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1"/>
  </p:sldMasterIdLst>
  <p:notesMasterIdLst>
    <p:notesMasterId r:id="rId90"/>
  </p:notesMasterIdLst>
  <p:sldIdLst>
    <p:sldId id="256" r:id="rId2"/>
    <p:sldId id="374" r:id="rId3"/>
    <p:sldId id="281" r:id="rId4"/>
    <p:sldId id="257" r:id="rId5"/>
    <p:sldId id="1996" r:id="rId6"/>
    <p:sldId id="371" r:id="rId7"/>
    <p:sldId id="260" r:id="rId8"/>
    <p:sldId id="424" r:id="rId9"/>
    <p:sldId id="1990" r:id="rId10"/>
    <p:sldId id="261" r:id="rId11"/>
    <p:sldId id="268" r:id="rId12"/>
    <p:sldId id="270" r:id="rId13"/>
    <p:sldId id="1994" r:id="rId14"/>
    <p:sldId id="271" r:id="rId15"/>
    <p:sldId id="272" r:id="rId16"/>
    <p:sldId id="264" r:id="rId17"/>
    <p:sldId id="265" r:id="rId18"/>
    <p:sldId id="275" r:id="rId19"/>
    <p:sldId id="274" r:id="rId20"/>
    <p:sldId id="276" r:id="rId21"/>
    <p:sldId id="277" r:id="rId22"/>
    <p:sldId id="278" r:id="rId23"/>
    <p:sldId id="279" r:id="rId24"/>
    <p:sldId id="425" r:id="rId25"/>
    <p:sldId id="1944" r:id="rId26"/>
    <p:sldId id="284" r:id="rId27"/>
    <p:sldId id="300" r:id="rId28"/>
    <p:sldId id="301" r:id="rId29"/>
    <p:sldId id="323" r:id="rId30"/>
    <p:sldId id="302" r:id="rId31"/>
    <p:sldId id="1943" r:id="rId32"/>
    <p:sldId id="303" r:id="rId33"/>
    <p:sldId id="1916" r:id="rId34"/>
    <p:sldId id="306" r:id="rId35"/>
    <p:sldId id="1919" r:id="rId36"/>
    <p:sldId id="1921" r:id="rId37"/>
    <p:sldId id="283" r:id="rId38"/>
    <p:sldId id="319" r:id="rId39"/>
    <p:sldId id="320" r:id="rId40"/>
    <p:sldId id="1945" r:id="rId41"/>
    <p:sldId id="333" r:id="rId42"/>
    <p:sldId id="309" r:id="rId43"/>
    <p:sldId id="1946" r:id="rId44"/>
    <p:sldId id="1947" r:id="rId45"/>
    <p:sldId id="1948" r:id="rId46"/>
    <p:sldId id="1949" r:id="rId47"/>
    <p:sldId id="1950" r:id="rId48"/>
    <p:sldId id="308" r:id="rId49"/>
    <p:sldId id="360" r:id="rId50"/>
    <p:sldId id="1952" r:id="rId51"/>
    <p:sldId id="1956" r:id="rId52"/>
    <p:sldId id="1951" r:id="rId53"/>
    <p:sldId id="1953" r:id="rId54"/>
    <p:sldId id="1954" r:id="rId55"/>
    <p:sldId id="1955" r:id="rId56"/>
    <p:sldId id="1971" r:id="rId57"/>
    <p:sldId id="1960" r:id="rId58"/>
    <p:sldId id="1961" r:id="rId59"/>
    <p:sldId id="1962" r:id="rId60"/>
    <p:sldId id="1966" r:id="rId61"/>
    <p:sldId id="1964" r:id="rId62"/>
    <p:sldId id="1965" r:id="rId63"/>
    <p:sldId id="1969" r:id="rId64"/>
    <p:sldId id="1967" r:id="rId65"/>
    <p:sldId id="1970" r:id="rId66"/>
    <p:sldId id="1963" r:id="rId67"/>
    <p:sldId id="1997" r:id="rId68"/>
    <p:sldId id="287" r:id="rId69"/>
    <p:sldId id="1980" r:id="rId70"/>
    <p:sldId id="1974" r:id="rId71"/>
    <p:sldId id="1975" r:id="rId72"/>
    <p:sldId id="1976" r:id="rId73"/>
    <p:sldId id="1978" r:id="rId74"/>
    <p:sldId id="1977" r:id="rId75"/>
    <p:sldId id="1979" r:id="rId76"/>
    <p:sldId id="1972" r:id="rId77"/>
    <p:sldId id="372" r:id="rId78"/>
    <p:sldId id="1982" r:id="rId79"/>
    <p:sldId id="1983" r:id="rId80"/>
    <p:sldId id="1985" r:id="rId81"/>
    <p:sldId id="1986" r:id="rId82"/>
    <p:sldId id="1987" r:id="rId83"/>
    <p:sldId id="1991" r:id="rId84"/>
    <p:sldId id="1992" r:id="rId85"/>
    <p:sldId id="1998" r:id="rId86"/>
    <p:sldId id="1993" r:id="rId87"/>
    <p:sldId id="387" r:id="rId88"/>
    <p:sldId id="409"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630" autoAdjust="0"/>
    <p:restoredTop sz="90688" autoAdjust="0"/>
  </p:normalViewPr>
  <p:slideViewPr>
    <p:cSldViewPr snapToGrid="0">
      <p:cViewPr varScale="1">
        <p:scale>
          <a:sx n="60" d="100"/>
          <a:sy n="60" d="100"/>
        </p:scale>
        <p:origin x="656"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F99D34-51F0-4798-8430-02E30D531FB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1D24139C-CEEE-42A1-BDEC-C385B7FB77D4}">
      <dgm:prSet custT="1"/>
      <dgm:spPr>
        <a:solidFill>
          <a:srgbClr val="0778D4"/>
        </a:solidFill>
      </dgm:spPr>
      <dgm:t>
        <a:bodyPr/>
        <a:lstStyle/>
        <a:p>
          <a:r>
            <a:rPr lang="en-US" sz="2400" b="1" baseline="0" dirty="0"/>
            <a:t>Public cloud:</a:t>
          </a:r>
          <a:endParaRPr lang="en-US" sz="2400" dirty="0"/>
        </a:p>
      </dgm:t>
    </dgm:pt>
    <dgm:pt modelId="{3FFE54A7-CF40-410E-8C0E-4DAB2D51D950}" type="parTrans" cxnId="{5FD5BB0F-D127-4B0C-87E2-F8FF6836ED8D}">
      <dgm:prSet/>
      <dgm:spPr/>
      <dgm:t>
        <a:bodyPr/>
        <a:lstStyle/>
        <a:p>
          <a:endParaRPr lang="en-US"/>
        </a:p>
      </dgm:t>
    </dgm:pt>
    <dgm:pt modelId="{2CAD3CFA-3463-480F-A90F-52FFF18664E7}" type="sibTrans" cxnId="{5FD5BB0F-D127-4B0C-87E2-F8FF6836ED8D}">
      <dgm:prSet/>
      <dgm:spPr/>
      <dgm:t>
        <a:bodyPr/>
        <a:lstStyle/>
        <a:p>
          <a:endParaRPr lang="en-US"/>
        </a:p>
      </dgm:t>
    </dgm:pt>
    <dgm:pt modelId="{B9510B96-77C1-41E2-8475-FB8F07606050}">
      <dgm:prSet/>
      <dgm:spPr>
        <a:solidFill>
          <a:srgbClr val="D0DAF1"/>
        </a:solidFill>
      </dgm:spPr>
      <dgm:t>
        <a:bodyPr/>
        <a:lstStyle/>
        <a:p>
          <a:r>
            <a:rPr lang="en-IE" baseline="0" dirty="0"/>
            <a:t>No capital expenditures to scale up.</a:t>
          </a:r>
          <a:endParaRPr lang="en-US" dirty="0"/>
        </a:p>
      </dgm:t>
    </dgm:pt>
    <dgm:pt modelId="{255DB6B4-7742-4771-9D23-275DEFCA08BC}" type="parTrans" cxnId="{86A39CA4-43DF-444E-9398-8CEEF6CC5DA9}">
      <dgm:prSet/>
      <dgm:spPr/>
      <dgm:t>
        <a:bodyPr/>
        <a:lstStyle/>
        <a:p>
          <a:endParaRPr lang="en-US"/>
        </a:p>
      </dgm:t>
    </dgm:pt>
    <dgm:pt modelId="{D54D47AC-F6BB-4B0E-9516-DA16DAF781F6}" type="sibTrans" cxnId="{86A39CA4-43DF-444E-9398-8CEEF6CC5DA9}">
      <dgm:prSet/>
      <dgm:spPr/>
      <dgm:t>
        <a:bodyPr/>
        <a:lstStyle/>
        <a:p>
          <a:endParaRPr lang="en-US"/>
        </a:p>
      </dgm:t>
    </dgm:pt>
    <dgm:pt modelId="{D8518855-7F36-46C3-91EE-77193D086672}">
      <dgm:prSet/>
      <dgm:spPr>
        <a:solidFill>
          <a:srgbClr val="D0DAF1"/>
        </a:solidFill>
      </dgm:spPr>
      <dgm:t>
        <a:bodyPr/>
        <a:lstStyle/>
        <a:p>
          <a:r>
            <a:rPr lang="en-IE" baseline="0" dirty="0"/>
            <a:t>Applications can be quickly provisioned and deprovisioned.</a:t>
          </a:r>
          <a:endParaRPr lang="en-US" dirty="0"/>
        </a:p>
      </dgm:t>
    </dgm:pt>
    <dgm:pt modelId="{B8253246-4341-43C5-AB1F-3FC9A45E05D7}" type="parTrans" cxnId="{BF18A182-0406-429D-9168-FFF61E92AB95}">
      <dgm:prSet/>
      <dgm:spPr/>
      <dgm:t>
        <a:bodyPr/>
        <a:lstStyle/>
        <a:p>
          <a:endParaRPr lang="en-US"/>
        </a:p>
      </dgm:t>
    </dgm:pt>
    <dgm:pt modelId="{68AFF5A8-0974-4EBA-A30D-B402F27F18E0}" type="sibTrans" cxnId="{BF18A182-0406-429D-9168-FFF61E92AB95}">
      <dgm:prSet/>
      <dgm:spPr/>
      <dgm:t>
        <a:bodyPr/>
        <a:lstStyle/>
        <a:p>
          <a:endParaRPr lang="en-US"/>
        </a:p>
      </dgm:t>
    </dgm:pt>
    <dgm:pt modelId="{749A7044-1884-4BEC-BFEA-6FCD30DB0F7D}">
      <dgm:prSet/>
      <dgm:spPr>
        <a:solidFill>
          <a:srgbClr val="D0DAF1"/>
        </a:solidFill>
      </dgm:spPr>
      <dgm:t>
        <a:bodyPr/>
        <a:lstStyle/>
        <a:p>
          <a:r>
            <a:rPr lang="en-IE" baseline="0" dirty="0"/>
            <a:t>Organizations pay only for what they use.</a:t>
          </a:r>
          <a:endParaRPr lang="en-US" dirty="0"/>
        </a:p>
      </dgm:t>
    </dgm:pt>
    <dgm:pt modelId="{97ECD0DB-58C4-44E9-B766-6BE4A81633B4}" type="parTrans" cxnId="{72BDEB78-F154-4A19-A52D-910090EFBF81}">
      <dgm:prSet/>
      <dgm:spPr/>
      <dgm:t>
        <a:bodyPr/>
        <a:lstStyle/>
        <a:p>
          <a:endParaRPr lang="en-US"/>
        </a:p>
      </dgm:t>
    </dgm:pt>
    <dgm:pt modelId="{404CCE4D-B844-4388-99F2-AB60FD88E284}" type="sibTrans" cxnId="{72BDEB78-F154-4A19-A52D-910090EFBF81}">
      <dgm:prSet/>
      <dgm:spPr/>
      <dgm:t>
        <a:bodyPr/>
        <a:lstStyle/>
        <a:p>
          <a:endParaRPr lang="en-US"/>
        </a:p>
      </dgm:t>
    </dgm:pt>
    <dgm:pt modelId="{AFD8BE25-36B2-4A8F-8024-4BC6DBCEF904}">
      <dgm:prSet custT="1"/>
      <dgm:spPr>
        <a:solidFill>
          <a:srgbClr val="0778D4"/>
        </a:solidFill>
        <a:ln w="12700" cap="flat" cmpd="sng" algn="ctr">
          <a:solidFill>
            <a:prstClr val="white">
              <a:hueOff val="0"/>
              <a:satOff val="0"/>
              <a:lumOff val="0"/>
              <a:alphaOff val="0"/>
            </a:prstClr>
          </a:solidFill>
          <a:prstDash val="solid"/>
          <a:miter lim="800000"/>
        </a:ln>
        <a:effectLst/>
      </dgm:spPr>
      <dgm:t>
        <a:bodyPr spcFirstLastPara="0" vert="horz" wrap="square" lIns="91440" tIns="45720" rIns="91440" bIns="45720" numCol="1" spcCol="1270" anchor="ctr" anchorCtr="0"/>
        <a:lstStyle/>
        <a:p>
          <a:pPr marL="0" lvl="0" indent="0" algn="ctr" defTabSz="1066800">
            <a:lnSpc>
              <a:spcPct val="90000"/>
            </a:lnSpc>
            <a:spcBef>
              <a:spcPct val="0"/>
            </a:spcBef>
            <a:spcAft>
              <a:spcPct val="35000"/>
            </a:spcAft>
            <a:buNone/>
          </a:pPr>
          <a:r>
            <a:rPr lang="en-US" sz="2400" b="1" kern="1200" baseline="0" dirty="0">
              <a:solidFill>
                <a:prstClr val="white"/>
              </a:solidFill>
              <a:latin typeface="Calibri" panose="020F0502020204030204"/>
              <a:ea typeface="+mn-ea"/>
              <a:cs typeface="+mn-cs"/>
            </a:rPr>
            <a:t>Private cloud:</a:t>
          </a:r>
        </a:p>
      </dgm:t>
    </dgm:pt>
    <dgm:pt modelId="{43E0EA4F-F5C5-4469-BE5E-C2B379E90650}" type="parTrans" cxnId="{E3562B04-215E-4916-9171-9ABFC13A91AB}">
      <dgm:prSet/>
      <dgm:spPr/>
      <dgm:t>
        <a:bodyPr/>
        <a:lstStyle/>
        <a:p>
          <a:endParaRPr lang="en-US"/>
        </a:p>
      </dgm:t>
    </dgm:pt>
    <dgm:pt modelId="{FB311F2C-25E2-461E-9177-88240B2BE351}" type="sibTrans" cxnId="{E3562B04-215E-4916-9171-9ABFC13A91AB}">
      <dgm:prSet/>
      <dgm:spPr/>
      <dgm:t>
        <a:bodyPr/>
        <a:lstStyle/>
        <a:p>
          <a:endParaRPr lang="en-US"/>
        </a:p>
      </dgm:t>
    </dgm:pt>
    <dgm:pt modelId="{D0A2391C-D997-4435-98FB-B671819DE333}">
      <dgm:prSet custT="1"/>
      <dgm:spPr/>
      <dgm:t>
        <a:bodyPr/>
        <a:lstStyle/>
        <a:p>
          <a:pPr marL="171450" lvl="1" indent="-171450" algn="l" defTabSz="844550">
            <a:lnSpc>
              <a:spcPct val="90000"/>
            </a:lnSpc>
            <a:spcBef>
              <a:spcPct val="0"/>
            </a:spcBef>
            <a:spcAft>
              <a:spcPct val="15000"/>
            </a:spcAft>
            <a:buChar char="•"/>
          </a:pPr>
          <a:r>
            <a:rPr lang="en-US" sz="1900" kern="1200" baseline="0" dirty="0">
              <a:solidFill>
                <a:prstClr val="black">
                  <a:hueOff val="0"/>
                  <a:satOff val="0"/>
                  <a:lumOff val="0"/>
                  <a:alphaOff val="0"/>
                </a:prstClr>
              </a:solidFill>
              <a:latin typeface="Calibri" panose="020F0502020204030204"/>
              <a:ea typeface="+mn-ea"/>
              <a:cs typeface="+mn-cs"/>
            </a:rPr>
            <a:t>Hardware must be purchased for start-up and maintenance.</a:t>
          </a:r>
        </a:p>
      </dgm:t>
    </dgm:pt>
    <dgm:pt modelId="{E41FCAE7-0A6F-4A5A-B513-74BE8CAFA85F}" type="parTrans" cxnId="{BA0D2465-CF0D-4426-B8AE-38C804544BFA}">
      <dgm:prSet/>
      <dgm:spPr/>
      <dgm:t>
        <a:bodyPr/>
        <a:lstStyle/>
        <a:p>
          <a:endParaRPr lang="en-US"/>
        </a:p>
      </dgm:t>
    </dgm:pt>
    <dgm:pt modelId="{5E5D6CE6-ADCE-4B29-9AAE-8241E5EB3C50}" type="sibTrans" cxnId="{BA0D2465-CF0D-4426-B8AE-38C804544BFA}">
      <dgm:prSet/>
      <dgm:spPr/>
      <dgm:t>
        <a:bodyPr/>
        <a:lstStyle/>
        <a:p>
          <a:endParaRPr lang="en-US"/>
        </a:p>
      </dgm:t>
    </dgm:pt>
    <dgm:pt modelId="{CCCBC79A-FD2C-4B7A-91D2-BA01A523EE77}">
      <dgm:prSet custT="1"/>
      <dgm:spPr/>
      <dgm: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have complete control over security.</a:t>
          </a:r>
          <a:endParaRPr lang="en-US" sz="1900" kern="1200" baseline="0" dirty="0">
            <a:solidFill>
              <a:prstClr val="black">
                <a:hueOff val="0"/>
                <a:satOff val="0"/>
                <a:lumOff val="0"/>
                <a:alphaOff val="0"/>
              </a:prstClr>
            </a:solidFill>
            <a:latin typeface="Calibri" panose="020F0502020204030204"/>
            <a:ea typeface="+mn-ea"/>
            <a:cs typeface="+mn-cs"/>
          </a:endParaRPr>
        </a:p>
      </dgm:t>
    </dgm:pt>
    <dgm:pt modelId="{A0DE7733-1EE6-4C32-86D9-1FA69AE7D128}" type="parTrans" cxnId="{7C4BBC24-4721-4CCF-B57F-4D237118BEAF}">
      <dgm:prSet/>
      <dgm:spPr/>
      <dgm:t>
        <a:bodyPr/>
        <a:lstStyle/>
        <a:p>
          <a:endParaRPr lang="en-US"/>
        </a:p>
      </dgm:t>
    </dgm:pt>
    <dgm:pt modelId="{6170BA71-5F62-4691-BD1F-62858067738F}" type="sibTrans" cxnId="{7C4BBC24-4721-4CCF-B57F-4D237118BEAF}">
      <dgm:prSet/>
      <dgm:spPr/>
      <dgm:t>
        <a:bodyPr/>
        <a:lstStyle/>
        <a:p>
          <a:endParaRPr lang="en-US"/>
        </a:p>
      </dgm:t>
    </dgm:pt>
    <dgm:pt modelId="{F14B8414-E6F8-4C9C-938D-97FE0E934240}">
      <dgm:prSet custT="1"/>
      <dgm:spPr>
        <a:solidFill>
          <a:srgbClr val="0778D4"/>
        </a:solidFill>
        <a:ln w="12700" cap="flat" cmpd="sng" algn="ctr">
          <a:solidFill>
            <a:prstClr val="white">
              <a:hueOff val="0"/>
              <a:satOff val="0"/>
              <a:lumOff val="0"/>
              <a:alphaOff val="0"/>
            </a:prstClr>
          </a:solidFill>
          <a:prstDash val="solid"/>
          <a:miter lim="800000"/>
        </a:ln>
        <a:effectLst/>
      </dgm:spPr>
      <dgm:t>
        <a:bodyPr spcFirstLastPara="0" vert="horz" wrap="square" lIns="91440" tIns="45720" rIns="91440" bIns="45720" numCol="1" spcCol="1270" anchor="ctr" anchorCtr="0"/>
        <a:lstStyle/>
        <a:p>
          <a:pPr marL="0" lvl="0" indent="0" algn="ctr" defTabSz="1066800">
            <a:lnSpc>
              <a:spcPct val="90000"/>
            </a:lnSpc>
            <a:spcBef>
              <a:spcPct val="0"/>
            </a:spcBef>
            <a:spcAft>
              <a:spcPct val="35000"/>
            </a:spcAft>
            <a:buNone/>
          </a:pPr>
          <a:r>
            <a:rPr lang="en-US" sz="2400" b="1" kern="1200" baseline="0" dirty="0">
              <a:solidFill>
                <a:prstClr val="white"/>
              </a:solidFill>
              <a:latin typeface="Calibri" panose="020F0502020204030204"/>
              <a:ea typeface="+mn-ea"/>
              <a:cs typeface="+mn-cs"/>
            </a:rPr>
            <a:t>Hybrid cloud:</a:t>
          </a:r>
        </a:p>
      </dgm:t>
    </dgm:pt>
    <dgm:pt modelId="{5E19C2A7-3537-43F5-B996-901F156598E0}" type="parTrans" cxnId="{0BED869B-795F-4768-B839-545512F1ACAB}">
      <dgm:prSet/>
      <dgm:spPr/>
      <dgm:t>
        <a:bodyPr/>
        <a:lstStyle/>
        <a:p>
          <a:endParaRPr lang="en-US"/>
        </a:p>
      </dgm:t>
    </dgm:pt>
    <dgm:pt modelId="{C2309786-3B5D-4C4B-8C07-4713E64388A8}" type="sibTrans" cxnId="{0BED869B-795F-4768-B839-545512F1ACAB}">
      <dgm:prSet/>
      <dgm:spPr/>
      <dgm:t>
        <a:bodyPr/>
        <a:lstStyle/>
        <a:p>
          <a:endParaRPr lang="en-US"/>
        </a:p>
      </dgm:t>
    </dgm:pt>
    <dgm:pt modelId="{C0A128CB-4779-43BC-9AA8-59A21FE7AE0D}">
      <dgm:prSet custT="1"/>
      <dgm:spPr/>
      <dgm: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Provides the most flexibility.</a:t>
          </a:r>
          <a:endParaRPr lang="en-US" sz="1900" kern="1200" baseline="0" dirty="0">
            <a:solidFill>
              <a:prstClr val="black">
                <a:hueOff val="0"/>
                <a:satOff val="0"/>
                <a:lumOff val="0"/>
                <a:alphaOff val="0"/>
              </a:prstClr>
            </a:solidFill>
            <a:latin typeface="Calibri" panose="020F0502020204030204"/>
            <a:ea typeface="+mn-ea"/>
            <a:cs typeface="+mn-cs"/>
          </a:endParaRPr>
        </a:p>
      </dgm:t>
    </dgm:pt>
    <dgm:pt modelId="{BC31AB42-D75B-403E-9280-68A5943F75FC}" type="parTrans" cxnId="{0A2AE3CF-33BB-4B52-B1BC-01327591DE96}">
      <dgm:prSet/>
      <dgm:spPr/>
      <dgm:t>
        <a:bodyPr/>
        <a:lstStyle/>
        <a:p>
          <a:endParaRPr lang="en-US"/>
        </a:p>
      </dgm:t>
    </dgm:pt>
    <dgm:pt modelId="{A96807AF-5506-475B-A77A-FB17C3F8E20D}" type="sibTrans" cxnId="{0A2AE3CF-33BB-4B52-B1BC-01327591DE96}">
      <dgm:prSet/>
      <dgm:spPr/>
      <dgm:t>
        <a:bodyPr/>
        <a:lstStyle/>
        <a:p>
          <a:endParaRPr lang="en-US"/>
        </a:p>
      </dgm:t>
    </dgm:pt>
    <dgm:pt modelId="{1EA2B227-F0E1-455C-8195-845310FD6821}">
      <dgm:prSet custT="1"/>
      <dgm:spPr/>
      <dgm: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determine where to run their applications.</a:t>
          </a:r>
          <a:endParaRPr lang="en-US" sz="1900" kern="1200" baseline="0" dirty="0">
            <a:solidFill>
              <a:prstClr val="black">
                <a:hueOff val="0"/>
                <a:satOff val="0"/>
                <a:lumOff val="0"/>
                <a:alphaOff val="0"/>
              </a:prstClr>
            </a:solidFill>
            <a:latin typeface="Calibri" panose="020F0502020204030204"/>
            <a:ea typeface="+mn-ea"/>
            <a:cs typeface="+mn-cs"/>
          </a:endParaRPr>
        </a:p>
      </dgm:t>
    </dgm:pt>
    <dgm:pt modelId="{F47FCB7F-6402-4439-A5EF-FF2C17ACA17E}" type="parTrans" cxnId="{1792BCCB-F6BD-4D30-988A-D5448C1C82A5}">
      <dgm:prSet/>
      <dgm:spPr/>
      <dgm:t>
        <a:bodyPr/>
        <a:lstStyle/>
        <a:p>
          <a:endParaRPr lang="en-US"/>
        </a:p>
      </dgm:t>
    </dgm:pt>
    <dgm:pt modelId="{646661FA-1C08-4282-AD02-1828CC545E54}" type="sibTrans" cxnId="{1792BCCB-F6BD-4D30-988A-D5448C1C82A5}">
      <dgm:prSet/>
      <dgm:spPr/>
      <dgm:t>
        <a:bodyPr/>
        <a:lstStyle/>
        <a:p>
          <a:endParaRPr lang="en-US"/>
        </a:p>
      </dgm:t>
    </dgm:pt>
    <dgm:pt modelId="{FD149B5B-EAE1-4878-B92C-60E57E6DD9E8}">
      <dgm:prSet custT="1"/>
      <dgm:spPr/>
      <dgm: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control security, compliance, or legal requirements.</a:t>
          </a:r>
          <a:endParaRPr lang="en-US" sz="1900" kern="1200" baseline="0" dirty="0">
            <a:solidFill>
              <a:prstClr val="black">
                <a:hueOff val="0"/>
                <a:satOff val="0"/>
                <a:lumOff val="0"/>
                <a:alphaOff val="0"/>
              </a:prstClr>
            </a:solidFill>
            <a:latin typeface="Calibri" panose="020F0502020204030204"/>
            <a:ea typeface="+mn-ea"/>
            <a:cs typeface="+mn-cs"/>
          </a:endParaRPr>
        </a:p>
      </dgm:t>
    </dgm:pt>
    <dgm:pt modelId="{0A54BA5A-5D2C-413A-9E0B-0D3465A4F004}" type="parTrans" cxnId="{666E8609-1899-44A1-BE95-09AE7DB7D3FC}">
      <dgm:prSet/>
      <dgm:spPr/>
      <dgm:t>
        <a:bodyPr/>
        <a:lstStyle/>
        <a:p>
          <a:endParaRPr lang="en-US"/>
        </a:p>
      </dgm:t>
    </dgm:pt>
    <dgm:pt modelId="{45048287-439A-4805-A0DB-9A7EB6D9782E}" type="sibTrans" cxnId="{666E8609-1899-44A1-BE95-09AE7DB7D3FC}">
      <dgm:prSet/>
      <dgm:spPr/>
      <dgm:t>
        <a:bodyPr/>
        <a:lstStyle/>
        <a:p>
          <a:endParaRPr lang="en-US"/>
        </a:p>
      </dgm:t>
    </dgm:pt>
    <dgm:pt modelId="{660431B4-6E14-4891-906C-27203ED0E46A}">
      <dgm:prSet custT="1"/>
      <dgm:spPr/>
      <dgm: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have complete control over resources.</a:t>
          </a:r>
          <a:endParaRPr lang="en-US" sz="1900" kern="1200" baseline="0" dirty="0">
            <a:solidFill>
              <a:prstClr val="black">
                <a:hueOff val="0"/>
                <a:satOff val="0"/>
                <a:lumOff val="0"/>
                <a:alphaOff val="0"/>
              </a:prstClr>
            </a:solidFill>
            <a:latin typeface="Calibri" panose="020F0502020204030204"/>
            <a:ea typeface="+mn-ea"/>
            <a:cs typeface="+mn-cs"/>
          </a:endParaRPr>
        </a:p>
      </dgm:t>
    </dgm:pt>
    <dgm:pt modelId="{2B75E6D8-EC41-40F5-849B-D8E3369F3CE9}" type="parTrans" cxnId="{2A00D5B7-E79A-49C9-AE4B-4448EF8F6EF3}">
      <dgm:prSet/>
      <dgm:spPr/>
      <dgm:t>
        <a:bodyPr/>
        <a:lstStyle/>
        <a:p>
          <a:endParaRPr lang="en-US"/>
        </a:p>
      </dgm:t>
    </dgm:pt>
    <dgm:pt modelId="{858A1396-FA46-4484-94B9-93D9662B5466}" type="sibTrans" cxnId="{2A00D5B7-E79A-49C9-AE4B-4448EF8F6EF3}">
      <dgm:prSet/>
      <dgm:spPr/>
      <dgm:t>
        <a:bodyPr/>
        <a:lstStyle/>
        <a:p>
          <a:endParaRPr lang="en-US"/>
        </a:p>
      </dgm:t>
    </dgm:pt>
    <dgm:pt modelId="{A1CFF2E3-143F-4AD7-92DD-EC57C49BAF22}" type="pres">
      <dgm:prSet presAssocID="{E0F99D34-51F0-4798-8430-02E30D531FB3}" presName="Name0" presStyleCnt="0">
        <dgm:presLayoutVars>
          <dgm:dir/>
          <dgm:animLvl val="lvl"/>
          <dgm:resizeHandles val="exact"/>
        </dgm:presLayoutVars>
      </dgm:prSet>
      <dgm:spPr/>
    </dgm:pt>
    <dgm:pt modelId="{7CEBC753-E49B-4667-B77A-B2FF08AE9987}" type="pres">
      <dgm:prSet presAssocID="{1D24139C-CEEE-42A1-BDEC-C385B7FB77D4}" presName="linNode" presStyleCnt="0"/>
      <dgm:spPr/>
    </dgm:pt>
    <dgm:pt modelId="{87D7F6FB-8BB4-4412-B1CB-3F27C99E286F}" type="pres">
      <dgm:prSet presAssocID="{1D24139C-CEEE-42A1-BDEC-C385B7FB77D4}" presName="parentText" presStyleLbl="node1" presStyleIdx="0" presStyleCnt="3" custScaleX="81559" custScaleY="83739">
        <dgm:presLayoutVars>
          <dgm:chMax val="1"/>
          <dgm:bulletEnabled val="1"/>
        </dgm:presLayoutVars>
      </dgm:prSet>
      <dgm:spPr/>
    </dgm:pt>
    <dgm:pt modelId="{72A4BA5A-24BC-443A-8DE3-AB17A696EA4F}" type="pres">
      <dgm:prSet presAssocID="{1D24139C-CEEE-42A1-BDEC-C385B7FB77D4}" presName="descendantText" presStyleLbl="alignAccFollowNode1" presStyleIdx="0" presStyleCnt="3" custLinFactNeighborX="486">
        <dgm:presLayoutVars>
          <dgm:bulletEnabled val="1"/>
        </dgm:presLayoutVars>
      </dgm:prSet>
      <dgm:spPr/>
    </dgm:pt>
    <dgm:pt modelId="{5E78DCF6-61F5-4196-8519-4AA11AA43C53}" type="pres">
      <dgm:prSet presAssocID="{2CAD3CFA-3463-480F-A90F-52FFF18664E7}" presName="sp" presStyleCnt="0"/>
      <dgm:spPr/>
    </dgm:pt>
    <dgm:pt modelId="{A7218273-7E75-4B4E-B6F6-C946F70FDC71}" type="pres">
      <dgm:prSet presAssocID="{AFD8BE25-36B2-4A8F-8024-4BC6DBCEF904}" presName="linNode" presStyleCnt="0"/>
      <dgm:spPr/>
    </dgm:pt>
    <dgm:pt modelId="{88A535B2-B90A-407F-9D42-7CB13AD4D25F}" type="pres">
      <dgm:prSet presAssocID="{AFD8BE25-36B2-4A8F-8024-4BC6DBCEF904}" presName="parentText" presStyleLbl="node1" presStyleIdx="1" presStyleCnt="3" custScaleX="80059" custScaleY="83739" custLinFactNeighborX="570" custLinFactNeighborY="546">
        <dgm:presLayoutVars>
          <dgm:chMax val="1"/>
          <dgm:bulletEnabled val="1"/>
        </dgm:presLayoutVars>
      </dgm:prSet>
      <dgm:spPr>
        <a:xfrm>
          <a:off x="860046" y="1642648"/>
          <a:ext cx="2326965" cy="1540549"/>
        </a:xfrm>
        <a:prstGeom prst="roundRect">
          <a:avLst/>
        </a:prstGeom>
      </dgm:spPr>
    </dgm:pt>
    <dgm:pt modelId="{84CB07D2-0664-4559-B012-69025530A126}" type="pres">
      <dgm:prSet presAssocID="{AFD8BE25-36B2-4A8F-8024-4BC6DBCEF904}" presName="descendantText" presStyleLbl="alignAccFollowNode1" presStyleIdx="1" presStyleCnt="3" custLinFactNeighborX="1265">
        <dgm:presLayoutVars>
          <dgm:bulletEnabled val="1"/>
        </dgm:presLayoutVars>
      </dgm:prSet>
      <dgm:spPr/>
    </dgm:pt>
    <dgm:pt modelId="{64F77CC0-4BD0-46F4-8465-0CD227BD9AEA}" type="pres">
      <dgm:prSet presAssocID="{FB311F2C-25E2-461E-9177-88240B2BE351}" presName="sp" presStyleCnt="0"/>
      <dgm:spPr/>
    </dgm:pt>
    <dgm:pt modelId="{6B5F2175-893F-4D10-85EF-B7BDD479DEB2}" type="pres">
      <dgm:prSet presAssocID="{F14B8414-E6F8-4C9C-938D-97FE0E934240}" presName="linNode" presStyleCnt="0"/>
      <dgm:spPr/>
    </dgm:pt>
    <dgm:pt modelId="{0770343A-9F42-477D-A5E8-D86A57CFBD7B}" type="pres">
      <dgm:prSet presAssocID="{F14B8414-E6F8-4C9C-938D-97FE0E934240}" presName="parentText" presStyleLbl="node1" presStyleIdx="2" presStyleCnt="3" custScaleX="81579" custScaleY="83739">
        <dgm:presLayoutVars>
          <dgm:chMax val="1"/>
          <dgm:bulletEnabled val="1"/>
        </dgm:presLayoutVars>
      </dgm:prSet>
      <dgm:spPr>
        <a:xfrm>
          <a:off x="819850" y="3265139"/>
          <a:ext cx="2326965" cy="1540549"/>
        </a:xfrm>
        <a:prstGeom prst="roundRect">
          <a:avLst/>
        </a:prstGeom>
      </dgm:spPr>
    </dgm:pt>
    <dgm:pt modelId="{94417450-2E19-46E4-8DA8-E9C6F290F663}" type="pres">
      <dgm:prSet presAssocID="{F14B8414-E6F8-4C9C-938D-97FE0E934240}" presName="descendantText" presStyleLbl="alignAccFollowNode1" presStyleIdx="2" presStyleCnt="3">
        <dgm:presLayoutVars>
          <dgm:bulletEnabled val="1"/>
        </dgm:presLayoutVars>
      </dgm:prSet>
      <dgm:spPr/>
    </dgm:pt>
  </dgm:ptLst>
  <dgm:cxnLst>
    <dgm:cxn modelId="{2190D400-6F68-406E-B6F9-0B1BEBA422B3}" type="presOf" srcId="{1EA2B227-F0E1-455C-8195-845310FD6821}" destId="{94417450-2E19-46E4-8DA8-E9C6F290F663}" srcOrd="0" destOrd="1" presId="urn:microsoft.com/office/officeart/2005/8/layout/vList5"/>
    <dgm:cxn modelId="{E3562B04-215E-4916-9171-9ABFC13A91AB}" srcId="{E0F99D34-51F0-4798-8430-02E30D531FB3}" destId="{AFD8BE25-36B2-4A8F-8024-4BC6DBCEF904}" srcOrd="1" destOrd="0" parTransId="{43E0EA4F-F5C5-4469-BE5E-C2B379E90650}" sibTransId="{FB311F2C-25E2-461E-9177-88240B2BE351}"/>
    <dgm:cxn modelId="{F8DCB906-938F-4250-A59B-FFCF805BA02C}" type="presOf" srcId="{C0A128CB-4779-43BC-9AA8-59A21FE7AE0D}" destId="{94417450-2E19-46E4-8DA8-E9C6F290F663}" srcOrd="0" destOrd="0" presId="urn:microsoft.com/office/officeart/2005/8/layout/vList5"/>
    <dgm:cxn modelId="{EF843208-F5F4-4B51-A659-441A566DA77D}" type="presOf" srcId="{1D24139C-CEEE-42A1-BDEC-C385B7FB77D4}" destId="{87D7F6FB-8BB4-4412-B1CB-3F27C99E286F}" srcOrd="0" destOrd="0" presId="urn:microsoft.com/office/officeart/2005/8/layout/vList5"/>
    <dgm:cxn modelId="{666E8609-1899-44A1-BE95-09AE7DB7D3FC}" srcId="{F14B8414-E6F8-4C9C-938D-97FE0E934240}" destId="{FD149B5B-EAE1-4878-B92C-60E57E6DD9E8}" srcOrd="2" destOrd="0" parTransId="{0A54BA5A-5D2C-413A-9E0B-0D3465A4F004}" sibTransId="{45048287-439A-4805-A0DB-9A7EB6D9782E}"/>
    <dgm:cxn modelId="{91C6350D-939F-411D-A4A6-312C54D83B43}" type="presOf" srcId="{D8518855-7F36-46C3-91EE-77193D086672}" destId="{72A4BA5A-24BC-443A-8DE3-AB17A696EA4F}" srcOrd="0" destOrd="1" presId="urn:microsoft.com/office/officeart/2005/8/layout/vList5"/>
    <dgm:cxn modelId="{B99B080E-1962-46BD-B272-D129D195FA06}" type="presOf" srcId="{FD149B5B-EAE1-4878-B92C-60E57E6DD9E8}" destId="{94417450-2E19-46E4-8DA8-E9C6F290F663}" srcOrd="0" destOrd="2" presId="urn:microsoft.com/office/officeart/2005/8/layout/vList5"/>
    <dgm:cxn modelId="{5FD5BB0F-D127-4B0C-87E2-F8FF6836ED8D}" srcId="{E0F99D34-51F0-4798-8430-02E30D531FB3}" destId="{1D24139C-CEEE-42A1-BDEC-C385B7FB77D4}" srcOrd="0" destOrd="0" parTransId="{3FFE54A7-CF40-410E-8C0E-4DAB2D51D950}" sibTransId="{2CAD3CFA-3463-480F-A90F-52FFF18664E7}"/>
    <dgm:cxn modelId="{757C9C11-A40E-4ED5-841C-1568647366B0}" type="presOf" srcId="{AFD8BE25-36B2-4A8F-8024-4BC6DBCEF904}" destId="{88A535B2-B90A-407F-9D42-7CB13AD4D25F}" srcOrd="0" destOrd="0" presId="urn:microsoft.com/office/officeart/2005/8/layout/vList5"/>
    <dgm:cxn modelId="{645B1622-A063-4593-B00C-C82EA5C1D7C7}" type="presOf" srcId="{CCCBC79A-FD2C-4B7A-91D2-BA01A523EE77}" destId="{84CB07D2-0664-4559-B012-69025530A126}" srcOrd="0" destOrd="2" presId="urn:microsoft.com/office/officeart/2005/8/layout/vList5"/>
    <dgm:cxn modelId="{7C4BBC24-4721-4CCF-B57F-4D237118BEAF}" srcId="{AFD8BE25-36B2-4A8F-8024-4BC6DBCEF904}" destId="{CCCBC79A-FD2C-4B7A-91D2-BA01A523EE77}" srcOrd="2" destOrd="0" parTransId="{A0DE7733-1EE6-4C32-86D9-1FA69AE7D128}" sibTransId="{6170BA71-5F62-4691-BD1F-62858067738F}"/>
    <dgm:cxn modelId="{D87BB32C-26A7-4D42-9621-2CE6FA4DA2D3}" type="presOf" srcId="{E0F99D34-51F0-4798-8430-02E30D531FB3}" destId="{A1CFF2E3-143F-4AD7-92DD-EC57C49BAF22}" srcOrd="0" destOrd="0" presId="urn:microsoft.com/office/officeart/2005/8/layout/vList5"/>
    <dgm:cxn modelId="{7BB1425B-64CE-4077-B272-C8BC97BF7BAC}" type="presOf" srcId="{D0A2391C-D997-4435-98FB-B671819DE333}" destId="{84CB07D2-0664-4559-B012-69025530A126}" srcOrd="0" destOrd="0" presId="urn:microsoft.com/office/officeart/2005/8/layout/vList5"/>
    <dgm:cxn modelId="{BA0D2465-CF0D-4426-B8AE-38C804544BFA}" srcId="{AFD8BE25-36B2-4A8F-8024-4BC6DBCEF904}" destId="{D0A2391C-D997-4435-98FB-B671819DE333}" srcOrd="0" destOrd="0" parTransId="{E41FCAE7-0A6F-4A5A-B513-74BE8CAFA85F}" sibTransId="{5E5D6CE6-ADCE-4B29-9AAE-8241E5EB3C50}"/>
    <dgm:cxn modelId="{C5D70578-31D9-4912-96B6-DB3CBCB5426F}" type="presOf" srcId="{B9510B96-77C1-41E2-8475-FB8F07606050}" destId="{72A4BA5A-24BC-443A-8DE3-AB17A696EA4F}" srcOrd="0" destOrd="0" presId="urn:microsoft.com/office/officeart/2005/8/layout/vList5"/>
    <dgm:cxn modelId="{72BDEB78-F154-4A19-A52D-910090EFBF81}" srcId="{1D24139C-CEEE-42A1-BDEC-C385B7FB77D4}" destId="{749A7044-1884-4BEC-BFEA-6FCD30DB0F7D}" srcOrd="2" destOrd="0" parTransId="{97ECD0DB-58C4-44E9-B766-6BE4A81633B4}" sibTransId="{404CCE4D-B844-4388-99F2-AB60FD88E284}"/>
    <dgm:cxn modelId="{EA679281-9AC9-4DE8-B850-60B7F98EC3DB}" type="presOf" srcId="{660431B4-6E14-4891-906C-27203ED0E46A}" destId="{84CB07D2-0664-4559-B012-69025530A126}" srcOrd="0" destOrd="1" presId="urn:microsoft.com/office/officeart/2005/8/layout/vList5"/>
    <dgm:cxn modelId="{BF18A182-0406-429D-9168-FFF61E92AB95}" srcId="{1D24139C-CEEE-42A1-BDEC-C385B7FB77D4}" destId="{D8518855-7F36-46C3-91EE-77193D086672}" srcOrd="1" destOrd="0" parTransId="{B8253246-4341-43C5-AB1F-3FC9A45E05D7}" sibTransId="{68AFF5A8-0974-4EBA-A30D-B402F27F18E0}"/>
    <dgm:cxn modelId="{0BED869B-795F-4768-B839-545512F1ACAB}" srcId="{E0F99D34-51F0-4798-8430-02E30D531FB3}" destId="{F14B8414-E6F8-4C9C-938D-97FE0E934240}" srcOrd="2" destOrd="0" parTransId="{5E19C2A7-3537-43F5-B996-901F156598E0}" sibTransId="{C2309786-3B5D-4C4B-8C07-4713E64388A8}"/>
    <dgm:cxn modelId="{86A39CA4-43DF-444E-9398-8CEEF6CC5DA9}" srcId="{1D24139C-CEEE-42A1-BDEC-C385B7FB77D4}" destId="{B9510B96-77C1-41E2-8475-FB8F07606050}" srcOrd="0" destOrd="0" parTransId="{255DB6B4-7742-4771-9D23-275DEFCA08BC}" sibTransId="{D54D47AC-F6BB-4B0E-9516-DA16DAF781F6}"/>
    <dgm:cxn modelId="{315C46AC-7EB3-4191-AE37-342C06ACDB83}" type="presOf" srcId="{749A7044-1884-4BEC-BFEA-6FCD30DB0F7D}" destId="{72A4BA5A-24BC-443A-8DE3-AB17A696EA4F}" srcOrd="0" destOrd="2" presId="urn:microsoft.com/office/officeart/2005/8/layout/vList5"/>
    <dgm:cxn modelId="{2A00D5B7-E79A-49C9-AE4B-4448EF8F6EF3}" srcId="{AFD8BE25-36B2-4A8F-8024-4BC6DBCEF904}" destId="{660431B4-6E14-4891-906C-27203ED0E46A}" srcOrd="1" destOrd="0" parTransId="{2B75E6D8-EC41-40F5-849B-D8E3369F3CE9}" sibTransId="{858A1396-FA46-4484-94B9-93D9662B5466}"/>
    <dgm:cxn modelId="{1792BCCB-F6BD-4D30-988A-D5448C1C82A5}" srcId="{F14B8414-E6F8-4C9C-938D-97FE0E934240}" destId="{1EA2B227-F0E1-455C-8195-845310FD6821}" srcOrd="1" destOrd="0" parTransId="{F47FCB7F-6402-4439-A5EF-FF2C17ACA17E}" sibTransId="{646661FA-1C08-4282-AD02-1828CC545E54}"/>
    <dgm:cxn modelId="{0A2AE3CF-33BB-4B52-B1BC-01327591DE96}" srcId="{F14B8414-E6F8-4C9C-938D-97FE0E934240}" destId="{C0A128CB-4779-43BC-9AA8-59A21FE7AE0D}" srcOrd="0" destOrd="0" parTransId="{BC31AB42-D75B-403E-9280-68A5943F75FC}" sibTransId="{A96807AF-5506-475B-A77A-FB17C3F8E20D}"/>
    <dgm:cxn modelId="{DDA8B2E3-6770-47DA-A181-6FEFE48CB34E}" type="presOf" srcId="{F14B8414-E6F8-4C9C-938D-97FE0E934240}" destId="{0770343A-9F42-477D-A5E8-D86A57CFBD7B}" srcOrd="0" destOrd="0" presId="urn:microsoft.com/office/officeart/2005/8/layout/vList5"/>
    <dgm:cxn modelId="{AA776038-9259-44BF-95EC-40682993DFC2}" type="presParOf" srcId="{A1CFF2E3-143F-4AD7-92DD-EC57C49BAF22}" destId="{7CEBC753-E49B-4667-B77A-B2FF08AE9987}" srcOrd="0" destOrd="0" presId="urn:microsoft.com/office/officeart/2005/8/layout/vList5"/>
    <dgm:cxn modelId="{0BCFA81A-1003-469B-95AC-9CF022B13280}" type="presParOf" srcId="{7CEBC753-E49B-4667-B77A-B2FF08AE9987}" destId="{87D7F6FB-8BB4-4412-B1CB-3F27C99E286F}" srcOrd="0" destOrd="0" presId="urn:microsoft.com/office/officeart/2005/8/layout/vList5"/>
    <dgm:cxn modelId="{603BB641-63A3-47D8-B0D6-158BD54D503D}" type="presParOf" srcId="{7CEBC753-E49B-4667-B77A-B2FF08AE9987}" destId="{72A4BA5A-24BC-443A-8DE3-AB17A696EA4F}" srcOrd="1" destOrd="0" presId="urn:microsoft.com/office/officeart/2005/8/layout/vList5"/>
    <dgm:cxn modelId="{9E9B453A-C10F-4FED-B838-C189A8FCD24F}" type="presParOf" srcId="{A1CFF2E3-143F-4AD7-92DD-EC57C49BAF22}" destId="{5E78DCF6-61F5-4196-8519-4AA11AA43C53}" srcOrd="1" destOrd="0" presId="urn:microsoft.com/office/officeart/2005/8/layout/vList5"/>
    <dgm:cxn modelId="{9B35EA66-0E0F-4168-96F1-8AEFAECDCD5A}" type="presParOf" srcId="{A1CFF2E3-143F-4AD7-92DD-EC57C49BAF22}" destId="{A7218273-7E75-4B4E-B6F6-C946F70FDC71}" srcOrd="2" destOrd="0" presId="urn:microsoft.com/office/officeart/2005/8/layout/vList5"/>
    <dgm:cxn modelId="{98AB7576-ED90-4FCB-AD6C-0A7502E876F8}" type="presParOf" srcId="{A7218273-7E75-4B4E-B6F6-C946F70FDC71}" destId="{88A535B2-B90A-407F-9D42-7CB13AD4D25F}" srcOrd="0" destOrd="0" presId="urn:microsoft.com/office/officeart/2005/8/layout/vList5"/>
    <dgm:cxn modelId="{9B664187-CD3F-40E0-85E4-A7DB633D2B52}" type="presParOf" srcId="{A7218273-7E75-4B4E-B6F6-C946F70FDC71}" destId="{84CB07D2-0664-4559-B012-69025530A126}" srcOrd="1" destOrd="0" presId="urn:microsoft.com/office/officeart/2005/8/layout/vList5"/>
    <dgm:cxn modelId="{06A89D93-98D1-4060-B776-37020E478402}" type="presParOf" srcId="{A1CFF2E3-143F-4AD7-92DD-EC57C49BAF22}" destId="{64F77CC0-4BD0-46F4-8465-0CD227BD9AEA}" srcOrd="3" destOrd="0" presId="urn:microsoft.com/office/officeart/2005/8/layout/vList5"/>
    <dgm:cxn modelId="{2DC4CB9A-B54C-4DFA-A166-23A346F3EC46}" type="presParOf" srcId="{A1CFF2E3-143F-4AD7-92DD-EC57C49BAF22}" destId="{6B5F2175-893F-4D10-85EF-B7BDD479DEB2}" srcOrd="4" destOrd="0" presId="urn:microsoft.com/office/officeart/2005/8/layout/vList5"/>
    <dgm:cxn modelId="{9E68EF27-7032-4140-A52D-25C43889B49B}" type="presParOf" srcId="{6B5F2175-893F-4D10-85EF-B7BDD479DEB2}" destId="{0770343A-9F42-477D-A5E8-D86A57CFBD7B}" srcOrd="0" destOrd="0" presId="urn:microsoft.com/office/officeart/2005/8/layout/vList5"/>
    <dgm:cxn modelId="{BB5E2083-3CC3-420E-BD21-E5172F5A37E2}" type="presParOf" srcId="{6B5F2175-893F-4D10-85EF-B7BDD479DEB2}" destId="{94417450-2E19-46E4-8DA8-E9C6F290F663}"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676B44F-F681-4E27-BDD0-646ECA13A311}" type="doc">
      <dgm:prSet loTypeId="urn:microsoft.com/office/officeart/2005/8/layout/default" loCatId="list" qsTypeId="urn:microsoft.com/office/officeart/2005/8/quickstyle/simple1" qsCatId="simple" csTypeId="urn:microsoft.com/office/officeart/2005/8/colors/accent2_3" csCatId="accent2"/>
      <dgm:spPr/>
      <dgm:t>
        <a:bodyPr/>
        <a:lstStyle/>
        <a:p>
          <a:endParaRPr lang="en-US"/>
        </a:p>
      </dgm:t>
    </dgm:pt>
    <dgm:pt modelId="{4CFB832D-5EF9-4001-859A-AA9EBFD48830}">
      <dgm:prSet/>
      <dgm:spPr/>
      <dgm:t>
        <a:bodyPr/>
        <a:lstStyle/>
        <a:p>
          <a:r>
            <a:rPr lang="en-IN" b="0" i="0"/>
            <a:t>Compute</a:t>
          </a:r>
          <a:endParaRPr lang="en-US"/>
        </a:p>
      </dgm:t>
    </dgm:pt>
    <dgm:pt modelId="{4D4B8531-BDF9-45F3-ACFB-86A746E60ACD}" type="parTrans" cxnId="{3EB8511F-5607-4017-BAB1-B3F7BAB9B44E}">
      <dgm:prSet/>
      <dgm:spPr/>
      <dgm:t>
        <a:bodyPr/>
        <a:lstStyle/>
        <a:p>
          <a:endParaRPr lang="en-US"/>
        </a:p>
      </dgm:t>
    </dgm:pt>
    <dgm:pt modelId="{AD9872CF-4AD8-4DDA-B252-E6424B1B0E12}" type="sibTrans" cxnId="{3EB8511F-5607-4017-BAB1-B3F7BAB9B44E}">
      <dgm:prSet/>
      <dgm:spPr/>
      <dgm:t>
        <a:bodyPr/>
        <a:lstStyle/>
        <a:p>
          <a:endParaRPr lang="en-US"/>
        </a:p>
      </dgm:t>
    </dgm:pt>
    <dgm:pt modelId="{B050F2AB-A29A-4F08-B2A9-62CC5CD0F84C}">
      <dgm:prSet/>
      <dgm:spPr/>
      <dgm:t>
        <a:bodyPr/>
        <a:lstStyle/>
        <a:p>
          <a:r>
            <a:rPr lang="en-IN" b="0" i="0"/>
            <a:t>Networking</a:t>
          </a:r>
          <a:endParaRPr lang="en-US"/>
        </a:p>
      </dgm:t>
    </dgm:pt>
    <dgm:pt modelId="{09AD0444-569A-476C-8F1F-612136699430}" type="parTrans" cxnId="{5C1A0E47-6812-4557-97B9-C1DE10B23488}">
      <dgm:prSet/>
      <dgm:spPr/>
      <dgm:t>
        <a:bodyPr/>
        <a:lstStyle/>
        <a:p>
          <a:endParaRPr lang="en-US"/>
        </a:p>
      </dgm:t>
    </dgm:pt>
    <dgm:pt modelId="{3DFA7169-8968-42DB-AF59-B92E7CC1ED29}" type="sibTrans" cxnId="{5C1A0E47-6812-4557-97B9-C1DE10B23488}">
      <dgm:prSet/>
      <dgm:spPr/>
      <dgm:t>
        <a:bodyPr/>
        <a:lstStyle/>
        <a:p>
          <a:endParaRPr lang="en-US"/>
        </a:p>
      </dgm:t>
    </dgm:pt>
    <dgm:pt modelId="{8DB6C99A-3BC1-4FA8-80A8-1F525E221C52}">
      <dgm:prSet/>
      <dgm:spPr/>
      <dgm:t>
        <a:bodyPr/>
        <a:lstStyle/>
        <a:p>
          <a:r>
            <a:rPr lang="en-IN" b="0" i="0"/>
            <a:t>Storage</a:t>
          </a:r>
          <a:endParaRPr lang="en-US"/>
        </a:p>
      </dgm:t>
    </dgm:pt>
    <dgm:pt modelId="{90B20F8F-D1FE-4E2B-9B12-B89599A199FD}" type="parTrans" cxnId="{D7269959-AF2B-4DA4-B0FF-CC19DFD20477}">
      <dgm:prSet/>
      <dgm:spPr/>
      <dgm:t>
        <a:bodyPr/>
        <a:lstStyle/>
        <a:p>
          <a:endParaRPr lang="en-US"/>
        </a:p>
      </dgm:t>
    </dgm:pt>
    <dgm:pt modelId="{31172B1F-DA66-4D25-8786-1D26AEF2B101}" type="sibTrans" cxnId="{D7269959-AF2B-4DA4-B0FF-CC19DFD20477}">
      <dgm:prSet/>
      <dgm:spPr/>
      <dgm:t>
        <a:bodyPr/>
        <a:lstStyle/>
        <a:p>
          <a:endParaRPr lang="en-US"/>
        </a:p>
      </dgm:t>
    </dgm:pt>
    <dgm:pt modelId="{0FD32523-564C-415F-BDD5-B5D7017A0006}">
      <dgm:prSet custT="1"/>
      <dgm:spPr>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06680" tIns="106680" rIns="106680" bIns="106680" numCol="1" spcCol="1270" anchor="ctr" anchorCtr="0"/>
        <a:lstStyle/>
        <a:p>
          <a:pPr marL="0" lvl="0" indent="0" algn="ctr" defTabSz="1244600">
            <a:lnSpc>
              <a:spcPct val="90000"/>
            </a:lnSpc>
            <a:spcBef>
              <a:spcPct val="0"/>
            </a:spcBef>
            <a:spcAft>
              <a:spcPct val="35000"/>
            </a:spcAft>
            <a:buNone/>
          </a:pPr>
          <a:r>
            <a:rPr lang="en-IN" sz="2800" b="0" i="0" kern="1200">
              <a:solidFill>
                <a:prstClr val="white"/>
              </a:solidFill>
              <a:latin typeface="Calibri" panose="020F0502020204030204"/>
              <a:ea typeface="+mn-ea"/>
              <a:cs typeface="+mn-cs"/>
            </a:rPr>
            <a:t>Mobile</a:t>
          </a:r>
          <a:endParaRPr lang="en-US" sz="2800" b="0" i="0" kern="1200">
            <a:solidFill>
              <a:prstClr val="white"/>
            </a:solidFill>
            <a:latin typeface="Calibri" panose="020F0502020204030204"/>
            <a:ea typeface="+mn-ea"/>
            <a:cs typeface="+mn-cs"/>
          </a:endParaRPr>
        </a:p>
      </dgm:t>
    </dgm:pt>
    <dgm:pt modelId="{58E8376B-D46B-43A6-BDC8-85BADBD22819}" type="parTrans" cxnId="{20A903D6-14A9-4DCE-A719-4BFA40AC0D63}">
      <dgm:prSet/>
      <dgm:spPr/>
      <dgm:t>
        <a:bodyPr/>
        <a:lstStyle/>
        <a:p>
          <a:endParaRPr lang="en-US"/>
        </a:p>
      </dgm:t>
    </dgm:pt>
    <dgm:pt modelId="{3A696C3C-1CF7-40E7-B55D-5943A7FB71E5}" type="sibTrans" cxnId="{20A903D6-14A9-4DCE-A719-4BFA40AC0D63}">
      <dgm:prSet/>
      <dgm:spPr/>
      <dgm:t>
        <a:bodyPr/>
        <a:lstStyle/>
        <a:p>
          <a:endParaRPr lang="en-US"/>
        </a:p>
      </dgm:t>
    </dgm:pt>
    <dgm:pt modelId="{DDE45206-1759-40AA-94E9-5147CF9BA814}">
      <dgm:prSet custT="1"/>
      <dgm:spPr>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06680" tIns="106680" rIns="106680" bIns="106680" numCol="1" spcCol="1270" anchor="ctr" anchorCtr="0"/>
        <a:lstStyle/>
        <a:p>
          <a:pPr marL="0" lvl="0" indent="0" algn="ctr" defTabSz="1244600">
            <a:lnSpc>
              <a:spcPct val="90000"/>
            </a:lnSpc>
            <a:spcBef>
              <a:spcPct val="0"/>
            </a:spcBef>
            <a:spcAft>
              <a:spcPct val="35000"/>
            </a:spcAft>
            <a:buNone/>
          </a:pPr>
          <a:r>
            <a:rPr lang="en-IN" sz="2800" b="0" i="0" kern="1200">
              <a:solidFill>
                <a:prstClr val="white"/>
              </a:solidFill>
              <a:latin typeface="Calibri" panose="020F0502020204030204"/>
              <a:ea typeface="+mn-ea"/>
              <a:cs typeface="+mn-cs"/>
            </a:rPr>
            <a:t>Databases</a:t>
          </a:r>
          <a:endParaRPr lang="en-US" sz="2800" b="0" i="0" kern="1200">
            <a:solidFill>
              <a:prstClr val="white"/>
            </a:solidFill>
            <a:latin typeface="Calibri" panose="020F0502020204030204"/>
            <a:ea typeface="+mn-ea"/>
            <a:cs typeface="+mn-cs"/>
          </a:endParaRPr>
        </a:p>
      </dgm:t>
    </dgm:pt>
    <dgm:pt modelId="{435F4A7A-E88A-47F1-A5F3-FFF1D9B8B9BC}" type="parTrans" cxnId="{756BC318-BD1F-40D9-B0BC-ACEC8838D351}">
      <dgm:prSet/>
      <dgm:spPr/>
      <dgm:t>
        <a:bodyPr/>
        <a:lstStyle/>
        <a:p>
          <a:endParaRPr lang="en-US"/>
        </a:p>
      </dgm:t>
    </dgm:pt>
    <dgm:pt modelId="{6138BEE7-3B4A-4E77-ADA1-88C206D97359}" type="sibTrans" cxnId="{756BC318-BD1F-40D9-B0BC-ACEC8838D351}">
      <dgm:prSet/>
      <dgm:spPr/>
      <dgm:t>
        <a:bodyPr/>
        <a:lstStyle/>
        <a:p>
          <a:endParaRPr lang="en-US"/>
        </a:p>
      </dgm:t>
    </dgm:pt>
    <dgm:pt modelId="{F58FF5B1-11BC-453A-B61D-0F2387B94D08}">
      <dgm:prSet custT="1"/>
      <dgm:spPr>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06680" tIns="106680" rIns="106680" bIns="106680" numCol="1" spcCol="1270" anchor="ctr" anchorCtr="0"/>
        <a:lstStyle/>
        <a:p>
          <a:pPr marL="0" lvl="0" indent="0" algn="ctr" defTabSz="1244600">
            <a:lnSpc>
              <a:spcPct val="90000"/>
            </a:lnSpc>
            <a:spcBef>
              <a:spcPct val="0"/>
            </a:spcBef>
            <a:spcAft>
              <a:spcPct val="35000"/>
            </a:spcAft>
            <a:buNone/>
          </a:pPr>
          <a:r>
            <a:rPr lang="en-IN" sz="2800" b="0" i="0" kern="1200">
              <a:solidFill>
                <a:prstClr val="white"/>
              </a:solidFill>
              <a:latin typeface="Calibri" panose="020F0502020204030204"/>
              <a:ea typeface="+mn-ea"/>
              <a:cs typeface="+mn-cs"/>
            </a:rPr>
            <a:t>Web</a:t>
          </a:r>
          <a:endParaRPr lang="en-US" sz="2800" b="0" i="0" kern="1200">
            <a:solidFill>
              <a:prstClr val="white"/>
            </a:solidFill>
            <a:latin typeface="Calibri" panose="020F0502020204030204"/>
            <a:ea typeface="+mn-ea"/>
            <a:cs typeface="+mn-cs"/>
          </a:endParaRPr>
        </a:p>
      </dgm:t>
    </dgm:pt>
    <dgm:pt modelId="{33FFB39A-A358-4457-95B5-FFBAD8AC3BED}" type="parTrans" cxnId="{BFC35CEF-6178-4F60-B066-086A4FAC7F0F}">
      <dgm:prSet/>
      <dgm:spPr/>
      <dgm:t>
        <a:bodyPr/>
        <a:lstStyle/>
        <a:p>
          <a:endParaRPr lang="en-US"/>
        </a:p>
      </dgm:t>
    </dgm:pt>
    <dgm:pt modelId="{9FBB93FC-B090-4A84-A581-EF364146696D}" type="sibTrans" cxnId="{BFC35CEF-6178-4F60-B066-086A4FAC7F0F}">
      <dgm:prSet/>
      <dgm:spPr/>
      <dgm:t>
        <a:bodyPr/>
        <a:lstStyle/>
        <a:p>
          <a:endParaRPr lang="en-US"/>
        </a:p>
      </dgm:t>
    </dgm:pt>
    <dgm:pt modelId="{7E5AC0B0-40A3-4C68-A646-024FC535F569}">
      <dgm:prSet custT="1"/>
      <dgm:spPr>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106680" tIns="106680" rIns="106680" bIns="106680" numCol="1" spcCol="1270" anchor="ctr" anchorCtr="0"/>
        <a:lstStyle/>
        <a:p>
          <a:r>
            <a:rPr lang="en-IN" sz="2800" b="0" i="0" kern="1200" dirty="0">
              <a:solidFill>
                <a:prstClr val="white"/>
              </a:solidFill>
              <a:latin typeface="Calibri" panose="020F0502020204030204"/>
              <a:ea typeface="+mn-ea"/>
              <a:cs typeface="+mn-cs"/>
            </a:rPr>
            <a:t>Internet</a:t>
          </a:r>
          <a:r>
            <a:rPr lang="en-IN" sz="2800" b="0" i="0" kern="1200" dirty="0"/>
            <a:t> of Things (IoT)</a:t>
          </a:r>
          <a:endParaRPr lang="en-US" sz="2800" kern="1200" dirty="0"/>
        </a:p>
      </dgm:t>
    </dgm:pt>
    <dgm:pt modelId="{0AA9DD1E-1119-4FDA-9F34-95B9E8CD02F9}" type="parTrans" cxnId="{6B81BB77-5754-4D46-8C02-019DF31F5A93}">
      <dgm:prSet/>
      <dgm:spPr/>
      <dgm:t>
        <a:bodyPr/>
        <a:lstStyle/>
        <a:p>
          <a:endParaRPr lang="en-US"/>
        </a:p>
      </dgm:t>
    </dgm:pt>
    <dgm:pt modelId="{4AF54DC5-CFCE-4ADD-BEBC-088523C884BC}" type="sibTrans" cxnId="{6B81BB77-5754-4D46-8C02-019DF31F5A93}">
      <dgm:prSet/>
      <dgm:spPr/>
      <dgm:t>
        <a:bodyPr/>
        <a:lstStyle/>
        <a:p>
          <a:endParaRPr lang="en-US"/>
        </a:p>
      </dgm:t>
    </dgm:pt>
    <dgm:pt modelId="{A7A5F4FA-90FB-4703-BCD8-90BA1C431D47}">
      <dgm:prSet/>
      <dgm:spPr/>
      <dgm:t>
        <a:bodyPr/>
        <a:lstStyle/>
        <a:p>
          <a:r>
            <a:rPr lang="en-IN" b="0" i="0"/>
            <a:t>Big data</a:t>
          </a:r>
          <a:endParaRPr lang="en-US"/>
        </a:p>
      </dgm:t>
    </dgm:pt>
    <dgm:pt modelId="{EDB94026-25C1-4D81-8465-3DD79365DB01}" type="parTrans" cxnId="{F53CB567-42C7-4676-BDEF-3F474CB1827F}">
      <dgm:prSet/>
      <dgm:spPr/>
      <dgm:t>
        <a:bodyPr/>
        <a:lstStyle/>
        <a:p>
          <a:endParaRPr lang="en-US"/>
        </a:p>
      </dgm:t>
    </dgm:pt>
    <dgm:pt modelId="{D945834C-25EA-4DBE-9099-92467ABE19D8}" type="sibTrans" cxnId="{F53CB567-42C7-4676-BDEF-3F474CB1827F}">
      <dgm:prSet/>
      <dgm:spPr/>
      <dgm:t>
        <a:bodyPr/>
        <a:lstStyle/>
        <a:p>
          <a:endParaRPr lang="en-US"/>
        </a:p>
      </dgm:t>
    </dgm:pt>
    <dgm:pt modelId="{1989D97D-1A27-47A9-B46F-37E22BE6B43D}">
      <dgm:prSet/>
      <dgm:spPr/>
      <dgm:t>
        <a:bodyPr/>
        <a:lstStyle/>
        <a:p>
          <a:r>
            <a:rPr lang="en-IN" b="0" i="0"/>
            <a:t>AI</a:t>
          </a:r>
          <a:endParaRPr lang="en-US"/>
        </a:p>
      </dgm:t>
    </dgm:pt>
    <dgm:pt modelId="{FF5C6AC6-31B1-4048-AF28-E4C95A2E59B9}" type="parTrans" cxnId="{0BEC1567-312D-4674-8DA1-D37F14E2EE2E}">
      <dgm:prSet/>
      <dgm:spPr/>
      <dgm:t>
        <a:bodyPr/>
        <a:lstStyle/>
        <a:p>
          <a:endParaRPr lang="en-US"/>
        </a:p>
      </dgm:t>
    </dgm:pt>
    <dgm:pt modelId="{54B80107-B2E8-40B5-9165-604AC89F6AEE}" type="sibTrans" cxnId="{0BEC1567-312D-4674-8DA1-D37F14E2EE2E}">
      <dgm:prSet/>
      <dgm:spPr/>
      <dgm:t>
        <a:bodyPr/>
        <a:lstStyle/>
        <a:p>
          <a:endParaRPr lang="en-US"/>
        </a:p>
      </dgm:t>
    </dgm:pt>
    <dgm:pt modelId="{DFA3921A-0EF0-4196-8309-932CD4A7AFB1}">
      <dgm:prSet/>
      <dgm:spPr/>
      <dgm:t>
        <a:bodyPr/>
        <a:lstStyle/>
        <a:p>
          <a:r>
            <a:rPr lang="en-IN" b="0" i="0"/>
            <a:t>DevOps</a:t>
          </a:r>
          <a:endParaRPr lang="en-US"/>
        </a:p>
      </dgm:t>
    </dgm:pt>
    <dgm:pt modelId="{C38D8077-EE85-4E9D-B600-0C4F5671FF1D}" type="parTrans" cxnId="{02E4E9B8-D002-4B37-81FC-A450B0B96809}">
      <dgm:prSet/>
      <dgm:spPr/>
      <dgm:t>
        <a:bodyPr/>
        <a:lstStyle/>
        <a:p>
          <a:endParaRPr lang="en-US"/>
        </a:p>
      </dgm:t>
    </dgm:pt>
    <dgm:pt modelId="{92E7A574-6DDC-43CA-AAFF-008BF80DCFD1}" type="sibTrans" cxnId="{02E4E9B8-D002-4B37-81FC-A450B0B96809}">
      <dgm:prSet/>
      <dgm:spPr/>
      <dgm:t>
        <a:bodyPr/>
        <a:lstStyle/>
        <a:p>
          <a:endParaRPr lang="en-US"/>
        </a:p>
      </dgm:t>
    </dgm:pt>
    <dgm:pt modelId="{F64859EE-8395-42CD-AE49-A25C893B481E}" type="pres">
      <dgm:prSet presAssocID="{4676B44F-F681-4E27-BDD0-646ECA13A311}" presName="diagram" presStyleCnt="0">
        <dgm:presLayoutVars>
          <dgm:dir/>
          <dgm:resizeHandles val="exact"/>
        </dgm:presLayoutVars>
      </dgm:prSet>
      <dgm:spPr/>
    </dgm:pt>
    <dgm:pt modelId="{0917A739-7776-4A65-ADA2-259B05E448B8}" type="pres">
      <dgm:prSet presAssocID="{4CFB832D-5EF9-4001-859A-AA9EBFD48830}" presName="node" presStyleLbl="node1" presStyleIdx="0" presStyleCnt="10">
        <dgm:presLayoutVars>
          <dgm:bulletEnabled val="1"/>
        </dgm:presLayoutVars>
      </dgm:prSet>
      <dgm:spPr/>
    </dgm:pt>
    <dgm:pt modelId="{F7182B92-4D62-4BD1-A24D-3D8BB3FA20F2}" type="pres">
      <dgm:prSet presAssocID="{AD9872CF-4AD8-4DDA-B252-E6424B1B0E12}" presName="sibTrans" presStyleCnt="0"/>
      <dgm:spPr/>
    </dgm:pt>
    <dgm:pt modelId="{628EA6D7-3F5B-4428-8D31-8CDC4CDE9BAE}" type="pres">
      <dgm:prSet presAssocID="{B050F2AB-A29A-4F08-B2A9-62CC5CD0F84C}" presName="node" presStyleLbl="node1" presStyleIdx="1" presStyleCnt="10">
        <dgm:presLayoutVars>
          <dgm:bulletEnabled val="1"/>
        </dgm:presLayoutVars>
      </dgm:prSet>
      <dgm:spPr/>
    </dgm:pt>
    <dgm:pt modelId="{4C10031A-7652-475C-A66F-A192B5494989}" type="pres">
      <dgm:prSet presAssocID="{3DFA7169-8968-42DB-AF59-B92E7CC1ED29}" presName="sibTrans" presStyleCnt="0"/>
      <dgm:spPr/>
    </dgm:pt>
    <dgm:pt modelId="{9683CD61-3161-4E10-AAD3-5BB524CD8A51}" type="pres">
      <dgm:prSet presAssocID="{8DB6C99A-3BC1-4FA8-80A8-1F525E221C52}" presName="node" presStyleLbl="node1" presStyleIdx="2" presStyleCnt="10">
        <dgm:presLayoutVars>
          <dgm:bulletEnabled val="1"/>
        </dgm:presLayoutVars>
      </dgm:prSet>
      <dgm:spPr/>
    </dgm:pt>
    <dgm:pt modelId="{815524B6-7755-43E8-B0D1-5622401369D1}" type="pres">
      <dgm:prSet presAssocID="{31172B1F-DA66-4D25-8786-1D26AEF2B101}" presName="sibTrans" presStyleCnt="0"/>
      <dgm:spPr/>
    </dgm:pt>
    <dgm:pt modelId="{A6DEF5F9-8C9A-48CE-9195-90DC03FD2CFE}" type="pres">
      <dgm:prSet presAssocID="{0FD32523-564C-415F-BDD5-B5D7017A0006}" presName="node" presStyleLbl="node1" presStyleIdx="3" presStyleCnt="10">
        <dgm:presLayoutVars>
          <dgm:bulletEnabled val="1"/>
        </dgm:presLayoutVars>
      </dgm:prSet>
      <dgm:spPr>
        <a:xfrm>
          <a:off x="7240402" y="2027"/>
          <a:ext cx="1922784" cy="1153670"/>
        </a:xfrm>
        <a:prstGeom prst="rect">
          <a:avLst/>
        </a:prstGeom>
      </dgm:spPr>
    </dgm:pt>
    <dgm:pt modelId="{E970C95E-3F22-4127-8D5F-7E0822FA48F1}" type="pres">
      <dgm:prSet presAssocID="{3A696C3C-1CF7-40E7-B55D-5943A7FB71E5}" presName="sibTrans" presStyleCnt="0"/>
      <dgm:spPr/>
    </dgm:pt>
    <dgm:pt modelId="{16FBD30F-9F98-4950-A0DD-42DE355F1EB9}" type="pres">
      <dgm:prSet presAssocID="{DDE45206-1759-40AA-94E9-5147CF9BA814}" presName="node" presStyleLbl="node1" presStyleIdx="4" presStyleCnt="10">
        <dgm:presLayoutVars>
          <dgm:bulletEnabled val="1"/>
        </dgm:presLayoutVars>
      </dgm:prSet>
      <dgm:spPr>
        <a:xfrm>
          <a:off x="895212" y="1347976"/>
          <a:ext cx="1922784" cy="1153670"/>
        </a:xfrm>
        <a:prstGeom prst="rect">
          <a:avLst/>
        </a:prstGeom>
      </dgm:spPr>
    </dgm:pt>
    <dgm:pt modelId="{B88B2AE1-F1BC-4498-86F8-D563FD3655F2}" type="pres">
      <dgm:prSet presAssocID="{6138BEE7-3B4A-4E77-ADA1-88C206D97359}" presName="sibTrans" presStyleCnt="0"/>
      <dgm:spPr/>
    </dgm:pt>
    <dgm:pt modelId="{E6085F0B-E55F-4928-82D9-2A71FB77D3C5}" type="pres">
      <dgm:prSet presAssocID="{F58FF5B1-11BC-453A-B61D-0F2387B94D08}" presName="node" presStyleLbl="node1" presStyleIdx="5" presStyleCnt="10">
        <dgm:presLayoutVars>
          <dgm:bulletEnabled val="1"/>
        </dgm:presLayoutVars>
      </dgm:prSet>
      <dgm:spPr>
        <a:xfrm>
          <a:off x="3010275" y="1347976"/>
          <a:ext cx="1922784" cy="1153670"/>
        </a:xfrm>
        <a:prstGeom prst="rect">
          <a:avLst/>
        </a:prstGeom>
      </dgm:spPr>
    </dgm:pt>
    <dgm:pt modelId="{058E1FCE-334C-4F73-88CC-9587403CE80E}" type="pres">
      <dgm:prSet presAssocID="{9FBB93FC-B090-4A84-A581-EF364146696D}" presName="sibTrans" presStyleCnt="0"/>
      <dgm:spPr/>
    </dgm:pt>
    <dgm:pt modelId="{C35A9DE0-CB3F-44FF-973D-C86D8FF18C42}" type="pres">
      <dgm:prSet presAssocID="{7E5AC0B0-40A3-4C68-A646-024FC535F569}" presName="node" presStyleLbl="node1" presStyleIdx="6" presStyleCnt="10">
        <dgm:presLayoutVars>
          <dgm:bulletEnabled val="1"/>
        </dgm:presLayoutVars>
      </dgm:prSet>
      <dgm:spPr>
        <a:xfrm>
          <a:off x="5125339" y="1347976"/>
          <a:ext cx="1922784" cy="1153670"/>
        </a:xfrm>
        <a:prstGeom prst="rect">
          <a:avLst/>
        </a:prstGeom>
      </dgm:spPr>
    </dgm:pt>
    <dgm:pt modelId="{6A11472F-CCF4-406E-8651-6B1597A851F7}" type="pres">
      <dgm:prSet presAssocID="{4AF54DC5-CFCE-4ADD-BEBC-088523C884BC}" presName="sibTrans" presStyleCnt="0"/>
      <dgm:spPr/>
    </dgm:pt>
    <dgm:pt modelId="{B7FEAD6B-374E-4137-8C4A-96F22F8BFDA5}" type="pres">
      <dgm:prSet presAssocID="{A7A5F4FA-90FB-4703-BCD8-90BA1C431D47}" presName="node" presStyleLbl="node1" presStyleIdx="7" presStyleCnt="10">
        <dgm:presLayoutVars>
          <dgm:bulletEnabled val="1"/>
        </dgm:presLayoutVars>
      </dgm:prSet>
      <dgm:spPr/>
    </dgm:pt>
    <dgm:pt modelId="{7C9FB29D-16C1-4AEB-98D2-7738C39A58A1}" type="pres">
      <dgm:prSet presAssocID="{D945834C-25EA-4DBE-9099-92467ABE19D8}" presName="sibTrans" presStyleCnt="0"/>
      <dgm:spPr/>
    </dgm:pt>
    <dgm:pt modelId="{EF5AB856-2768-49F0-AD4F-387C91FE2BC8}" type="pres">
      <dgm:prSet presAssocID="{1989D97D-1A27-47A9-B46F-37E22BE6B43D}" presName="node" presStyleLbl="node1" presStyleIdx="8" presStyleCnt="10">
        <dgm:presLayoutVars>
          <dgm:bulletEnabled val="1"/>
        </dgm:presLayoutVars>
      </dgm:prSet>
      <dgm:spPr/>
    </dgm:pt>
    <dgm:pt modelId="{5D939314-38FE-42C6-9A4A-159327E1F377}" type="pres">
      <dgm:prSet presAssocID="{54B80107-B2E8-40B5-9165-604AC89F6AEE}" presName="sibTrans" presStyleCnt="0"/>
      <dgm:spPr/>
    </dgm:pt>
    <dgm:pt modelId="{43B828F7-C59A-4379-959A-B5D246C708F4}" type="pres">
      <dgm:prSet presAssocID="{DFA3921A-0EF0-4196-8309-932CD4A7AFB1}" presName="node" presStyleLbl="node1" presStyleIdx="9" presStyleCnt="10">
        <dgm:presLayoutVars>
          <dgm:bulletEnabled val="1"/>
        </dgm:presLayoutVars>
      </dgm:prSet>
      <dgm:spPr/>
    </dgm:pt>
  </dgm:ptLst>
  <dgm:cxnLst>
    <dgm:cxn modelId="{42B3AA05-AA17-4AA2-935E-4BA928AB3737}" type="presOf" srcId="{4CFB832D-5EF9-4001-859A-AA9EBFD48830}" destId="{0917A739-7776-4A65-ADA2-259B05E448B8}" srcOrd="0" destOrd="0" presId="urn:microsoft.com/office/officeart/2005/8/layout/default"/>
    <dgm:cxn modelId="{756BC318-BD1F-40D9-B0BC-ACEC8838D351}" srcId="{4676B44F-F681-4E27-BDD0-646ECA13A311}" destId="{DDE45206-1759-40AA-94E9-5147CF9BA814}" srcOrd="4" destOrd="0" parTransId="{435F4A7A-E88A-47F1-A5F3-FFF1D9B8B9BC}" sibTransId="{6138BEE7-3B4A-4E77-ADA1-88C206D97359}"/>
    <dgm:cxn modelId="{3EB8511F-5607-4017-BAB1-B3F7BAB9B44E}" srcId="{4676B44F-F681-4E27-BDD0-646ECA13A311}" destId="{4CFB832D-5EF9-4001-859A-AA9EBFD48830}" srcOrd="0" destOrd="0" parTransId="{4D4B8531-BDF9-45F3-ACFB-86A746E60ACD}" sibTransId="{AD9872CF-4AD8-4DDA-B252-E6424B1B0E12}"/>
    <dgm:cxn modelId="{B6178B65-947C-4254-997A-B5CC82A38597}" type="presOf" srcId="{7E5AC0B0-40A3-4C68-A646-024FC535F569}" destId="{C35A9DE0-CB3F-44FF-973D-C86D8FF18C42}" srcOrd="0" destOrd="0" presId="urn:microsoft.com/office/officeart/2005/8/layout/default"/>
    <dgm:cxn modelId="{5C1A0E47-6812-4557-97B9-C1DE10B23488}" srcId="{4676B44F-F681-4E27-BDD0-646ECA13A311}" destId="{B050F2AB-A29A-4F08-B2A9-62CC5CD0F84C}" srcOrd="1" destOrd="0" parTransId="{09AD0444-569A-476C-8F1F-612136699430}" sibTransId="{3DFA7169-8968-42DB-AF59-B92E7CC1ED29}"/>
    <dgm:cxn modelId="{0BEC1567-312D-4674-8DA1-D37F14E2EE2E}" srcId="{4676B44F-F681-4E27-BDD0-646ECA13A311}" destId="{1989D97D-1A27-47A9-B46F-37E22BE6B43D}" srcOrd="8" destOrd="0" parTransId="{FF5C6AC6-31B1-4048-AF28-E4C95A2E59B9}" sibTransId="{54B80107-B2E8-40B5-9165-604AC89F6AEE}"/>
    <dgm:cxn modelId="{F53CB567-42C7-4676-BDEF-3F474CB1827F}" srcId="{4676B44F-F681-4E27-BDD0-646ECA13A311}" destId="{A7A5F4FA-90FB-4703-BCD8-90BA1C431D47}" srcOrd="7" destOrd="0" parTransId="{EDB94026-25C1-4D81-8465-3DD79365DB01}" sibTransId="{D945834C-25EA-4DBE-9099-92467ABE19D8}"/>
    <dgm:cxn modelId="{A810C84A-4B57-4A98-A57D-6DDBE1F5BDC5}" type="presOf" srcId="{4676B44F-F681-4E27-BDD0-646ECA13A311}" destId="{F64859EE-8395-42CD-AE49-A25C893B481E}" srcOrd="0" destOrd="0" presId="urn:microsoft.com/office/officeart/2005/8/layout/default"/>
    <dgm:cxn modelId="{C079016B-7A2E-48B7-9CB5-A41F611A1267}" type="presOf" srcId="{B050F2AB-A29A-4F08-B2A9-62CC5CD0F84C}" destId="{628EA6D7-3F5B-4428-8D31-8CDC4CDE9BAE}" srcOrd="0" destOrd="0" presId="urn:microsoft.com/office/officeart/2005/8/layout/default"/>
    <dgm:cxn modelId="{6B81BB77-5754-4D46-8C02-019DF31F5A93}" srcId="{4676B44F-F681-4E27-BDD0-646ECA13A311}" destId="{7E5AC0B0-40A3-4C68-A646-024FC535F569}" srcOrd="6" destOrd="0" parTransId="{0AA9DD1E-1119-4FDA-9F34-95B9E8CD02F9}" sibTransId="{4AF54DC5-CFCE-4ADD-BEBC-088523C884BC}"/>
    <dgm:cxn modelId="{D7269959-AF2B-4DA4-B0FF-CC19DFD20477}" srcId="{4676B44F-F681-4E27-BDD0-646ECA13A311}" destId="{8DB6C99A-3BC1-4FA8-80A8-1F525E221C52}" srcOrd="2" destOrd="0" parTransId="{90B20F8F-D1FE-4E2B-9B12-B89599A199FD}" sibTransId="{31172B1F-DA66-4D25-8786-1D26AEF2B101}"/>
    <dgm:cxn modelId="{1324DF86-4F35-49D9-8EF4-D6723C5AA6D4}" type="presOf" srcId="{DDE45206-1759-40AA-94E9-5147CF9BA814}" destId="{16FBD30F-9F98-4950-A0DD-42DE355F1EB9}" srcOrd="0" destOrd="0" presId="urn:microsoft.com/office/officeart/2005/8/layout/default"/>
    <dgm:cxn modelId="{321449A6-CE09-4BC9-B327-B48F6F77BAAA}" type="presOf" srcId="{1989D97D-1A27-47A9-B46F-37E22BE6B43D}" destId="{EF5AB856-2768-49F0-AD4F-387C91FE2BC8}" srcOrd="0" destOrd="0" presId="urn:microsoft.com/office/officeart/2005/8/layout/default"/>
    <dgm:cxn modelId="{02E4E9B8-D002-4B37-81FC-A450B0B96809}" srcId="{4676B44F-F681-4E27-BDD0-646ECA13A311}" destId="{DFA3921A-0EF0-4196-8309-932CD4A7AFB1}" srcOrd="9" destOrd="0" parTransId="{C38D8077-EE85-4E9D-B600-0C4F5671FF1D}" sibTransId="{92E7A574-6DDC-43CA-AAFF-008BF80DCFD1}"/>
    <dgm:cxn modelId="{DAD16ABB-795D-41A2-A892-C1F62161033C}" type="presOf" srcId="{A7A5F4FA-90FB-4703-BCD8-90BA1C431D47}" destId="{B7FEAD6B-374E-4137-8C4A-96F22F8BFDA5}" srcOrd="0" destOrd="0" presId="urn:microsoft.com/office/officeart/2005/8/layout/default"/>
    <dgm:cxn modelId="{E16588C8-D6D5-48AF-A4B2-ECB9FA37BC37}" type="presOf" srcId="{0FD32523-564C-415F-BDD5-B5D7017A0006}" destId="{A6DEF5F9-8C9A-48CE-9195-90DC03FD2CFE}" srcOrd="0" destOrd="0" presId="urn:microsoft.com/office/officeart/2005/8/layout/default"/>
    <dgm:cxn modelId="{CE7199CB-520E-4A9B-996F-9E5951706197}" type="presOf" srcId="{DFA3921A-0EF0-4196-8309-932CD4A7AFB1}" destId="{43B828F7-C59A-4379-959A-B5D246C708F4}" srcOrd="0" destOrd="0" presId="urn:microsoft.com/office/officeart/2005/8/layout/default"/>
    <dgm:cxn modelId="{A11EA6CC-5D58-4CC1-9772-C35045AC4866}" type="presOf" srcId="{F58FF5B1-11BC-453A-B61D-0F2387B94D08}" destId="{E6085F0B-E55F-4928-82D9-2A71FB77D3C5}" srcOrd="0" destOrd="0" presId="urn:microsoft.com/office/officeart/2005/8/layout/default"/>
    <dgm:cxn modelId="{20A903D6-14A9-4DCE-A719-4BFA40AC0D63}" srcId="{4676B44F-F681-4E27-BDD0-646ECA13A311}" destId="{0FD32523-564C-415F-BDD5-B5D7017A0006}" srcOrd="3" destOrd="0" parTransId="{58E8376B-D46B-43A6-BDC8-85BADBD22819}" sibTransId="{3A696C3C-1CF7-40E7-B55D-5943A7FB71E5}"/>
    <dgm:cxn modelId="{BFC35CEF-6178-4F60-B066-086A4FAC7F0F}" srcId="{4676B44F-F681-4E27-BDD0-646ECA13A311}" destId="{F58FF5B1-11BC-453A-B61D-0F2387B94D08}" srcOrd="5" destOrd="0" parTransId="{33FFB39A-A358-4457-95B5-FFBAD8AC3BED}" sibTransId="{9FBB93FC-B090-4A84-A581-EF364146696D}"/>
    <dgm:cxn modelId="{3859F0F4-2C9A-4577-978A-556DE677E362}" type="presOf" srcId="{8DB6C99A-3BC1-4FA8-80A8-1F525E221C52}" destId="{9683CD61-3161-4E10-AAD3-5BB524CD8A51}" srcOrd="0" destOrd="0" presId="urn:microsoft.com/office/officeart/2005/8/layout/default"/>
    <dgm:cxn modelId="{3F7662AA-684B-43F3-A325-23D1EFE23B06}" type="presParOf" srcId="{F64859EE-8395-42CD-AE49-A25C893B481E}" destId="{0917A739-7776-4A65-ADA2-259B05E448B8}" srcOrd="0" destOrd="0" presId="urn:microsoft.com/office/officeart/2005/8/layout/default"/>
    <dgm:cxn modelId="{63E80764-B83B-4040-94DB-21C2FE6E87D0}" type="presParOf" srcId="{F64859EE-8395-42CD-AE49-A25C893B481E}" destId="{F7182B92-4D62-4BD1-A24D-3D8BB3FA20F2}" srcOrd="1" destOrd="0" presId="urn:microsoft.com/office/officeart/2005/8/layout/default"/>
    <dgm:cxn modelId="{635B7468-01C6-4C27-97B4-909C00A1BCF3}" type="presParOf" srcId="{F64859EE-8395-42CD-AE49-A25C893B481E}" destId="{628EA6D7-3F5B-4428-8D31-8CDC4CDE9BAE}" srcOrd="2" destOrd="0" presId="urn:microsoft.com/office/officeart/2005/8/layout/default"/>
    <dgm:cxn modelId="{985EDD8E-19CC-4740-BB02-445E630A8E40}" type="presParOf" srcId="{F64859EE-8395-42CD-AE49-A25C893B481E}" destId="{4C10031A-7652-475C-A66F-A192B5494989}" srcOrd="3" destOrd="0" presId="urn:microsoft.com/office/officeart/2005/8/layout/default"/>
    <dgm:cxn modelId="{39E7A95F-39E9-498F-97EB-CF6A744F0CBE}" type="presParOf" srcId="{F64859EE-8395-42CD-AE49-A25C893B481E}" destId="{9683CD61-3161-4E10-AAD3-5BB524CD8A51}" srcOrd="4" destOrd="0" presId="urn:microsoft.com/office/officeart/2005/8/layout/default"/>
    <dgm:cxn modelId="{945452C2-79C1-4089-A70F-84FA6D9CC75F}" type="presParOf" srcId="{F64859EE-8395-42CD-AE49-A25C893B481E}" destId="{815524B6-7755-43E8-B0D1-5622401369D1}" srcOrd="5" destOrd="0" presId="urn:microsoft.com/office/officeart/2005/8/layout/default"/>
    <dgm:cxn modelId="{ECE4805F-87EB-4880-8E3E-81ED9A35544E}" type="presParOf" srcId="{F64859EE-8395-42CD-AE49-A25C893B481E}" destId="{A6DEF5F9-8C9A-48CE-9195-90DC03FD2CFE}" srcOrd="6" destOrd="0" presId="urn:microsoft.com/office/officeart/2005/8/layout/default"/>
    <dgm:cxn modelId="{DCA28967-7331-4AF7-B853-FB35EF96C9EA}" type="presParOf" srcId="{F64859EE-8395-42CD-AE49-A25C893B481E}" destId="{E970C95E-3F22-4127-8D5F-7E0822FA48F1}" srcOrd="7" destOrd="0" presId="urn:microsoft.com/office/officeart/2005/8/layout/default"/>
    <dgm:cxn modelId="{E363B0F4-DC24-4630-9957-68FA6B5DA95F}" type="presParOf" srcId="{F64859EE-8395-42CD-AE49-A25C893B481E}" destId="{16FBD30F-9F98-4950-A0DD-42DE355F1EB9}" srcOrd="8" destOrd="0" presId="urn:microsoft.com/office/officeart/2005/8/layout/default"/>
    <dgm:cxn modelId="{9734C83E-70A2-4189-A66E-7FB20B8945A6}" type="presParOf" srcId="{F64859EE-8395-42CD-AE49-A25C893B481E}" destId="{B88B2AE1-F1BC-4498-86F8-D563FD3655F2}" srcOrd="9" destOrd="0" presId="urn:microsoft.com/office/officeart/2005/8/layout/default"/>
    <dgm:cxn modelId="{51B874C6-E951-4E81-91DA-7915BACE64D0}" type="presParOf" srcId="{F64859EE-8395-42CD-AE49-A25C893B481E}" destId="{E6085F0B-E55F-4928-82D9-2A71FB77D3C5}" srcOrd="10" destOrd="0" presId="urn:microsoft.com/office/officeart/2005/8/layout/default"/>
    <dgm:cxn modelId="{9168AD1D-C2DD-4811-A931-40280F839A46}" type="presParOf" srcId="{F64859EE-8395-42CD-AE49-A25C893B481E}" destId="{058E1FCE-334C-4F73-88CC-9587403CE80E}" srcOrd="11" destOrd="0" presId="urn:microsoft.com/office/officeart/2005/8/layout/default"/>
    <dgm:cxn modelId="{F59EFCE5-57BC-416D-B9CF-A0A0E0A39B01}" type="presParOf" srcId="{F64859EE-8395-42CD-AE49-A25C893B481E}" destId="{C35A9DE0-CB3F-44FF-973D-C86D8FF18C42}" srcOrd="12" destOrd="0" presId="urn:microsoft.com/office/officeart/2005/8/layout/default"/>
    <dgm:cxn modelId="{D1410FB3-502C-46E7-A859-35CD1B939222}" type="presParOf" srcId="{F64859EE-8395-42CD-AE49-A25C893B481E}" destId="{6A11472F-CCF4-406E-8651-6B1597A851F7}" srcOrd="13" destOrd="0" presId="urn:microsoft.com/office/officeart/2005/8/layout/default"/>
    <dgm:cxn modelId="{D3EE0BF3-6166-461B-B3DE-AC04A2620B17}" type="presParOf" srcId="{F64859EE-8395-42CD-AE49-A25C893B481E}" destId="{B7FEAD6B-374E-4137-8C4A-96F22F8BFDA5}" srcOrd="14" destOrd="0" presId="urn:microsoft.com/office/officeart/2005/8/layout/default"/>
    <dgm:cxn modelId="{FF0BCA9A-74BF-468F-9DDF-D592CBADA5DA}" type="presParOf" srcId="{F64859EE-8395-42CD-AE49-A25C893B481E}" destId="{7C9FB29D-16C1-4AEB-98D2-7738C39A58A1}" srcOrd="15" destOrd="0" presId="urn:microsoft.com/office/officeart/2005/8/layout/default"/>
    <dgm:cxn modelId="{24A20897-6985-45B4-94DF-EB361B372DAB}" type="presParOf" srcId="{F64859EE-8395-42CD-AE49-A25C893B481E}" destId="{EF5AB856-2768-49F0-AD4F-387C91FE2BC8}" srcOrd="16" destOrd="0" presId="urn:microsoft.com/office/officeart/2005/8/layout/default"/>
    <dgm:cxn modelId="{3D9E6F5F-DFFD-4943-837B-8BC39999DBC5}" type="presParOf" srcId="{F64859EE-8395-42CD-AE49-A25C893B481E}" destId="{5D939314-38FE-42C6-9A4A-159327E1F377}" srcOrd="17" destOrd="0" presId="urn:microsoft.com/office/officeart/2005/8/layout/default"/>
    <dgm:cxn modelId="{C0EDA454-95C5-4265-935C-DB406F4C0714}" type="presParOf" srcId="{F64859EE-8395-42CD-AE49-A25C893B481E}" destId="{43B828F7-C59A-4379-959A-B5D246C708F4}"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A4BA5A-24BC-443A-8DE3-AB17A696EA4F}">
      <dsp:nvSpPr>
        <dsp:cNvPr id="0" name=""/>
        <dsp:cNvSpPr/>
      </dsp:nvSpPr>
      <dsp:spPr>
        <a:xfrm rot="5400000">
          <a:off x="6409846" y="-2755582"/>
          <a:ext cx="1471763" cy="7051852"/>
        </a:xfrm>
        <a:prstGeom prst="round2SameRect">
          <a:avLst/>
        </a:prstGeom>
        <a:solidFill>
          <a:srgbClr val="D0DAF1"/>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IE" sz="2100" kern="1200" baseline="0" dirty="0"/>
            <a:t>No capital expenditures to scale up.</a:t>
          </a:r>
          <a:endParaRPr lang="en-US" sz="2100" kern="1200" dirty="0"/>
        </a:p>
        <a:p>
          <a:pPr marL="228600" lvl="1" indent="-228600" algn="l" defTabSz="933450">
            <a:lnSpc>
              <a:spcPct val="90000"/>
            </a:lnSpc>
            <a:spcBef>
              <a:spcPct val="0"/>
            </a:spcBef>
            <a:spcAft>
              <a:spcPct val="15000"/>
            </a:spcAft>
            <a:buChar char="•"/>
          </a:pPr>
          <a:r>
            <a:rPr lang="en-IE" sz="2100" kern="1200" baseline="0" dirty="0"/>
            <a:t>Applications can be quickly provisioned and deprovisioned.</a:t>
          </a:r>
          <a:endParaRPr lang="en-US" sz="2100" kern="1200" dirty="0"/>
        </a:p>
        <a:p>
          <a:pPr marL="228600" lvl="1" indent="-228600" algn="l" defTabSz="933450">
            <a:lnSpc>
              <a:spcPct val="90000"/>
            </a:lnSpc>
            <a:spcBef>
              <a:spcPct val="0"/>
            </a:spcBef>
            <a:spcAft>
              <a:spcPct val="15000"/>
            </a:spcAft>
            <a:buChar char="•"/>
          </a:pPr>
          <a:r>
            <a:rPr lang="en-IE" sz="2100" kern="1200" baseline="0" dirty="0"/>
            <a:t>Organizations pay only for what they use.</a:t>
          </a:r>
          <a:endParaRPr lang="en-US" sz="2100" kern="1200" dirty="0"/>
        </a:p>
      </dsp:txBody>
      <dsp:txXfrm rot="-5400000">
        <a:off x="3619802" y="106308"/>
        <a:ext cx="6980006" cy="1328071"/>
      </dsp:txXfrm>
    </dsp:sp>
    <dsp:sp modelId="{87D7F6FB-8BB4-4412-B1CB-3F27C99E286F}">
      <dsp:nvSpPr>
        <dsp:cNvPr id="0" name=""/>
        <dsp:cNvSpPr/>
      </dsp:nvSpPr>
      <dsp:spPr>
        <a:xfrm>
          <a:off x="365349" y="68"/>
          <a:ext cx="3235174" cy="1540549"/>
        </a:xfrm>
        <a:prstGeom prst="roundRect">
          <a:avLst/>
        </a:prstGeom>
        <a:solidFill>
          <a:srgbClr val="0778D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t>Public cloud:</a:t>
          </a:r>
          <a:endParaRPr lang="en-US" sz="2400" kern="1200" dirty="0"/>
        </a:p>
      </dsp:txBody>
      <dsp:txXfrm>
        <a:off x="440552" y="75271"/>
        <a:ext cx="3084768" cy="1390143"/>
      </dsp:txXfrm>
    </dsp:sp>
    <dsp:sp modelId="{84CB07D2-0664-4559-B012-69025530A126}">
      <dsp:nvSpPr>
        <dsp:cNvPr id="0" name=""/>
        <dsp:cNvSpPr/>
      </dsp:nvSpPr>
      <dsp:spPr>
        <a:xfrm rot="5400000">
          <a:off x="6381247" y="-1123047"/>
          <a:ext cx="1471763" cy="70518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171450" lvl="1" indent="-171450" algn="l" defTabSz="844550">
            <a:lnSpc>
              <a:spcPct val="90000"/>
            </a:lnSpc>
            <a:spcBef>
              <a:spcPct val="0"/>
            </a:spcBef>
            <a:spcAft>
              <a:spcPct val="15000"/>
            </a:spcAft>
            <a:buChar char="•"/>
          </a:pPr>
          <a:r>
            <a:rPr lang="en-US" sz="1900" kern="1200" baseline="0" dirty="0">
              <a:solidFill>
                <a:prstClr val="black">
                  <a:hueOff val="0"/>
                  <a:satOff val="0"/>
                  <a:lumOff val="0"/>
                  <a:alphaOff val="0"/>
                </a:prstClr>
              </a:solidFill>
              <a:latin typeface="Calibri" panose="020F0502020204030204"/>
              <a:ea typeface="+mn-ea"/>
              <a:cs typeface="+mn-cs"/>
            </a:rPr>
            <a:t>Hardware must be purchased for start-up and maintenance.</a:t>
          </a:r>
        </a:p>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have complete control over resources.</a:t>
          </a:r>
          <a:endParaRPr lang="en-US" sz="1900" kern="1200" baseline="0" dirty="0">
            <a:solidFill>
              <a:prstClr val="black">
                <a:hueOff val="0"/>
                <a:satOff val="0"/>
                <a:lumOff val="0"/>
                <a:alphaOff val="0"/>
              </a:prstClr>
            </a:solidFill>
            <a:latin typeface="Calibri" panose="020F0502020204030204"/>
            <a:ea typeface="+mn-ea"/>
            <a:cs typeface="+mn-cs"/>
          </a:endParaRPr>
        </a:p>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have complete control over security.</a:t>
          </a:r>
          <a:endParaRPr lang="en-US" sz="1900" kern="1200" baseline="0" dirty="0">
            <a:solidFill>
              <a:prstClr val="black">
                <a:hueOff val="0"/>
                <a:satOff val="0"/>
                <a:lumOff val="0"/>
                <a:alphaOff val="0"/>
              </a:prstClr>
            </a:solidFill>
            <a:latin typeface="Calibri" panose="020F0502020204030204"/>
            <a:ea typeface="+mn-ea"/>
            <a:cs typeface="+mn-cs"/>
          </a:endParaRPr>
        </a:p>
      </dsp:txBody>
      <dsp:txXfrm rot="-5400000">
        <a:off x="3591203" y="1738843"/>
        <a:ext cx="6980006" cy="1328071"/>
      </dsp:txXfrm>
    </dsp:sp>
    <dsp:sp modelId="{88A535B2-B90A-407F-9D42-7CB13AD4D25F}">
      <dsp:nvSpPr>
        <dsp:cNvPr id="0" name=""/>
        <dsp:cNvSpPr/>
      </dsp:nvSpPr>
      <dsp:spPr>
        <a:xfrm>
          <a:off x="405545" y="1642648"/>
          <a:ext cx="3175674" cy="1540549"/>
        </a:xfrm>
        <a:prstGeom prst="roundRect">
          <a:avLst/>
        </a:prstGeom>
        <a:solidFill>
          <a:srgbClr val="0778D4"/>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solidFill>
                <a:prstClr val="white"/>
              </a:solidFill>
              <a:latin typeface="Calibri" panose="020F0502020204030204"/>
              <a:ea typeface="+mn-ea"/>
              <a:cs typeface="+mn-cs"/>
            </a:rPr>
            <a:t>Private cloud:</a:t>
          </a:r>
        </a:p>
      </dsp:txBody>
      <dsp:txXfrm>
        <a:off x="480748" y="1717851"/>
        <a:ext cx="3025268" cy="1390143"/>
      </dsp:txXfrm>
    </dsp:sp>
    <dsp:sp modelId="{94417450-2E19-46E4-8DA8-E9C6F290F663}">
      <dsp:nvSpPr>
        <dsp:cNvPr id="0" name=""/>
        <dsp:cNvSpPr/>
      </dsp:nvSpPr>
      <dsp:spPr>
        <a:xfrm rot="5400000">
          <a:off x="6391362" y="509487"/>
          <a:ext cx="1471763" cy="705185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Provides the most flexibility.</a:t>
          </a:r>
          <a:endParaRPr lang="en-US" sz="1900" kern="1200" baseline="0" dirty="0">
            <a:solidFill>
              <a:prstClr val="black">
                <a:hueOff val="0"/>
                <a:satOff val="0"/>
                <a:lumOff val="0"/>
                <a:alphaOff val="0"/>
              </a:prstClr>
            </a:solidFill>
            <a:latin typeface="Calibri" panose="020F0502020204030204"/>
            <a:ea typeface="+mn-ea"/>
            <a:cs typeface="+mn-cs"/>
          </a:endParaRPr>
        </a:p>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determine where to run their applications.</a:t>
          </a:r>
          <a:endParaRPr lang="en-US" sz="1900" kern="1200" baseline="0" dirty="0">
            <a:solidFill>
              <a:prstClr val="black">
                <a:hueOff val="0"/>
                <a:satOff val="0"/>
                <a:lumOff val="0"/>
                <a:alphaOff val="0"/>
              </a:prstClr>
            </a:solidFill>
            <a:latin typeface="Calibri" panose="020F0502020204030204"/>
            <a:ea typeface="+mn-ea"/>
            <a:cs typeface="+mn-cs"/>
          </a:endParaRPr>
        </a:p>
        <a:p>
          <a:pPr marL="171450" lvl="1" indent="-171450" algn="l" defTabSz="844550">
            <a:lnSpc>
              <a:spcPct val="90000"/>
            </a:lnSpc>
            <a:spcBef>
              <a:spcPct val="0"/>
            </a:spcBef>
            <a:spcAft>
              <a:spcPct val="15000"/>
            </a:spcAft>
            <a:buChar char="•"/>
          </a:pPr>
          <a:r>
            <a:rPr lang="en-IE" sz="1900" kern="1200" baseline="0" dirty="0">
              <a:solidFill>
                <a:prstClr val="black">
                  <a:hueOff val="0"/>
                  <a:satOff val="0"/>
                  <a:lumOff val="0"/>
                  <a:alphaOff val="0"/>
                </a:prstClr>
              </a:solidFill>
              <a:latin typeface="Calibri" panose="020F0502020204030204"/>
              <a:ea typeface="+mn-ea"/>
              <a:cs typeface="+mn-cs"/>
            </a:rPr>
            <a:t>Organizations control security, compliance, or legal requirements.</a:t>
          </a:r>
          <a:endParaRPr lang="en-US" sz="1900" kern="1200" baseline="0" dirty="0">
            <a:solidFill>
              <a:prstClr val="black">
                <a:hueOff val="0"/>
                <a:satOff val="0"/>
                <a:lumOff val="0"/>
                <a:alphaOff val="0"/>
              </a:prstClr>
            </a:solidFill>
            <a:latin typeface="Calibri" panose="020F0502020204030204"/>
            <a:ea typeface="+mn-ea"/>
            <a:cs typeface="+mn-cs"/>
          </a:endParaRPr>
        </a:p>
      </dsp:txBody>
      <dsp:txXfrm rot="-5400000">
        <a:off x="3601318" y="3371377"/>
        <a:ext cx="6980006" cy="1328071"/>
      </dsp:txXfrm>
    </dsp:sp>
    <dsp:sp modelId="{0770343A-9F42-477D-A5E8-D86A57CFBD7B}">
      <dsp:nvSpPr>
        <dsp:cNvPr id="0" name=""/>
        <dsp:cNvSpPr/>
      </dsp:nvSpPr>
      <dsp:spPr>
        <a:xfrm>
          <a:off x="365349" y="3265139"/>
          <a:ext cx="3235967" cy="1540549"/>
        </a:xfrm>
        <a:prstGeom prst="roundRect">
          <a:avLst/>
        </a:prstGeom>
        <a:solidFill>
          <a:srgbClr val="0778D4"/>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solidFill>
                <a:prstClr val="white"/>
              </a:solidFill>
              <a:latin typeface="Calibri" panose="020F0502020204030204"/>
              <a:ea typeface="+mn-ea"/>
              <a:cs typeface="+mn-cs"/>
            </a:rPr>
            <a:t>Hybrid cloud:</a:t>
          </a:r>
        </a:p>
      </dsp:txBody>
      <dsp:txXfrm>
        <a:off x="440552" y="3340342"/>
        <a:ext cx="3085561" cy="13901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17A739-7776-4A65-ADA2-259B05E448B8}">
      <dsp:nvSpPr>
        <dsp:cNvPr id="0" name=""/>
        <dsp:cNvSpPr/>
      </dsp:nvSpPr>
      <dsp:spPr>
        <a:xfrm>
          <a:off x="895212" y="2027"/>
          <a:ext cx="1922784" cy="1153670"/>
        </a:xfrm>
        <a:prstGeom prst="rect">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t>Compute</a:t>
          </a:r>
          <a:endParaRPr lang="en-US" sz="2800" kern="1200"/>
        </a:p>
      </dsp:txBody>
      <dsp:txXfrm>
        <a:off x="895212" y="2027"/>
        <a:ext cx="1922784" cy="1153670"/>
      </dsp:txXfrm>
    </dsp:sp>
    <dsp:sp modelId="{628EA6D7-3F5B-4428-8D31-8CDC4CDE9BAE}">
      <dsp:nvSpPr>
        <dsp:cNvPr id="0" name=""/>
        <dsp:cNvSpPr/>
      </dsp:nvSpPr>
      <dsp:spPr>
        <a:xfrm>
          <a:off x="3010275" y="2027"/>
          <a:ext cx="1922784" cy="1153670"/>
        </a:xfrm>
        <a:prstGeom prst="rect">
          <a:avLst/>
        </a:prstGeom>
        <a:solidFill>
          <a:schemeClr val="accent2">
            <a:shade val="80000"/>
            <a:hueOff val="-53491"/>
            <a:satOff val="1130"/>
            <a:lumOff val="30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t>Networking</a:t>
          </a:r>
          <a:endParaRPr lang="en-US" sz="2800" kern="1200"/>
        </a:p>
      </dsp:txBody>
      <dsp:txXfrm>
        <a:off x="3010275" y="2027"/>
        <a:ext cx="1922784" cy="1153670"/>
      </dsp:txXfrm>
    </dsp:sp>
    <dsp:sp modelId="{9683CD61-3161-4E10-AAD3-5BB524CD8A51}">
      <dsp:nvSpPr>
        <dsp:cNvPr id="0" name=""/>
        <dsp:cNvSpPr/>
      </dsp:nvSpPr>
      <dsp:spPr>
        <a:xfrm>
          <a:off x="5125339" y="2027"/>
          <a:ext cx="1922784" cy="1153670"/>
        </a:xfrm>
        <a:prstGeom prst="rect">
          <a:avLst/>
        </a:prstGeom>
        <a:solidFill>
          <a:schemeClr val="accent2">
            <a:shade val="80000"/>
            <a:hueOff val="-106981"/>
            <a:satOff val="2259"/>
            <a:lumOff val="601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t>Storage</a:t>
          </a:r>
          <a:endParaRPr lang="en-US" sz="2800" kern="1200"/>
        </a:p>
      </dsp:txBody>
      <dsp:txXfrm>
        <a:off x="5125339" y="2027"/>
        <a:ext cx="1922784" cy="1153670"/>
      </dsp:txXfrm>
    </dsp:sp>
    <dsp:sp modelId="{A6DEF5F9-8C9A-48CE-9195-90DC03FD2CFE}">
      <dsp:nvSpPr>
        <dsp:cNvPr id="0" name=""/>
        <dsp:cNvSpPr/>
      </dsp:nvSpPr>
      <dsp:spPr>
        <a:xfrm>
          <a:off x="7240402" y="2027"/>
          <a:ext cx="1922784" cy="1153670"/>
        </a:xfrm>
        <a:prstGeom prst="rect">
          <a:avLst/>
        </a:prstGeom>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solidFill>
                <a:prstClr val="white"/>
              </a:solidFill>
              <a:latin typeface="Calibri" panose="020F0502020204030204"/>
              <a:ea typeface="+mn-ea"/>
              <a:cs typeface="+mn-cs"/>
            </a:rPr>
            <a:t>Mobile</a:t>
          </a:r>
          <a:endParaRPr lang="en-US" sz="2800" b="0" i="0" kern="1200">
            <a:solidFill>
              <a:prstClr val="white"/>
            </a:solidFill>
            <a:latin typeface="Calibri" panose="020F0502020204030204"/>
            <a:ea typeface="+mn-ea"/>
            <a:cs typeface="+mn-cs"/>
          </a:endParaRPr>
        </a:p>
      </dsp:txBody>
      <dsp:txXfrm>
        <a:off x="7240402" y="2027"/>
        <a:ext cx="1922784" cy="1153670"/>
      </dsp:txXfrm>
    </dsp:sp>
    <dsp:sp modelId="{16FBD30F-9F98-4950-A0DD-42DE355F1EB9}">
      <dsp:nvSpPr>
        <dsp:cNvPr id="0" name=""/>
        <dsp:cNvSpPr/>
      </dsp:nvSpPr>
      <dsp:spPr>
        <a:xfrm>
          <a:off x="895212" y="1347976"/>
          <a:ext cx="1922784" cy="1153670"/>
        </a:xfrm>
        <a:prstGeom prst="rect">
          <a:avLst/>
        </a:prstGeom>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solidFill>
                <a:prstClr val="white"/>
              </a:solidFill>
              <a:latin typeface="Calibri" panose="020F0502020204030204"/>
              <a:ea typeface="+mn-ea"/>
              <a:cs typeface="+mn-cs"/>
            </a:rPr>
            <a:t>Databases</a:t>
          </a:r>
          <a:endParaRPr lang="en-US" sz="2800" b="0" i="0" kern="1200">
            <a:solidFill>
              <a:prstClr val="white"/>
            </a:solidFill>
            <a:latin typeface="Calibri" panose="020F0502020204030204"/>
            <a:ea typeface="+mn-ea"/>
            <a:cs typeface="+mn-cs"/>
          </a:endParaRPr>
        </a:p>
      </dsp:txBody>
      <dsp:txXfrm>
        <a:off x="895212" y="1347976"/>
        <a:ext cx="1922784" cy="1153670"/>
      </dsp:txXfrm>
    </dsp:sp>
    <dsp:sp modelId="{E6085F0B-E55F-4928-82D9-2A71FB77D3C5}">
      <dsp:nvSpPr>
        <dsp:cNvPr id="0" name=""/>
        <dsp:cNvSpPr/>
      </dsp:nvSpPr>
      <dsp:spPr>
        <a:xfrm>
          <a:off x="3010275" y="1347976"/>
          <a:ext cx="1922784" cy="1153670"/>
        </a:xfrm>
        <a:prstGeom prst="rect">
          <a:avLst/>
        </a:prstGeom>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solidFill>
                <a:prstClr val="white"/>
              </a:solidFill>
              <a:latin typeface="Calibri" panose="020F0502020204030204"/>
              <a:ea typeface="+mn-ea"/>
              <a:cs typeface="+mn-cs"/>
            </a:rPr>
            <a:t>Web</a:t>
          </a:r>
          <a:endParaRPr lang="en-US" sz="2800" b="0" i="0" kern="1200">
            <a:solidFill>
              <a:prstClr val="white"/>
            </a:solidFill>
            <a:latin typeface="Calibri" panose="020F0502020204030204"/>
            <a:ea typeface="+mn-ea"/>
            <a:cs typeface="+mn-cs"/>
          </a:endParaRPr>
        </a:p>
      </dsp:txBody>
      <dsp:txXfrm>
        <a:off x="3010275" y="1347976"/>
        <a:ext cx="1922784" cy="1153670"/>
      </dsp:txXfrm>
    </dsp:sp>
    <dsp:sp modelId="{C35A9DE0-CB3F-44FF-973D-C86D8FF18C42}">
      <dsp:nvSpPr>
        <dsp:cNvPr id="0" name=""/>
        <dsp:cNvSpPr/>
      </dsp:nvSpPr>
      <dsp:spPr>
        <a:xfrm>
          <a:off x="5125339" y="1347976"/>
          <a:ext cx="1922784" cy="1153670"/>
        </a:xfrm>
        <a:prstGeom prst="rect">
          <a:avLst/>
        </a:prstGeom>
        <a:solidFill>
          <a:srgbClr val="ED7D31">
            <a:shade val="80000"/>
            <a:hueOff val="-374434"/>
            <a:satOff val="7907"/>
            <a:lumOff val="21063"/>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dirty="0">
              <a:solidFill>
                <a:prstClr val="white"/>
              </a:solidFill>
              <a:latin typeface="Calibri" panose="020F0502020204030204"/>
              <a:ea typeface="+mn-ea"/>
              <a:cs typeface="+mn-cs"/>
            </a:rPr>
            <a:t>Internet</a:t>
          </a:r>
          <a:r>
            <a:rPr lang="en-IN" sz="2800" b="0" i="0" kern="1200" dirty="0"/>
            <a:t> of Things (IoT)</a:t>
          </a:r>
          <a:endParaRPr lang="en-US" sz="2800" kern="1200" dirty="0"/>
        </a:p>
      </dsp:txBody>
      <dsp:txXfrm>
        <a:off x="5125339" y="1347976"/>
        <a:ext cx="1922784" cy="1153670"/>
      </dsp:txXfrm>
    </dsp:sp>
    <dsp:sp modelId="{B7FEAD6B-374E-4137-8C4A-96F22F8BFDA5}">
      <dsp:nvSpPr>
        <dsp:cNvPr id="0" name=""/>
        <dsp:cNvSpPr/>
      </dsp:nvSpPr>
      <dsp:spPr>
        <a:xfrm>
          <a:off x="7240402" y="1347976"/>
          <a:ext cx="1922784" cy="1153670"/>
        </a:xfrm>
        <a:prstGeom prst="rect">
          <a:avLst/>
        </a:prstGeom>
        <a:solidFill>
          <a:schemeClr val="accent2">
            <a:shade val="80000"/>
            <a:hueOff val="-374434"/>
            <a:satOff val="7907"/>
            <a:lumOff val="2106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t>Big data</a:t>
          </a:r>
          <a:endParaRPr lang="en-US" sz="2800" kern="1200"/>
        </a:p>
      </dsp:txBody>
      <dsp:txXfrm>
        <a:off x="7240402" y="1347976"/>
        <a:ext cx="1922784" cy="1153670"/>
      </dsp:txXfrm>
    </dsp:sp>
    <dsp:sp modelId="{EF5AB856-2768-49F0-AD4F-387C91FE2BC8}">
      <dsp:nvSpPr>
        <dsp:cNvPr id="0" name=""/>
        <dsp:cNvSpPr/>
      </dsp:nvSpPr>
      <dsp:spPr>
        <a:xfrm>
          <a:off x="3010275" y="2693925"/>
          <a:ext cx="1922784" cy="1153670"/>
        </a:xfrm>
        <a:prstGeom prst="rect">
          <a:avLst/>
        </a:prstGeom>
        <a:solidFill>
          <a:schemeClr val="accent2">
            <a:shade val="80000"/>
            <a:hueOff val="-427924"/>
            <a:satOff val="9036"/>
            <a:lumOff val="2407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t>AI</a:t>
          </a:r>
          <a:endParaRPr lang="en-US" sz="2800" kern="1200"/>
        </a:p>
      </dsp:txBody>
      <dsp:txXfrm>
        <a:off x="3010275" y="2693925"/>
        <a:ext cx="1922784" cy="1153670"/>
      </dsp:txXfrm>
    </dsp:sp>
    <dsp:sp modelId="{43B828F7-C59A-4379-959A-B5D246C708F4}">
      <dsp:nvSpPr>
        <dsp:cNvPr id="0" name=""/>
        <dsp:cNvSpPr/>
      </dsp:nvSpPr>
      <dsp:spPr>
        <a:xfrm>
          <a:off x="5125339" y="2693925"/>
          <a:ext cx="1922784" cy="1153670"/>
        </a:xfrm>
        <a:prstGeom prst="rect">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IN" sz="2800" b="0" i="0" kern="1200"/>
            <a:t>DevOps</a:t>
          </a:r>
          <a:endParaRPr lang="en-US" sz="2800" kern="1200"/>
        </a:p>
      </dsp:txBody>
      <dsp:txXfrm>
        <a:off x="5125339" y="2693925"/>
        <a:ext cx="1922784" cy="1153670"/>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48C888-BDA8-43B5-A903-8322DEDE2813}" type="datetimeFigureOut">
              <a:rPr lang="en-US" smtClean="0"/>
              <a:t>7/12/2023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5023F-C372-4B28-955D-FF254931AD48}" type="slidenum">
              <a:rPr lang="en-US" smtClean="0"/>
              <a:t>‹#›</a:t>
            </a:fld>
            <a:endParaRPr lang="en-US"/>
          </a:p>
        </p:txBody>
      </p:sp>
    </p:spTree>
    <p:extLst>
      <p:ext uri="{BB962C8B-B14F-4D97-AF65-F5344CB8AC3E}">
        <p14:creationId xmlns:p14="http://schemas.microsoft.com/office/powerpoint/2010/main" val="16773349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cs.microsoft.com/en-us/azure/governance/management-groups/"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5081564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974917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effectLst/>
                <a:latin typeface="Segoe UI" panose="020B0502040204020203" pitchFamily="34" charset="0"/>
              </a:rPr>
              <a:t>This consumption-based model brings with it many benefits, including:</a:t>
            </a:r>
          </a:p>
          <a:p>
            <a:pPr algn="l">
              <a:buFont typeface="Arial" panose="020B0604020202020204" pitchFamily="34" charset="0"/>
              <a:buChar char="•"/>
            </a:pPr>
            <a:r>
              <a:rPr lang="en-US" sz="2000" b="0" i="0" dirty="0">
                <a:effectLst/>
                <a:latin typeface="Segoe UI" panose="020B0502040204020203" pitchFamily="34" charset="0"/>
              </a:rPr>
              <a:t>No upfront costs.</a:t>
            </a:r>
          </a:p>
          <a:p>
            <a:pPr algn="l">
              <a:buFont typeface="Arial" panose="020B0604020202020204" pitchFamily="34" charset="0"/>
              <a:buChar char="•"/>
            </a:pPr>
            <a:r>
              <a:rPr lang="en-US" sz="2000" b="0" i="0" dirty="0">
                <a:effectLst/>
                <a:latin typeface="Segoe UI" panose="020B0502040204020203" pitchFamily="34" charset="0"/>
              </a:rPr>
              <a:t>No need to purchase and manage costly infrastructure that they may or may not use to its fullest.</a:t>
            </a:r>
          </a:p>
          <a:p>
            <a:pPr algn="l">
              <a:buFont typeface="Arial" panose="020B0604020202020204" pitchFamily="34" charset="0"/>
              <a:buChar char="•"/>
            </a:pPr>
            <a:r>
              <a:rPr lang="en-US" sz="2000" b="0" i="0" dirty="0">
                <a:effectLst/>
                <a:latin typeface="Segoe UI" panose="020B0502040204020203" pitchFamily="34" charset="0"/>
              </a:rPr>
              <a:t>The ability to pay for additional resources when they are needed.</a:t>
            </a:r>
          </a:p>
          <a:p>
            <a:pPr algn="l">
              <a:buFont typeface="Arial" panose="020B0604020202020204" pitchFamily="34" charset="0"/>
              <a:buChar char="•"/>
            </a:pPr>
            <a:r>
              <a:rPr lang="en-US" sz="2000" b="0" i="0" dirty="0">
                <a:effectLst/>
                <a:latin typeface="Segoe UI" panose="020B0502040204020203" pitchFamily="34" charset="0"/>
              </a:rPr>
              <a:t>The ability to stop paying for resources that are no longer needed.</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570362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PaaS, and SaaS have dedicated topics, coming up.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690997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the title page for AZ-900T00 or AZ-900T01.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869495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IaaS, visit </a:t>
            </a:r>
            <a:r>
              <a:rPr lang="en-IE" sz="900" u="sng" dirty="0"/>
              <a:t>https://azure.microsoft.com/en-us/overview/what-is-iaas/ </a:t>
            </a:r>
          </a:p>
          <a:p>
            <a:endParaRPr lang="en-IE" sz="900" u="sng" dirty="0">
              <a:latin typeface="Segoe UI Semilight" panose="020B0402040204020203" pitchFamily="34" charset="0"/>
              <a:cs typeface="Segoe UI Semilight" panose="020B0402040204020203" pitchFamily="34" charset="0"/>
            </a:endParaRP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Most basic cloud computing services category.</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Build pay-as-you-go IT infrastructure by renting servers, virtual machines, storage, networks, and operating systems from a cloud provider.</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Instant computing infrastructure, provisioned and managed over the internet.</a:t>
            </a:r>
          </a:p>
          <a:p>
            <a:endParaRPr lang="en-US" sz="900"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3497293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PaaS, see </a:t>
            </a:r>
            <a:r>
              <a:rPr lang="en-IE" sz="900" u="sng" dirty="0"/>
              <a:t>https://azure.microsoft.com/en-us/overview/what-is-paas/</a:t>
            </a:r>
          </a:p>
          <a:p>
            <a:endParaRPr lang="en-IE" sz="900" u="sng" dirty="0"/>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Provides environment for building, testing, and deploying software applications. </a:t>
            </a:r>
          </a:p>
          <a:p>
            <a:pPr marL="342900" indent="-342900">
              <a:buFont typeface="Arial" panose="020B0604020202020204" pitchFamily="34" charset="0"/>
              <a:buChar char="•"/>
            </a:pPr>
            <a:r>
              <a:rPr lang="en-US" sz="2400" dirty="0">
                <a:latin typeface="Segoe UI Semilight" panose="020B0402040204020203" pitchFamily="34" charset="0"/>
                <a:cs typeface="Segoe UI Semilight" panose="020B0402040204020203" pitchFamily="34" charset="0"/>
              </a:rPr>
              <a:t>Helps create applications quickly, without focusing on managing underlying infrastructure.</a:t>
            </a:r>
          </a:p>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96896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Common usage scenarios:</a:t>
            </a:r>
          </a:p>
          <a:p>
            <a:pPr marL="171450" indent="-171450">
              <a:buFont typeface="Arial" panose="020B0604020202020204" pitchFamily="34" charset="0"/>
              <a:buChar char="•"/>
            </a:pPr>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Examples of Microsoft SaaS services include Microsoft Office 365, Skype, and Microsoft Dynamics CRM Online.</a:t>
            </a:r>
          </a:p>
          <a:p>
            <a:endParaRPr lang="en-US" sz="900" dirty="0">
              <a:latin typeface="Segoe UI Semilight" panose="020B0402040204020203" pitchFamily="34" charset="0"/>
              <a:cs typeface="Segoe UI Semilight" panose="020B0402040204020203" pitchFamily="34" charset="0"/>
            </a:endParaRPr>
          </a:p>
          <a:p>
            <a:r>
              <a:rPr lang="en-IE" sz="900" b="0" i="0" u="none" strike="noStrike" kern="1200" dirty="0">
                <a:solidFill>
                  <a:schemeClr val="tx1"/>
                </a:solidFill>
                <a:effectLst/>
                <a:latin typeface="Segoe UI Semilight" panose="020B0402040204020203" pitchFamily="34" charset="0"/>
                <a:ea typeface="+mn-ea"/>
                <a:cs typeface="Segoe UI Semilight" panose="020B0402040204020203" pitchFamily="34" charset="0"/>
              </a:rPr>
              <a:t>For more information on SaaS, see </a:t>
            </a:r>
            <a:r>
              <a:rPr lang="en-IE" sz="900" u="sng" dirty="0"/>
              <a:t>https://azure.microsoft.com/en-us/overview/what-is-saas/</a:t>
            </a:r>
            <a:endParaRPr lang="en-US" sz="900" dirty="0">
              <a:latin typeface="Segoe UI Semilight" panose="020B0402040204020203" pitchFamily="34" charset="0"/>
              <a:cs typeface="Segoe UI Semilight" panose="020B04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42241994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The slide contains only some of the cloud service comparison discussion points. </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38939543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PaaS, and SaaS have dedicated topics, coming up.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2663086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A list of geography locations is available at : </a:t>
            </a:r>
            <a:r>
              <a:rPr lang="en-IE" u="sng" dirty="0"/>
              <a:t>https://azure.microsoft.com/en-us/global-infrastructure/geographies/ </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743637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the title page for AZ-900T00 or AZ-900T01.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029360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A list of regions and their locations is available at https://datacenters.microsoft.com/globe/explore</a:t>
            </a:r>
            <a:endParaRPr lang="en-IE" sz="900" u="sng"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2:33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5603390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dirty="0"/>
              <a:t>A full list of region pairs is available at </a:t>
            </a:r>
            <a:r>
              <a:rPr lang="en-IE" sz="900" u="sng" dirty="0"/>
              <a:t>https://docs.microsoft.com/en-us/azure/best-practices-availability-paired-regions#what-are-paired-regions </a:t>
            </a:r>
            <a:endParaRPr lang="en-US" sz="9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2153245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906342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to introduce the upcoming topics. You could also use the slide at the end of the lesson to review.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7/12/2023 9:42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98269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11-13</a:t>
            </a:r>
          </a:p>
          <a:p>
            <a:pPr marL="0" indent="0">
              <a:buFont typeface="Arial" panose="020B0604020202020204" pitchFamily="34" charset="0"/>
              <a:buNone/>
            </a:pPr>
            <a:r>
              <a:rPr lang="en-US" sz="800" b="0" i="0" u="none" strike="noStrike" kern="1200" dirty="0">
                <a:solidFill>
                  <a:schemeClr val="tx1"/>
                </a:solidFill>
                <a:effectLst/>
                <a:latin typeface="Segoe UI Light" pitchFamily="34" charset="0"/>
                <a:ea typeface="+mn-ea"/>
                <a:cs typeface="+mn-cs"/>
              </a:rPr>
              <a:t>https://docs.microsoft.com/en-us/learn/modules/azure-architecture-fundamentals/resources-resource-manager</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7/12/2023 9:42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8385445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203719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dirty="0"/>
              <a:t>An account can have one subscription or multiple subscriptions.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kern="1200" dirty="0">
                <a:solidFill>
                  <a:schemeClr val="tx1"/>
                </a:solidFill>
                <a:effectLst/>
                <a:latin typeface="Segoe UI Light" pitchFamily="34" charset="0"/>
                <a:ea typeface="+mn-ea"/>
                <a:cs typeface="+mn-cs"/>
              </a:rPr>
              <a:t>Azure subscription offers - </a:t>
            </a:r>
            <a:r>
              <a:rPr lang="en-IE" u="sng" dirty="0"/>
              <a:t>https://azure.microsoft.com/en-us/support/legal/offer-details/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u="sng" dirty="0"/>
          </a:p>
          <a:p>
            <a:endParaRPr lang="en-IE" u="sng" dirty="0"/>
          </a:p>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14 &amp; 16</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https://docs.microsoft.com/en-us/learn/modules/azure-architecture-fundamentals/management-groups-subscriptions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62419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Management groups can include multiple Azure subscriptions.</a:t>
            </a:r>
          </a:p>
          <a:p>
            <a:r>
              <a:rPr lang="en-US" sz="2000" dirty="0"/>
              <a:t>Subscriptions inherit conditions applied to the management group.</a:t>
            </a:r>
          </a:p>
          <a:p>
            <a:r>
              <a:rPr lang="en-US" sz="2000" dirty="0"/>
              <a:t>10,000 management groups can be supported in a single directory.</a:t>
            </a:r>
          </a:p>
          <a:p>
            <a:r>
              <a:rPr lang="en-US" sz="2000" dirty="0"/>
              <a:t>A management group tree can support up to six levels of depth.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800" b="1"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E" sz="800" b="1" kern="1200" dirty="0">
                <a:solidFill>
                  <a:schemeClr val="tx1"/>
                </a:solidFill>
                <a:effectLst/>
                <a:latin typeface="Segoe UI Light" pitchFamily="34" charset="0"/>
                <a:ea typeface="+mn-ea"/>
                <a:cs typeface="+mn-cs"/>
              </a:rPr>
              <a:t>Management groups </a:t>
            </a:r>
            <a:r>
              <a:rPr lang="en-IE" sz="800" kern="1200" dirty="0">
                <a:solidFill>
                  <a:schemeClr val="tx1"/>
                </a:solidFill>
                <a:effectLst/>
                <a:latin typeface="Segoe UI Light" pitchFamily="34" charset="0"/>
                <a:ea typeface="+mn-ea"/>
                <a:cs typeface="+mn-cs"/>
              </a:rPr>
              <a:t>- </a:t>
            </a:r>
            <a:r>
              <a:rPr lang="en-IE" sz="800" b="0" i="0" u="none" strike="noStrike" kern="1200" dirty="0">
                <a:solidFill>
                  <a:schemeClr val="tx1"/>
                </a:solidFill>
                <a:effectLst/>
                <a:latin typeface="Segoe UI Light" pitchFamily="34" charset="0"/>
                <a:ea typeface="+mn-ea"/>
                <a:cs typeface="+mn-cs"/>
                <a:hlinkClick r:id="" action="ppaction://noaction">
                  <a:extLst>
                    <a:ext uri="{A12FA001-AC4F-418D-AE19-62706E023703}">
                      <ahyp:hlinkClr xmlns:ahyp="http://schemas.microsoft.com/office/drawing/2018/hyperlinkcolor" val="tx"/>
                    </a:ext>
                  </a:extLst>
                </a:hlinkClick>
              </a:rPr>
              <a:t>https://docs.microsoft.com/en-us/azure/governance/management-groups/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800" b="0" i="0" u="none" strike="noStrike" kern="1200" dirty="0">
              <a:solidFill>
                <a:schemeClr val="tx1"/>
              </a:solidFill>
              <a:effectLst/>
              <a:latin typeface="Segoe UI Light" pitchFamily="34" charset="0"/>
              <a:ea typeface="+mn-ea"/>
              <a:cs typeface="+mn-cs"/>
              <a:hlinkClick r:id="" action="ppaction://noaction">
                <a:extLst>
                  <a:ext uri="{A12FA001-AC4F-418D-AE19-62706E023703}">
                    <ahyp:hlinkClr xmlns:ahyp="http://schemas.microsoft.com/office/drawing/2018/hyperlinkcolor" val="tx"/>
                  </a:ext>
                </a:extLst>
              </a:hlinkClick>
            </a:endParaRPr>
          </a:p>
          <a:p>
            <a:r>
              <a:rPr lang="en-US" sz="7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700" b="0" i="0" u="none" strike="noStrike" kern="1200" dirty="0">
                <a:solidFill>
                  <a:schemeClr val="tx1"/>
                </a:solidFill>
                <a:effectLst/>
                <a:latin typeface="Segoe UI Light" pitchFamily="34" charset="0"/>
                <a:ea typeface="+mn-ea"/>
                <a:cs typeface="+mn-cs"/>
              </a:rPr>
              <a:t>Slides 14 &amp; 16</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800" b="0" i="0" u="none" strike="noStrike" kern="1200" dirty="0">
                <a:solidFill>
                  <a:schemeClr val="tx1"/>
                </a:solidFill>
                <a:effectLst/>
                <a:latin typeface="Segoe UI Light" pitchFamily="34" charset="0"/>
                <a:ea typeface="+mn-ea"/>
                <a:cs typeface="+mn-cs"/>
              </a:rPr>
              <a:t>https://docs.microsoft.com/en-us/learn/modules/azure-architecture-fundamentals/management-groups-subscriptions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800" b="0" i="0" u="none" strike="noStrike" kern="1200" dirty="0">
              <a:solidFill>
                <a:schemeClr val="tx1"/>
              </a:solidFill>
              <a:effectLst/>
              <a:latin typeface="Segoe UI Light" pitchFamily="34" charset="0"/>
              <a:ea typeface="+mn-ea"/>
              <a:cs typeface="+mn-cs"/>
              <a:hlinkClick r:id="rId3">
                <a:extLst>
                  <a:ext uri="{A12FA001-AC4F-418D-AE19-62706E023703}">
                    <ahyp:hlinkClr xmlns:ahyp="http://schemas.microsoft.com/office/drawing/2018/hyperlinkcolor" val="tx"/>
                  </a:ext>
                </a:extLst>
              </a:hlinkClick>
            </a:endParaRP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9200858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37</a:t>
            </a:fld>
            <a:endParaRPr lang="en-US" dirty="0"/>
          </a:p>
        </p:txBody>
      </p:sp>
    </p:spTree>
    <p:extLst>
      <p:ext uri="{BB962C8B-B14F-4D97-AF65-F5344CB8AC3E}">
        <p14:creationId xmlns:p14="http://schemas.microsoft.com/office/powerpoint/2010/main" val="12570795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kern="1200">
                <a:solidFill>
                  <a:schemeClr val="tx1"/>
                </a:solidFill>
                <a:effectLst/>
                <a:latin typeface="Segoe UI Light" pitchFamily="34" charset="0"/>
                <a:ea typeface="+mn-ea"/>
                <a:cs typeface="+mn-cs"/>
              </a:rPr>
              <a:t>For a full list of compute services available with Azure and the context on when to use them, visit </a:t>
            </a:r>
            <a:r>
              <a:rPr lang="en-IE" u="sng"/>
              <a:t>https://azure.microsoft.com/en-us/product-categories/compute/ </a:t>
            </a:r>
            <a:endParaRPr lang="en-US"/>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25071853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Adjust the title page for AZ-900T00 or AZ-900T01.</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619146B-24F9-441E-A368-DB3B5A84C1D4}"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1895759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Azure virtual machines </a:t>
            </a:r>
            <a:r>
              <a:rPr lang="en-US" sz="882" b="0" kern="1200" dirty="0">
                <a:solidFill>
                  <a:schemeClr val="tx1"/>
                </a:solidFill>
                <a:effectLst/>
                <a:latin typeface="Segoe UI Light" pitchFamily="34" charset="0"/>
                <a:ea typeface="+mn-ea"/>
                <a:cs typeface="+mn-cs"/>
              </a:rPr>
              <a:t>- https://azure.microsoft.com/en-us/services/virtual-machines/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Virtual machine scale sets </a:t>
            </a:r>
            <a:r>
              <a:rPr lang="en-US" sz="882" b="0" kern="1200" dirty="0">
                <a:solidFill>
                  <a:schemeClr val="tx1"/>
                </a:solidFill>
                <a:effectLst/>
                <a:latin typeface="Segoe UI Light" pitchFamily="34" charset="0"/>
                <a:ea typeface="+mn-ea"/>
                <a:cs typeface="+mn-cs"/>
              </a:rPr>
              <a:t>- https://azure.microsoft.com/en-us/services/virtual-machine-scale-sets/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App services </a:t>
            </a:r>
            <a:r>
              <a:rPr lang="en-US" sz="882" b="0" kern="1200" dirty="0">
                <a:solidFill>
                  <a:schemeClr val="tx1"/>
                </a:solidFill>
                <a:effectLst/>
                <a:latin typeface="Segoe UI Light" pitchFamily="34" charset="0"/>
                <a:ea typeface="+mn-ea"/>
                <a:cs typeface="+mn-cs"/>
              </a:rPr>
              <a:t>- https://azure.microsoft.com/en-us/services/app-service/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Azure Functions </a:t>
            </a:r>
            <a:r>
              <a:rPr lang="en-US" sz="882" b="0" kern="1200" dirty="0">
                <a:solidFill>
                  <a:schemeClr val="tx1"/>
                </a:solidFill>
                <a:effectLst/>
                <a:latin typeface="Segoe UI Light" pitchFamily="34" charset="0"/>
                <a:ea typeface="+mn-ea"/>
                <a:cs typeface="+mn-cs"/>
              </a:rPr>
              <a:t>- https://azure.microsoft.com/en-us/services/functions/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11088455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82" b="1" kern="1200" dirty="0">
                <a:solidFill>
                  <a:schemeClr val="tx1"/>
                </a:solidFill>
                <a:effectLst/>
                <a:latin typeface="Segoe UI Light" pitchFamily="34" charset="0"/>
                <a:ea typeface="+mn-ea"/>
                <a:cs typeface="+mn-cs"/>
              </a:rPr>
              <a:t>Azure virtual machines </a:t>
            </a:r>
            <a:r>
              <a:rPr lang="en-US" sz="882" b="0" kern="1200" dirty="0">
                <a:solidFill>
                  <a:schemeClr val="tx1"/>
                </a:solidFill>
                <a:effectLst/>
                <a:latin typeface="Segoe UI Light" pitchFamily="34" charset="0"/>
                <a:ea typeface="+mn-ea"/>
                <a:cs typeface="+mn-cs"/>
              </a:rPr>
              <a:t>- https://azure.microsoft.com/en-us/services/virtual-machines/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Virtual machine scale sets </a:t>
            </a:r>
            <a:r>
              <a:rPr lang="en-US" sz="882" b="0" kern="1200" dirty="0">
                <a:solidFill>
                  <a:schemeClr val="tx1"/>
                </a:solidFill>
                <a:effectLst/>
                <a:latin typeface="Segoe UI Light" pitchFamily="34" charset="0"/>
                <a:ea typeface="+mn-ea"/>
                <a:cs typeface="+mn-cs"/>
              </a:rPr>
              <a:t>- https://azure.microsoft.com/en-us/services/virtual-machine-scale-sets/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App services </a:t>
            </a:r>
            <a:r>
              <a:rPr lang="en-US" sz="882" b="0" kern="1200" dirty="0">
                <a:solidFill>
                  <a:schemeClr val="tx1"/>
                </a:solidFill>
                <a:effectLst/>
                <a:latin typeface="Segoe UI Light" pitchFamily="34" charset="0"/>
                <a:ea typeface="+mn-ea"/>
                <a:cs typeface="+mn-cs"/>
              </a:rPr>
              <a:t>- https://azure.microsoft.com/en-us/services/app-service/</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882" b="1" kern="1200" dirty="0">
                <a:solidFill>
                  <a:schemeClr val="tx1"/>
                </a:solidFill>
                <a:effectLst/>
                <a:latin typeface="Segoe UI Light" pitchFamily="34" charset="0"/>
                <a:ea typeface="+mn-ea"/>
                <a:cs typeface="+mn-cs"/>
              </a:rPr>
              <a:t>Azure Functions </a:t>
            </a:r>
            <a:r>
              <a:rPr lang="en-US" sz="882" b="0" kern="1200" dirty="0">
                <a:solidFill>
                  <a:schemeClr val="tx1"/>
                </a:solidFill>
                <a:effectLst/>
                <a:latin typeface="Segoe UI Light" pitchFamily="34" charset="0"/>
                <a:ea typeface="+mn-ea"/>
                <a:cs typeface="+mn-cs"/>
              </a:rPr>
              <a:t>- https://azure.microsoft.com/en-us/services/functions/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882" b="0"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7916557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686615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4318129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196074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2890265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14494844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1" i="0" u="none" strike="noStrike" kern="1200" dirty="0">
                <a:solidFill>
                  <a:schemeClr val="tx1"/>
                </a:solidFill>
                <a:effectLst/>
                <a:latin typeface="Segoe UI Light" pitchFamily="34" charset="0"/>
                <a:ea typeface="+mn-ea"/>
                <a:cs typeface="+mn-cs"/>
              </a:rPr>
              <a:t>Virtual Networks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https://azure.microsoft.com/en-us/services/virtual-network/ </a:t>
            </a:r>
          </a:p>
          <a:p>
            <a:r>
              <a:rPr lang="en-IE" sz="900" b="1" i="0" u="none" strike="noStrike" kern="1200" dirty="0">
                <a:solidFill>
                  <a:schemeClr val="tx1"/>
                </a:solidFill>
                <a:effectLst/>
                <a:latin typeface="Segoe UI Light" pitchFamily="34" charset="0"/>
                <a:ea typeface="+mn-ea"/>
                <a:cs typeface="+mn-cs"/>
              </a:rPr>
              <a:t>Azure Load Balancer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https://azure.microsoft.com/en-us/services/load-balancer/</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VPN gateway</a:t>
            </a:r>
            <a:r>
              <a:rPr lang="en-IE" sz="900" b="0" i="0" u="none" strike="noStrike" kern="1200" dirty="0">
                <a:solidFill>
                  <a:schemeClr val="tx1"/>
                </a:solidFill>
                <a:effectLst/>
                <a:latin typeface="Segoe UI Light" pitchFamily="34" charset="0"/>
                <a:ea typeface="+mn-ea"/>
                <a:cs typeface="+mn-cs"/>
              </a:rPr>
              <a:t> </a:t>
            </a:r>
            <a:r>
              <a:rPr lang="en-IE" sz="900" b="1" i="0" u="none" strike="noStrike" kern="1200" dirty="0">
                <a:solidFill>
                  <a:schemeClr val="tx1"/>
                </a:solidFill>
                <a:effectLst/>
                <a:latin typeface="Segoe UI Light" pitchFamily="34" charset="0"/>
                <a:ea typeface="+mn-ea"/>
                <a:cs typeface="+mn-cs"/>
              </a:rPr>
              <a:t>- </a:t>
            </a:r>
            <a:r>
              <a:rPr lang="en-IE" u="sng" dirty="0"/>
              <a:t>https://azure.microsoft.com/en-us/services/vpn-gateway/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Azure Application Gateway </a:t>
            </a:r>
            <a:r>
              <a:rPr lang="en-IE" sz="900" b="0" i="0" u="none" strike="noStrike" kern="1200" dirty="0">
                <a:solidFill>
                  <a:schemeClr val="tx1"/>
                </a:solidFill>
                <a:effectLst/>
                <a:latin typeface="Segoe UI Light" pitchFamily="34" charset="0"/>
                <a:ea typeface="+mn-ea"/>
                <a:cs typeface="+mn-cs"/>
              </a:rPr>
              <a:t>- </a:t>
            </a:r>
            <a:r>
              <a:rPr lang="en-IE" u="sng" dirty="0"/>
              <a:t>https://azure.microsoft.com/en-us/services/application-gateway/</a:t>
            </a:r>
            <a:endParaRPr lang="en-IE" sz="900" b="0" i="0" u="none" strike="noStrike" kern="1200" dirty="0">
              <a:solidFill>
                <a:schemeClr val="tx1"/>
              </a:solidFill>
              <a:effectLst/>
              <a:latin typeface="Segoe UI Light" pitchFamily="34" charset="0"/>
              <a:ea typeface="+mn-ea"/>
              <a:cs typeface="+mn-cs"/>
            </a:endParaRPr>
          </a:p>
          <a:p>
            <a:r>
              <a:rPr lang="en-IE" sz="900" b="1" i="0" u="none" strike="noStrike" kern="1200" dirty="0">
                <a:solidFill>
                  <a:schemeClr val="tx1"/>
                </a:solidFill>
                <a:effectLst/>
                <a:latin typeface="Segoe UI Light" pitchFamily="34" charset="0"/>
                <a:ea typeface="+mn-ea"/>
                <a:cs typeface="+mn-cs"/>
              </a:rPr>
              <a:t>Content Delivery Network </a:t>
            </a:r>
            <a:r>
              <a:rPr lang="en-IE" sz="900" b="0" i="0" u="none" strike="noStrike" kern="1200" dirty="0">
                <a:solidFill>
                  <a:schemeClr val="tx1"/>
                </a:solidFill>
                <a:effectLst/>
                <a:latin typeface="Segoe UI Light" pitchFamily="34" charset="0"/>
                <a:ea typeface="+mn-ea"/>
                <a:cs typeface="+mn-cs"/>
              </a:rPr>
              <a:t>- </a:t>
            </a:r>
            <a:r>
              <a:rPr lang="en-US" u="sng" dirty="0"/>
              <a:t>https://azure.microsoft.com/en-us/services/cdn/ </a:t>
            </a:r>
            <a:endParaRPr lang="en-US" sz="900" b="0" i="0" u="none" strike="noStrike" kern="1200" dirty="0">
              <a:solidFill>
                <a:schemeClr val="tx1"/>
              </a:solidFill>
              <a:effectLst/>
              <a:latin typeface="Segoe UI Light" pitchFamily="34" charset="0"/>
              <a:ea typeface="+mn-ea"/>
              <a:cs typeface="+mn-cs"/>
            </a:endParaRP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Networking - </a:t>
            </a:r>
            <a:r>
              <a:rPr lang="en-IE" u="sng" dirty="0"/>
              <a:t>https://azure.microsoft.com/en-us/product-categories/networking/ </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10509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32914857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3324098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What are public, private, and hybrid clouds? - https://azure.microsoft.com/en-us/overview/what-are-private-public-hybrid-clouds/</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7562387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33043588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6186420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8595847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37592690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11:05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36035113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sz="900" u="sng"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7/12/2023 9:42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77206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882" b="0" kern="1200" dirty="0">
                <a:solidFill>
                  <a:schemeClr val="tx1"/>
                </a:solidFill>
                <a:effectLst/>
                <a:latin typeface="Segoe UI Light" pitchFamily="34" charset="0"/>
                <a:ea typeface="+mn-ea"/>
                <a:cs typeface="+mn-cs"/>
              </a:rPr>
              <a:t>Cloud computing - https://azure.microsoft.com/en-us/overview/what-is-cloud-computing/</a:t>
            </a:r>
          </a:p>
          <a:p>
            <a:endParaRPr lang="en-US" dirty="0"/>
          </a:p>
          <a:p>
            <a:r>
              <a:rPr lang="en-US" b="1" dirty="0"/>
              <a:t>Compute power </a:t>
            </a:r>
            <a:r>
              <a:rPr lang="en-US" dirty="0"/>
              <a:t>- such as Linux servers or web applications.</a:t>
            </a:r>
          </a:p>
          <a:p>
            <a:r>
              <a:rPr lang="en-US" b="1" dirty="0"/>
              <a:t>Storage</a:t>
            </a:r>
            <a:r>
              <a:rPr lang="en-US" dirty="0"/>
              <a:t> - such as files and databases.</a:t>
            </a:r>
          </a:p>
          <a:p>
            <a:r>
              <a:rPr lang="en-US" b="1" dirty="0"/>
              <a:t>Networking </a:t>
            </a:r>
            <a:r>
              <a:rPr lang="en-US" dirty="0"/>
              <a:t>- such as secure connections between the cloud provider and your company.</a:t>
            </a:r>
          </a:p>
          <a:p>
            <a:r>
              <a:rPr lang="en-US" b="1" dirty="0"/>
              <a:t>Analytics </a:t>
            </a:r>
            <a:r>
              <a:rPr lang="en-US" dirty="0"/>
              <a:t>- such as visualizing telemetry and performance data.</a:t>
            </a:r>
          </a:p>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7/12/2023 9:42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51099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What are public, private, and hybrid clouds? - https://azure.microsoft.com/en-us/overview/what-are-private-public-hybrid-clouds/</a:t>
            </a:r>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2459138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panose="020B0604020202020204" pitchFamily="34" charset="0"/>
              <a:buChar char="•"/>
            </a:pPr>
            <a:r>
              <a:rPr lang="en-US" sz="2400" dirty="0"/>
              <a:t>Owned and operated by the organization.</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Organizations create a cloud environment in their datacenter.</a:t>
            </a:r>
          </a:p>
          <a:p>
            <a:pPr marL="342900" indent="-342900">
              <a:buFont typeface="Arial" panose="020B0604020202020204" pitchFamily="34" charset="0"/>
              <a:buChar char="•"/>
            </a:pPr>
            <a:r>
              <a:rPr lang="en-US" sz="2400" dirty="0"/>
              <a:t>Self-service access to compute resources provided to users within the organization. </a:t>
            </a:r>
          </a:p>
          <a:p>
            <a:pPr marL="342900" indent="-342900">
              <a:buFont typeface="Arial" panose="020B0604020202020204" pitchFamily="34" charset="0"/>
              <a:buChar char="•"/>
            </a:pPr>
            <a:r>
              <a:rPr lang="en-US" sz="2400" dirty="0"/>
              <a:t>Organizations responsible for operating the services they provide.</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617209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effectLst/>
                <a:latin typeface="Segoe UI" panose="020B0502040204020203" pitchFamily="34" charset="0"/>
              </a:rPr>
              <a:t>Hybrid cloud models have the following characteristics:</a:t>
            </a:r>
          </a:p>
          <a:p>
            <a:pPr algn="l">
              <a:buFont typeface="Arial" panose="020B0604020202020204" pitchFamily="34" charset="0"/>
              <a:buChar char="•"/>
            </a:pPr>
            <a:r>
              <a:rPr lang="en-US" sz="2000" b="1" i="0" dirty="0">
                <a:effectLst/>
                <a:latin typeface="Segoe UI" panose="020B0502040204020203" pitchFamily="34" charset="0"/>
              </a:rPr>
              <a:t>Resource location</a:t>
            </a:r>
            <a:r>
              <a:rPr lang="en-US" sz="2000" b="0" i="0" dirty="0">
                <a:effectLst/>
                <a:latin typeface="Segoe UI" panose="020B0502040204020203" pitchFamily="34" charset="0"/>
              </a:rPr>
              <a:t>. Specific resources run or are used in a public cloud, and others run or are used in a private cloud.</a:t>
            </a:r>
          </a:p>
          <a:p>
            <a:pPr algn="l">
              <a:buFont typeface="Arial" panose="020B0604020202020204" pitchFamily="34" charset="0"/>
              <a:buChar char="•"/>
            </a:pPr>
            <a:r>
              <a:rPr lang="en-US" sz="2000" b="1" i="0" dirty="0">
                <a:effectLst/>
                <a:latin typeface="Segoe UI" panose="020B0502040204020203" pitchFamily="34" charset="0"/>
              </a:rPr>
              <a:t>Cost and efficiency</a:t>
            </a:r>
            <a:r>
              <a:rPr lang="en-US" sz="2000" b="0" i="0" dirty="0">
                <a:effectLst/>
                <a:latin typeface="Segoe UI" panose="020B0502040204020203" pitchFamily="34" charset="0"/>
              </a:rPr>
              <a:t>. Hybrid cloud models allow an organization to leverage some of the benefits of cost, efficiency, and scale that are available with a public cloud model.</a:t>
            </a:r>
          </a:p>
          <a:p>
            <a:pPr algn="l">
              <a:buFont typeface="Arial" panose="020B0604020202020204" pitchFamily="34" charset="0"/>
              <a:buChar char="•"/>
            </a:pPr>
            <a:r>
              <a:rPr lang="en-US" sz="2000" b="1" i="0" dirty="0">
                <a:effectLst/>
                <a:latin typeface="Segoe UI" panose="020B0502040204020203" pitchFamily="34" charset="0"/>
              </a:rPr>
              <a:t>Control</a:t>
            </a:r>
            <a:r>
              <a:rPr lang="en-US" sz="2000" b="0" i="0" dirty="0">
                <a:effectLst/>
                <a:latin typeface="Segoe UI" panose="020B0502040204020203" pitchFamily="34" charset="0"/>
              </a:rPr>
              <a:t>. Organizations retain management control in private clouds.</a:t>
            </a:r>
          </a:p>
          <a:p>
            <a:pPr algn="l">
              <a:buFont typeface="Arial" panose="020B0604020202020204" pitchFamily="34" charset="0"/>
              <a:buChar char="•"/>
            </a:pPr>
            <a:r>
              <a:rPr lang="en-US" sz="2000" b="1" i="0" dirty="0">
                <a:effectLst/>
                <a:latin typeface="Segoe UI" panose="020B0502040204020203" pitchFamily="34" charset="0"/>
              </a:rPr>
              <a:t>Skills</a:t>
            </a:r>
            <a:r>
              <a:rPr lang="en-US" sz="2000" b="0" i="0" dirty="0">
                <a:effectLst/>
                <a:latin typeface="Segoe UI" panose="020B0502040204020203" pitchFamily="34" charset="0"/>
              </a:rPr>
              <a:t>. Technical skills are still required to maintain the private cloud and ensure both cloud models can operate together.</a:t>
            </a:r>
          </a:p>
          <a:p>
            <a:endParaRPr lang="en-IE" sz="900" b="0" i="0" u="none" strike="noStrike" kern="1200" dirty="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0840239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7/12/2023 9:42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623762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B0982E8-6C2A-4C6C-942B-5A76E35B4925}"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413415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0982E8-6C2A-4C6C-942B-5A76E35B4925}"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928939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0982E8-6C2A-4C6C-942B-5A76E35B4925}"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18818731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quare photo 2">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8" name="Rectangle 7">
            <a:extLst>
              <a:ext uri="{FF2B5EF4-FFF2-40B4-BE49-F238E27FC236}">
                <a16:creationId xmlns:a16="http://schemas.microsoft.com/office/drawing/2014/main" id="{9D026004-6E63-4034-A1B0-34BE8CEF3D76}"/>
              </a:ext>
            </a:extLst>
          </p:cNvPr>
          <p:cNvSpPr/>
          <p:nvPr userDrawn="1"/>
        </p:nvSpPr>
        <p:spPr bwMode="auto">
          <a:xfrm>
            <a:off x="5334000" y="0"/>
            <a:ext cx="6858000" cy="6858000"/>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00240D"/>
              </a:soli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5FC1A9B4-AD16-4E53-919C-38204BAF9E3C}"/>
              </a:ext>
            </a:extLst>
          </p:cNvPr>
          <p:cNvPicPr>
            <a:picLocks noChangeAspect="1"/>
          </p:cNvPicPr>
          <p:nvPr userDrawn="1"/>
        </p:nvPicPr>
        <p:blipFill>
          <a:blip r:embed="rId3"/>
          <a:stretch>
            <a:fillRect/>
          </a:stretch>
        </p:blipFill>
        <p:spPr>
          <a:xfrm>
            <a:off x="6250758" y="800100"/>
            <a:ext cx="5024485" cy="5257800"/>
          </a:xfrm>
          <a:prstGeom prst="rect">
            <a:avLst/>
          </a:prstGeom>
        </p:spPr>
      </p:pic>
    </p:spTree>
    <p:extLst>
      <p:ext uri="{BB962C8B-B14F-4D97-AF65-F5344CB8AC3E}">
        <p14:creationId xmlns:p14="http://schemas.microsoft.com/office/powerpoint/2010/main" val="703989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26415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352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2958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427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8438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2509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365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0982E8-6C2A-4C6C-942B-5A76E35B4925}"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176054953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18817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600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9083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Agenda 6 row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6728F4B-C908-4F6F-A8F2-43C3195A2FCA}"/>
              </a:ext>
            </a:extLst>
          </p:cNvPr>
          <p:cNvSpPr/>
          <p:nvPr/>
        </p:nvSpPr>
        <p:spPr bwMode="auto">
          <a:xfrm>
            <a:off x="0" y="0"/>
            <a:ext cx="2743200"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Title 2">
            <a:extLst>
              <a:ext uri="{FF2B5EF4-FFF2-40B4-BE49-F238E27FC236}">
                <a16:creationId xmlns:a16="http://schemas.microsoft.com/office/drawing/2014/main" id="{16580AEB-44E6-4B65-97DE-64E3AEB487D9}"/>
              </a:ext>
            </a:extLst>
          </p:cNvPr>
          <p:cNvSpPr>
            <a:spLocks noGrp="1"/>
          </p:cNvSpPr>
          <p:nvPr>
            <p:ph type="title" hasCustomPrompt="1"/>
          </p:nvPr>
        </p:nvSpPr>
        <p:spPr>
          <a:xfrm>
            <a:off x="418643" y="3088902"/>
            <a:ext cx="1959432" cy="680196"/>
          </a:xfrm>
        </p:spPr>
        <p:txBody>
          <a:bodyPr anchor="ctr"/>
          <a:lstStyle>
            <a:lvl1pPr>
              <a:defRPr>
                <a:solidFill>
                  <a:schemeClr val="bg1"/>
                </a:solidFill>
              </a:defRPr>
            </a:lvl1pPr>
          </a:lstStyle>
          <a:p>
            <a:r>
              <a:rPr lang="en-US" dirty="0"/>
              <a:t>Agenda</a:t>
            </a:r>
            <a:br>
              <a:rPr lang="en-US" dirty="0"/>
            </a:br>
            <a:r>
              <a:rPr lang="en-US" dirty="0"/>
              <a:t>6 rows</a:t>
            </a:r>
          </a:p>
        </p:txBody>
      </p:sp>
      <p:sp>
        <p:nvSpPr>
          <p:cNvPr id="5" name="Text Placeholder 4"/>
          <p:cNvSpPr>
            <a:spLocks noGrp="1"/>
          </p:cNvSpPr>
          <p:nvPr>
            <p:ph type="body" sz="quarter" idx="11" hasCustomPrompt="1"/>
          </p:nvPr>
        </p:nvSpPr>
        <p:spPr>
          <a:xfrm>
            <a:off x="4078288" y="691125"/>
            <a:ext cx="7695070" cy="822645"/>
          </a:xfrm>
        </p:spPr>
        <p:txBody>
          <a:bodyPr vert="horz" wrap="square" lIns="0" tIns="0" rIns="0" bIns="0" rtlCol="0" anchor="ctr">
            <a:noAutofit/>
          </a:bodyPr>
          <a:lstStyle>
            <a:lvl2pPr>
              <a:defRPr lang="en-US" sz="1800" b="0" dirty="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4" name="Text Placeholder 4"/>
          <p:cNvSpPr>
            <a:spLocks noGrp="1"/>
          </p:cNvSpPr>
          <p:nvPr>
            <p:ph type="body" sz="quarter" idx="15" hasCustomPrompt="1"/>
          </p:nvPr>
        </p:nvSpPr>
        <p:spPr>
          <a:xfrm>
            <a:off x="4078288" y="1619933"/>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6" name="Text Placeholder 4"/>
          <p:cNvSpPr>
            <a:spLocks noGrp="1"/>
          </p:cNvSpPr>
          <p:nvPr>
            <p:ph type="body" sz="quarter" idx="17" hasCustomPrompt="1"/>
          </p:nvPr>
        </p:nvSpPr>
        <p:spPr>
          <a:xfrm>
            <a:off x="4078288" y="2548741"/>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18" name="Text Placeholder 4"/>
          <p:cNvSpPr>
            <a:spLocks noGrp="1"/>
          </p:cNvSpPr>
          <p:nvPr>
            <p:ph type="body" sz="quarter" idx="19" hasCustomPrompt="1"/>
          </p:nvPr>
        </p:nvSpPr>
        <p:spPr>
          <a:xfrm>
            <a:off x="4078288" y="3477549"/>
            <a:ext cx="7695070" cy="822645"/>
          </a:xfrm>
        </p:spPr>
        <p:txBody>
          <a:bodyPr vert="horz" wrap="square" lIns="0" tIns="0" rIns="0" bIns="0" rtlCol="0" anchor="ctr">
            <a:noAutofit/>
          </a:bodyPr>
          <a:lstStyle>
            <a:lvl2pPr>
              <a:defRPr lang="en-US" sz="1800" b="0"/>
            </a:lvl2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20" name="Text Placeholder 4"/>
          <p:cNvSpPr>
            <a:spLocks noGrp="1"/>
          </p:cNvSpPr>
          <p:nvPr>
            <p:ph type="body" sz="quarter" idx="21" hasCustomPrompt="1"/>
          </p:nvPr>
        </p:nvSpPr>
        <p:spPr>
          <a:xfrm>
            <a:off x="4078288" y="440635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9" name="Text Placeholder 4">
            <a:extLst>
              <a:ext uri="{FF2B5EF4-FFF2-40B4-BE49-F238E27FC236}">
                <a16:creationId xmlns:a16="http://schemas.microsoft.com/office/drawing/2014/main" id="{94990F64-B54A-4123-AFAA-1BF57A1145A0}"/>
              </a:ext>
            </a:extLst>
          </p:cNvPr>
          <p:cNvSpPr>
            <a:spLocks noGrp="1"/>
          </p:cNvSpPr>
          <p:nvPr>
            <p:ph type="body" sz="quarter" idx="22" hasCustomPrompt="1"/>
          </p:nvPr>
        </p:nvSpPr>
        <p:spPr>
          <a:xfrm>
            <a:off x="4078288" y="5335167"/>
            <a:ext cx="7695070" cy="822645"/>
          </a:xfrm>
        </p:spPr>
        <p:txBody>
          <a:bodyPr wrap="square" lIns="0" tIns="0" rIns="0" bIns="0" anchor="ctr">
            <a:noAutofit/>
          </a:bodyPr>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568" b="0" kern="1200" spc="0" baseline="0" dirty="0">
                <a:solidFill>
                  <a:schemeClr val="tx1"/>
                </a:solidFill>
                <a:latin typeface="+mn-lt"/>
                <a:ea typeface="+mn-ea"/>
                <a:cs typeface="+mn-cs"/>
              </a:defRPr>
            </a:lvl1pPr>
            <a:lvl2pPr marL="0" marR="0" indent="0" algn="l" defTabSz="914367" rtl="0" eaLnBrk="1" fontAlgn="auto" latinLnBrk="0" hangingPunct="1">
              <a:lnSpc>
                <a:spcPct val="100000"/>
              </a:lnSpc>
              <a:spcBef>
                <a:spcPts val="600"/>
              </a:spcBef>
              <a:spcAft>
                <a:spcPts val="0"/>
              </a:spcAft>
              <a:buClrTx/>
              <a:buSzPct val="90000"/>
              <a:buFont typeface="Arial" panose="020B0604020202020204" pitchFamily="34" charset="0"/>
              <a:buNone/>
              <a:tabLst/>
              <a:defRPr sz="1800" b="0">
                <a:solidFill>
                  <a:schemeClr val="tx1"/>
                </a:solidFill>
              </a:defRPr>
            </a:lvl2pPr>
            <a:lvl3pPr marL="448193" indent="0">
              <a:buNone/>
              <a:defRPr/>
            </a:lvl3pPr>
            <a:lvl4pPr marL="672290" indent="0">
              <a:buNone/>
              <a:defRPr/>
            </a:lvl4pPr>
            <a:lvl5pPr marL="896386" indent="0">
              <a:buNone/>
              <a:defRPr/>
            </a:lvl5pPr>
          </a:lstStyle>
          <a:p>
            <a:pPr lvl="1">
              <a:buFont typeface="Arial" panose="020B0604020202020204" pitchFamily="34" charset="0"/>
            </a:pPr>
            <a:r>
              <a:rPr lang="en-US" dirty="0"/>
              <a:t>Body copy Segoe UI Regular 14/18. The quick brown fox jumps over the lazy dog. The quick brown fox jumps over the lazy dog. </a:t>
            </a:r>
          </a:p>
        </p:txBody>
      </p:sp>
      <p:sp>
        <p:nvSpPr>
          <p:cNvPr id="4" name="Footer Placeholder 1">
            <a:extLst>
              <a:ext uri="{FF2B5EF4-FFF2-40B4-BE49-F238E27FC236}">
                <a16:creationId xmlns:a16="http://schemas.microsoft.com/office/drawing/2014/main" id="{3CE3F527-08C7-43D0-8032-F2A71F76D6A3}"/>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24037121"/>
      </p:ext>
    </p:extLst>
  </p:cSld>
  <p:clrMapOvr>
    <a:masterClrMapping/>
  </p:clrMapOvr>
  <p:transition>
    <p:fade/>
  </p:transition>
  <p:hf sldNum="0" hdr="0" ftr="0" dt="0"/>
  <p:extLst>
    <p:ext uri="{DCECCB84-F9BA-43D5-87BE-67443E8EF086}">
      <p15:sldGuideLst xmlns:p15="http://schemas.microsoft.com/office/powerpoint/2012/main">
        <p15:guide id="1" pos="1728">
          <p15:clr>
            <a:srgbClr val="FBAE40"/>
          </p15:clr>
        </p15:guide>
        <p15:guide id="2" pos="235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571675341"/>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B0982E8-6C2A-4C6C-942B-5A76E35B4925}" type="datetimeFigureOut">
              <a:rPr lang="en-US" smtClean="0"/>
              <a:t>7/12/2023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26503315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B0982E8-6C2A-4C6C-942B-5A76E35B4925}" type="datetimeFigureOut">
              <a:rPr lang="en-US" smtClean="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3416024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B0982E8-6C2A-4C6C-942B-5A76E35B4925}" type="datetimeFigureOut">
              <a:rPr lang="en-US" smtClean="0"/>
              <a:t>7/12/2023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664804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B0982E8-6C2A-4C6C-942B-5A76E35B4925}" type="datetimeFigureOut">
              <a:rPr lang="en-US" smtClean="0"/>
              <a:t>7/12/2023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1067968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0982E8-6C2A-4C6C-942B-5A76E35B4925}" type="datetimeFigureOut">
              <a:rPr lang="en-US" smtClean="0"/>
              <a:t>7/12/2023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3278621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0982E8-6C2A-4C6C-942B-5A76E35B4925}" type="datetimeFigureOut">
              <a:rPr lang="en-US" smtClean="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2358599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B0982E8-6C2A-4C6C-942B-5A76E35B4925}" type="datetimeFigureOut">
              <a:rPr lang="en-US" smtClean="0"/>
              <a:t>7/12/2023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BCF86A-EDC9-4806-A896-55E9F42AF0D9}" type="slidenum">
              <a:rPr lang="en-US" smtClean="0"/>
              <a:t>‹#›</a:t>
            </a:fld>
            <a:endParaRPr lang="en-US"/>
          </a:p>
        </p:txBody>
      </p:sp>
    </p:spTree>
    <p:extLst>
      <p:ext uri="{BB962C8B-B14F-4D97-AF65-F5344CB8AC3E}">
        <p14:creationId xmlns:p14="http://schemas.microsoft.com/office/powerpoint/2010/main" val="2042993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0982E8-6C2A-4C6C-942B-5A76E35B4925}" type="datetimeFigureOut">
              <a:rPr lang="en-US" smtClean="0"/>
              <a:t>7/12/2023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BCF86A-EDC9-4806-A896-55E9F42AF0D9}" type="slidenum">
              <a:rPr lang="en-US" smtClean="0"/>
              <a:t>‹#›</a:t>
            </a:fld>
            <a:endParaRPr lang="en-US"/>
          </a:p>
        </p:txBody>
      </p:sp>
      <p:sp>
        <p:nvSpPr>
          <p:cNvPr id="7" name="MSIPCMContentMarking" descr="{&quot;HashCode&quot;:-958172243,&quot;Placement&quot;:&quot;Footer&quot;,&quot;Top&quot;:520.8117,&quot;Left&quot;:0.0,&quot;SlideWidth&quot;:960,&quot;SlideHeight&quot;:540}"/>
          <p:cNvSpPr txBox="1"/>
          <p:nvPr userDrawn="1"/>
        </p:nvSpPr>
        <p:spPr>
          <a:xfrm>
            <a:off x="0" y="6614309"/>
            <a:ext cx="1012128" cy="243691"/>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CF022B"/>
                </a:solidFill>
                <a:latin typeface="Tahoma" panose="020B0604030504040204" pitchFamily="34" charset="0"/>
              </a:rPr>
              <a:t>C2 - Restricted</a:t>
            </a:r>
          </a:p>
        </p:txBody>
      </p:sp>
    </p:spTree>
    <p:extLst>
      <p:ext uri="{BB962C8B-B14F-4D97-AF65-F5344CB8AC3E}">
        <p14:creationId xmlns:p14="http://schemas.microsoft.com/office/powerpoint/2010/main" val="2782321806"/>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3" r:id="rId14"/>
    <p:sldLayoutId id="2147483804" r:id="rId15"/>
    <p:sldLayoutId id="2147483805" r:id="rId16"/>
    <p:sldLayoutId id="2147483806" r:id="rId17"/>
    <p:sldLayoutId id="2147483807" r:id="rId18"/>
    <p:sldLayoutId id="2147483808" r:id="rId19"/>
    <p:sldLayoutId id="2147483809" r:id="rId20"/>
    <p:sldLayoutId id="2147483812" r:id="rId21"/>
    <p:sldLayoutId id="2147483813" r:id="rId22"/>
    <p:sldLayoutId id="2147483818" r:id="rId23"/>
    <p:sldLayoutId id="2147483819"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3.xml"/><Relationship Id="rId5" Type="http://schemas.openxmlformats.org/officeDocument/2006/relationships/image" Target="../media/image26.png"/><Relationship Id="rId4" Type="http://schemas.openxmlformats.org/officeDocument/2006/relationships/image" Target="../media/image25.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24.xml"/><Relationship Id="rId1" Type="http://schemas.openxmlformats.org/officeDocument/2006/relationships/slideLayout" Target="../slideLayouts/slideLayout24.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 Id="rId14" Type="http://schemas.openxmlformats.org/officeDocument/2006/relationships/image" Target="../media/image38.sv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2.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4.xml"/><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34.svg"/><Relationship Id="rId2" Type="http://schemas.openxmlformats.org/officeDocument/2006/relationships/notesSlide" Target="../notesSlides/notesSlide30.xml"/><Relationship Id="rId1" Type="http://schemas.openxmlformats.org/officeDocument/2006/relationships/slideLayout" Target="../slideLayouts/slideLayout22.xml"/><Relationship Id="rId6" Type="http://schemas.openxmlformats.org/officeDocument/2006/relationships/image" Target="../media/image33.png"/><Relationship Id="rId5" Type="http://schemas.openxmlformats.org/officeDocument/2006/relationships/image" Target="../media/image48.png"/><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2.xml"/><Relationship Id="rId5" Type="http://schemas.openxmlformats.org/officeDocument/2006/relationships/image" Target="../media/image57.pn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2.xml"/><Relationship Id="rId5" Type="http://schemas.openxmlformats.org/officeDocument/2006/relationships/image" Target="../media/image60.png"/><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75.sv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7.png"/><Relationship Id="rId18" Type="http://schemas.openxmlformats.org/officeDocument/2006/relationships/image" Target="../media/image92.svg"/><Relationship Id="rId3" Type="http://schemas.openxmlformats.org/officeDocument/2006/relationships/image" Target="../media/image77.svg"/><Relationship Id="rId7" Type="http://schemas.openxmlformats.org/officeDocument/2006/relationships/image" Target="../media/image81.png"/><Relationship Id="rId12" Type="http://schemas.openxmlformats.org/officeDocument/2006/relationships/image" Target="../media/image86.svg"/><Relationship Id="rId17" Type="http://schemas.openxmlformats.org/officeDocument/2006/relationships/image" Target="../media/image91.png"/><Relationship Id="rId2" Type="http://schemas.openxmlformats.org/officeDocument/2006/relationships/image" Target="../media/image76.png"/><Relationship Id="rId16" Type="http://schemas.openxmlformats.org/officeDocument/2006/relationships/image" Target="../media/image90.svg"/><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svg"/><Relationship Id="rId15" Type="http://schemas.openxmlformats.org/officeDocument/2006/relationships/image" Target="../media/image89.png"/><Relationship Id="rId10" Type="http://schemas.openxmlformats.org/officeDocument/2006/relationships/image" Target="../media/image84.svg"/><Relationship Id="rId4" Type="http://schemas.openxmlformats.org/officeDocument/2006/relationships/image" Target="../media/image78.png"/><Relationship Id="rId9" Type="http://schemas.openxmlformats.org/officeDocument/2006/relationships/image" Target="../media/image83.png"/><Relationship Id="rId14" Type="http://schemas.openxmlformats.org/officeDocument/2006/relationships/image" Target="../media/image88.svg"/></Relationships>
</file>

<file path=ppt/slides/_rels/slide6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jpe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41.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8.xml"/><Relationship Id="rId1" Type="http://schemas.openxmlformats.org/officeDocument/2006/relationships/slideLayout" Target="../slideLayouts/slideLayout22.xml"/><Relationship Id="rId4" Type="http://schemas.openxmlformats.org/officeDocument/2006/relationships/image" Target="../media/image106.svg"/></Relationships>
</file>

<file path=ppt/slides/_rels/slide7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22.xml"/><Relationship Id="rId4" Type="http://schemas.openxmlformats.org/officeDocument/2006/relationships/image" Target="../media/image108.sv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41.xml"/><Relationship Id="rId1" Type="http://schemas.openxmlformats.org/officeDocument/2006/relationships/slideLayout" Target="../slideLayouts/slideLayout22.xml"/><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svg"/><Relationship Id="rId9" Type="http://schemas.openxmlformats.org/officeDocument/2006/relationships/image" Target="../media/image115.png"/></Relationships>
</file>

<file path=ppt/slides/_rels/slide8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2.xml"/><Relationship Id="rId1" Type="http://schemas.openxmlformats.org/officeDocument/2006/relationships/slideLayout" Target="../slideLayouts/slideLayout2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22.xml"/><Relationship Id="rId5" Type="http://schemas.openxmlformats.org/officeDocument/2006/relationships/image" Target="../media/image120.png"/><Relationship Id="rId4" Type="http://schemas.openxmlformats.org/officeDocument/2006/relationships/image" Target="../media/image119.svg"/></Relationships>
</file>

<file path=ppt/slides/_rels/slide8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4.xml"/><Relationship Id="rId1" Type="http://schemas.openxmlformats.org/officeDocument/2006/relationships/slideLayout" Target="../slideLayouts/slideLayout22.xml"/></Relationships>
</file>

<file path=ppt/slides/_rels/slide8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5.xml"/><Relationship Id="rId1" Type="http://schemas.openxmlformats.org/officeDocument/2006/relationships/slideLayout" Target="../slideLayouts/slideLayout22.xml"/><Relationship Id="rId4" Type="http://schemas.openxmlformats.org/officeDocument/2006/relationships/image" Target="../media/image123.svg"/></Relationships>
</file>

<file path=ppt/slides/_rels/slide87.xml.rels><?xml version="1.0" encoding="UTF-8" standalone="yes"?>
<Relationships xmlns="http://schemas.openxmlformats.org/package/2006/relationships"><Relationship Id="rId8" Type="http://schemas.openxmlformats.org/officeDocument/2006/relationships/hyperlink" Target="https://docs.microsoft.com/en-us/learn/certifications/" TargetMode="External"/><Relationship Id="rId3" Type="http://schemas.openxmlformats.org/officeDocument/2006/relationships/hyperlink" Target="https://docs.microsoft.com/en-us/learn/tv/" TargetMode="External"/><Relationship Id="rId7" Type="http://schemas.openxmlformats.org/officeDocument/2006/relationships/hyperlink" Target="https://azure.microsoft.com/en-us/blog/?tduid=(108cd2cf92b8158541985a7bced776be)(256380)(2459594)(TnL5HPStwNw-OKT0aXLGMRzO1YgWLDKpng)()" TargetMode="External"/><Relationship Id="rId2" Type="http://schemas.openxmlformats.org/officeDocument/2006/relationships/hyperlink" Target="https://docs.microsoft.com/en-us/learn/" TargetMode="External"/><Relationship Id="rId1" Type="http://schemas.openxmlformats.org/officeDocument/2006/relationships/slideLayout" Target="../slideLayouts/slideLayout7.xml"/><Relationship Id="rId6" Type="http://schemas.openxmlformats.org/officeDocument/2006/relationships/hyperlink" Target="https://microsoft.github.io/AzureTipsAndTricks/" TargetMode="External"/><Relationship Id="rId5" Type="http://schemas.openxmlformats.org/officeDocument/2006/relationships/hyperlink" Target="https://www.youtube.com/user/windowsazure" TargetMode="External"/><Relationship Id="rId4" Type="http://schemas.openxmlformats.org/officeDocument/2006/relationships/hyperlink" Target="https://channel9.msdn.com/Tags/azure"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3235" y="180109"/>
            <a:ext cx="11014365" cy="1329892"/>
          </a:xfrm>
        </p:spPr>
        <p:txBody>
          <a:bodyPr>
            <a:normAutofit/>
          </a:bodyPr>
          <a:lstStyle/>
          <a:p>
            <a:r>
              <a:rPr lang="en-US" dirty="0"/>
              <a:t>Microsoft Azure Fundamentals</a:t>
            </a:r>
          </a:p>
        </p:txBody>
      </p:sp>
      <p:pic>
        <p:nvPicPr>
          <p:cNvPr id="6" name="Picture 5"/>
          <p:cNvPicPr>
            <a:picLocks noChangeAspect="1"/>
          </p:cNvPicPr>
          <p:nvPr/>
        </p:nvPicPr>
        <p:blipFill>
          <a:blip r:embed="rId2"/>
          <a:stretch>
            <a:fillRect/>
          </a:stretch>
        </p:blipFill>
        <p:spPr>
          <a:xfrm>
            <a:off x="1086488" y="1753559"/>
            <a:ext cx="9794164" cy="3836159"/>
          </a:xfrm>
          <a:prstGeom prst="rect">
            <a:avLst/>
          </a:prstGeom>
        </p:spPr>
      </p:pic>
    </p:spTree>
    <p:extLst>
      <p:ext uri="{BB962C8B-B14F-4D97-AF65-F5344CB8AC3E}">
        <p14:creationId xmlns:p14="http://schemas.microsoft.com/office/powerpoint/2010/main" val="4118620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9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8A0DD-AACB-4E81-89A9-F9712B277B26}"/>
              </a:ext>
            </a:extLst>
          </p:cNvPr>
          <p:cNvSpPr>
            <a:spLocks noGrp="1"/>
          </p:cNvSpPr>
          <p:nvPr>
            <p:ph type="title"/>
          </p:nvPr>
        </p:nvSpPr>
        <p:spPr>
          <a:xfrm>
            <a:off x="230226" y="44929"/>
            <a:ext cx="4201097" cy="1033511"/>
          </a:xfrm>
        </p:spPr>
        <p:txBody>
          <a:bodyPr/>
          <a:lstStyle/>
          <a:p>
            <a:r>
              <a:rPr lang="en-US" b="1" dirty="0"/>
              <a:t>Cloud Computing</a:t>
            </a:r>
          </a:p>
        </p:txBody>
      </p:sp>
      <p:pic>
        <p:nvPicPr>
          <p:cNvPr id="7" name="Picture 6" descr="Icon representing racks of servers for compute.">
            <a:extLst>
              <a:ext uri="{FF2B5EF4-FFF2-40B4-BE49-F238E27FC236}">
                <a16:creationId xmlns:a16="http://schemas.microsoft.com/office/drawing/2014/main" id="{33340F44-3C2F-4781-992A-77C5A005E12D}"/>
              </a:ext>
            </a:extLst>
          </p:cNvPr>
          <p:cNvPicPr>
            <a:picLocks noChangeAspect="1"/>
          </p:cNvPicPr>
          <p:nvPr/>
        </p:nvPicPr>
        <p:blipFill>
          <a:blip r:embed="rId3"/>
          <a:stretch>
            <a:fillRect/>
          </a:stretch>
        </p:blipFill>
        <p:spPr>
          <a:xfrm>
            <a:off x="6473064" y="1078440"/>
            <a:ext cx="1630683" cy="1630683"/>
          </a:xfrm>
          <a:prstGeom prst="rect">
            <a:avLst/>
          </a:prstGeom>
        </p:spPr>
      </p:pic>
      <p:sp>
        <p:nvSpPr>
          <p:cNvPr id="16" name="TextBox 15">
            <a:extLst>
              <a:ext uri="{FF2B5EF4-FFF2-40B4-BE49-F238E27FC236}">
                <a16:creationId xmlns:a16="http://schemas.microsoft.com/office/drawing/2014/main" id="{2A7843A0-89A7-486D-A6B8-864A8FC1C48F}"/>
              </a:ext>
            </a:extLst>
          </p:cNvPr>
          <p:cNvSpPr txBox="1"/>
          <p:nvPr/>
        </p:nvSpPr>
        <p:spPr>
          <a:xfrm>
            <a:off x="6351295" y="2616458"/>
            <a:ext cx="16236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Compute</a:t>
            </a:r>
          </a:p>
        </p:txBody>
      </p:sp>
      <p:pic>
        <p:nvPicPr>
          <p:cNvPr id="13" name="Picture 12" descr="Bar graphic representing data being stored on cloud servers">
            <a:extLst>
              <a:ext uri="{FF2B5EF4-FFF2-40B4-BE49-F238E27FC236}">
                <a16:creationId xmlns:a16="http://schemas.microsoft.com/office/drawing/2014/main" id="{2FF87E67-F478-46C7-9079-5444D924DE37}"/>
              </a:ext>
            </a:extLst>
          </p:cNvPr>
          <p:cNvPicPr>
            <a:picLocks noChangeAspect="1"/>
          </p:cNvPicPr>
          <p:nvPr/>
        </p:nvPicPr>
        <p:blipFill>
          <a:blip r:embed="rId4"/>
          <a:stretch>
            <a:fillRect/>
          </a:stretch>
        </p:blipFill>
        <p:spPr>
          <a:xfrm>
            <a:off x="9789995" y="1078440"/>
            <a:ext cx="1627635" cy="1630683"/>
          </a:xfrm>
          <a:prstGeom prst="rect">
            <a:avLst/>
          </a:prstGeom>
        </p:spPr>
      </p:pic>
      <p:sp>
        <p:nvSpPr>
          <p:cNvPr id="18" name="TextBox 17">
            <a:extLst>
              <a:ext uri="{FF2B5EF4-FFF2-40B4-BE49-F238E27FC236}">
                <a16:creationId xmlns:a16="http://schemas.microsoft.com/office/drawing/2014/main" id="{88AC3FF1-C8A8-46C4-833A-19652E931BE7}"/>
              </a:ext>
            </a:extLst>
          </p:cNvPr>
          <p:cNvSpPr txBox="1"/>
          <p:nvPr/>
        </p:nvSpPr>
        <p:spPr>
          <a:xfrm>
            <a:off x="9643759" y="2680931"/>
            <a:ext cx="141173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Storage</a:t>
            </a:r>
          </a:p>
        </p:txBody>
      </p:sp>
      <p:pic>
        <p:nvPicPr>
          <p:cNvPr id="11" name="Picture 10" descr="Picture of two arrows showing data flowing on a network.">
            <a:extLst>
              <a:ext uri="{FF2B5EF4-FFF2-40B4-BE49-F238E27FC236}">
                <a16:creationId xmlns:a16="http://schemas.microsoft.com/office/drawing/2014/main" id="{02B92773-4290-4513-B946-16B1513DED64}"/>
              </a:ext>
            </a:extLst>
          </p:cNvPr>
          <p:cNvPicPr>
            <a:picLocks noChangeAspect="1"/>
          </p:cNvPicPr>
          <p:nvPr/>
        </p:nvPicPr>
        <p:blipFill>
          <a:blip r:embed="rId5"/>
          <a:stretch>
            <a:fillRect/>
          </a:stretch>
        </p:blipFill>
        <p:spPr>
          <a:xfrm>
            <a:off x="6383683" y="3797505"/>
            <a:ext cx="1627635" cy="1627635"/>
          </a:xfrm>
          <a:prstGeom prst="rect">
            <a:avLst/>
          </a:prstGeom>
        </p:spPr>
      </p:pic>
      <p:sp>
        <p:nvSpPr>
          <p:cNvPr id="20" name="TextBox 19">
            <a:extLst>
              <a:ext uri="{FF2B5EF4-FFF2-40B4-BE49-F238E27FC236}">
                <a16:creationId xmlns:a16="http://schemas.microsoft.com/office/drawing/2014/main" id="{E0D80EA6-5DB4-4D33-8FB5-68AC1495B8CA}"/>
              </a:ext>
            </a:extLst>
          </p:cNvPr>
          <p:cNvSpPr txBox="1"/>
          <p:nvPr/>
        </p:nvSpPr>
        <p:spPr>
          <a:xfrm>
            <a:off x="6252981" y="5344082"/>
            <a:ext cx="1958613"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Networking</a:t>
            </a:r>
          </a:p>
        </p:txBody>
      </p:sp>
      <p:pic>
        <p:nvPicPr>
          <p:cNvPr id="9" name="Picture 8" descr="Picture of an hourglass representing analyzing data.">
            <a:extLst>
              <a:ext uri="{FF2B5EF4-FFF2-40B4-BE49-F238E27FC236}">
                <a16:creationId xmlns:a16="http://schemas.microsoft.com/office/drawing/2014/main" id="{F800608F-3CA4-40F4-AE1D-CC5F502BA252}"/>
              </a:ext>
            </a:extLst>
          </p:cNvPr>
          <p:cNvPicPr>
            <a:picLocks noChangeAspect="1"/>
          </p:cNvPicPr>
          <p:nvPr/>
        </p:nvPicPr>
        <p:blipFill>
          <a:blip r:embed="rId6"/>
          <a:stretch>
            <a:fillRect/>
          </a:stretch>
        </p:blipFill>
        <p:spPr>
          <a:xfrm>
            <a:off x="9702238" y="3756626"/>
            <a:ext cx="1630683" cy="1630683"/>
          </a:xfrm>
          <a:prstGeom prst="rect">
            <a:avLst/>
          </a:prstGeom>
        </p:spPr>
      </p:pic>
      <p:sp>
        <p:nvSpPr>
          <p:cNvPr id="22" name="TextBox 21">
            <a:extLst>
              <a:ext uri="{FF2B5EF4-FFF2-40B4-BE49-F238E27FC236}">
                <a16:creationId xmlns:a16="http://schemas.microsoft.com/office/drawing/2014/main" id="{7FC1E34E-894B-4744-A231-D8B51D64A75A}"/>
              </a:ext>
            </a:extLst>
          </p:cNvPr>
          <p:cNvSpPr txBox="1"/>
          <p:nvPr/>
        </p:nvSpPr>
        <p:spPr>
          <a:xfrm>
            <a:off x="9560979" y="5344082"/>
            <a:ext cx="1577291"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Analytics</a:t>
            </a:r>
          </a:p>
        </p:txBody>
      </p:sp>
      <p:pic>
        <p:nvPicPr>
          <p:cNvPr id="5" name="Picture 4">
            <a:extLst>
              <a:ext uri="{FF2B5EF4-FFF2-40B4-BE49-F238E27FC236}">
                <a16:creationId xmlns:a16="http://schemas.microsoft.com/office/drawing/2014/main" id="{CD1AB628-9256-44D4-90F8-1AF10C8C16E2}"/>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493093" y="3854601"/>
            <a:ext cx="2800350" cy="1415534"/>
          </a:xfrm>
          <a:prstGeom prst="rect">
            <a:avLst/>
          </a:prstGeom>
        </p:spPr>
      </p:pic>
      <p:sp>
        <p:nvSpPr>
          <p:cNvPr id="4" name="Rectangle 3">
            <a:extLst>
              <a:ext uri="{FF2B5EF4-FFF2-40B4-BE49-F238E27FC236}">
                <a16:creationId xmlns:a16="http://schemas.microsoft.com/office/drawing/2014/main" id="{648A27BE-45BA-4D54-8F33-1F16755FEDD8}"/>
              </a:ext>
            </a:extLst>
          </p:cNvPr>
          <p:cNvSpPr/>
          <p:nvPr/>
        </p:nvSpPr>
        <p:spPr>
          <a:xfrm>
            <a:off x="929014" y="5288340"/>
            <a:ext cx="3974582" cy="1569660"/>
          </a:xfrm>
          <a:prstGeom prst="rect">
            <a:avLst/>
          </a:prstGeom>
        </p:spPr>
        <p:txBody>
          <a:bodyPr wrap="square">
            <a:spAutoFit/>
          </a:bodyPr>
          <a:lstStyle/>
          <a:p>
            <a:pPr algn="ctr"/>
            <a:r>
              <a:rPr lang="en-US" sz="2400" dirty="0">
                <a:latin typeface="Segoe UI Semilight" panose="020B0402040204020203" pitchFamily="34" charset="0"/>
                <a:ea typeface="Times New Roman" panose="02020603050405020304" pitchFamily="18" charset="0"/>
                <a:cs typeface="Segoe UI Semilight" panose="020B0402040204020203" pitchFamily="34" charset="0"/>
              </a:rPr>
              <a:t>Cloud providers include Microsoft(Azure),</a:t>
            </a:r>
          </a:p>
          <a:p>
            <a:pPr algn="ctr"/>
            <a:r>
              <a:rPr lang="en-US" sz="2400" dirty="0">
                <a:latin typeface="Segoe UI Semilight" panose="020B0402040204020203" pitchFamily="34" charset="0"/>
                <a:ea typeface="Times New Roman" panose="02020603050405020304" pitchFamily="18" charset="0"/>
                <a:cs typeface="Segoe UI Semilight" panose="020B0402040204020203" pitchFamily="34" charset="0"/>
              </a:rPr>
              <a:t> Amazon(AWS),</a:t>
            </a:r>
          </a:p>
          <a:p>
            <a:pPr algn="ctr"/>
            <a:r>
              <a:rPr lang="en-US" sz="2400" dirty="0">
                <a:latin typeface="Segoe UI Semilight" panose="020B0402040204020203" pitchFamily="34" charset="0"/>
                <a:ea typeface="Times New Roman" panose="02020603050405020304" pitchFamily="18" charset="0"/>
                <a:cs typeface="Segoe UI Semilight" panose="020B0402040204020203" pitchFamily="34" charset="0"/>
              </a:rPr>
              <a:t>Google(GCP)</a:t>
            </a:r>
            <a:endParaRPr lang="en-US" sz="2000" dirty="0">
              <a:latin typeface="Segoe UI Semilight" panose="020B0402040204020203" pitchFamily="34" charset="0"/>
              <a:cs typeface="Segoe UI Semilight" panose="020B0402040204020203" pitchFamily="34" charset="0"/>
            </a:endParaRPr>
          </a:p>
        </p:txBody>
      </p:sp>
      <p:sp>
        <p:nvSpPr>
          <p:cNvPr id="6" name="Rectangle 5"/>
          <p:cNvSpPr/>
          <p:nvPr/>
        </p:nvSpPr>
        <p:spPr>
          <a:xfrm>
            <a:off x="6441268" y="3045260"/>
            <a:ext cx="2800685" cy="646331"/>
          </a:xfrm>
          <a:prstGeom prst="rect">
            <a:avLst/>
          </a:prstGeom>
        </p:spPr>
        <p:txBody>
          <a:bodyPr wrap="square">
            <a:spAutoFit/>
          </a:bodyPr>
          <a:lstStyle/>
          <a:p>
            <a:r>
              <a:rPr lang="en-US" dirty="0"/>
              <a:t>- such as Window/Linux servers or web applications.</a:t>
            </a:r>
          </a:p>
        </p:txBody>
      </p:sp>
      <p:sp>
        <p:nvSpPr>
          <p:cNvPr id="8" name="Rectangle 7"/>
          <p:cNvSpPr/>
          <p:nvPr/>
        </p:nvSpPr>
        <p:spPr>
          <a:xfrm>
            <a:off x="9739383" y="3086079"/>
            <a:ext cx="2068245" cy="646331"/>
          </a:xfrm>
          <a:prstGeom prst="rect">
            <a:avLst/>
          </a:prstGeom>
        </p:spPr>
        <p:txBody>
          <a:bodyPr wrap="square">
            <a:spAutoFit/>
          </a:bodyPr>
          <a:lstStyle/>
          <a:p>
            <a:r>
              <a:rPr lang="en-US" dirty="0"/>
              <a:t>- such as files and databases.</a:t>
            </a:r>
          </a:p>
        </p:txBody>
      </p:sp>
      <p:sp>
        <p:nvSpPr>
          <p:cNvPr id="10" name="Rectangle 9"/>
          <p:cNvSpPr/>
          <p:nvPr/>
        </p:nvSpPr>
        <p:spPr>
          <a:xfrm>
            <a:off x="6351295" y="5798573"/>
            <a:ext cx="2890659" cy="923330"/>
          </a:xfrm>
          <a:prstGeom prst="rect">
            <a:avLst/>
          </a:prstGeom>
        </p:spPr>
        <p:txBody>
          <a:bodyPr wrap="square">
            <a:spAutoFit/>
          </a:bodyPr>
          <a:lstStyle/>
          <a:p>
            <a:r>
              <a:rPr lang="en-US" dirty="0"/>
              <a:t>- such as secure connections between the cloud provider and your company</a:t>
            </a:r>
          </a:p>
        </p:txBody>
      </p:sp>
      <p:sp>
        <p:nvSpPr>
          <p:cNvPr id="12" name="Rectangle 11"/>
          <p:cNvSpPr/>
          <p:nvPr/>
        </p:nvSpPr>
        <p:spPr>
          <a:xfrm>
            <a:off x="9661005" y="5779560"/>
            <a:ext cx="2530995" cy="923330"/>
          </a:xfrm>
          <a:prstGeom prst="rect">
            <a:avLst/>
          </a:prstGeom>
        </p:spPr>
        <p:txBody>
          <a:bodyPr wrap="square">
            <a:spAutoFit/>
          </a:bodyPr>
          <a:lstStyle/>
          <a:p>
            <a:r>
              <a:rPr lang="en-US" dirty="0"/>
              <a:t>- such as visualizing telemetry and performance data.</a:t>
            </a:r>
          </a:p>
        </p:txBody>
      </p:sp>
      <p:pic>
        <p:nvPicPr>
          <p:cNvPr id="19" name="Picture 18"/>
          <p:cNvPicPr>
            <a:picLocks noChangeAspect="1"/>
          </p:cNvPicPr>
          <p:nvPr/>
        </p:nvPicPr>
        <p:blipFill>
          <a:blip r:embed="rId8"/>
          <a:stretch>
            <a:fillRect/>
          </a:stretch>
        </p:blipFill>
        <p:spPr>
          <a:xfrm>
            <a:off x="365282" y="1078440"/>
            <a:ext cx="5058925" cy="2450417"/>
          </a:xfrm>
          <a:prstGeom prst="rect">
            <a:avLst/>
          </a:prstGeom>
        </p:spPr>
      </p:pic>
    </p:spTree>
    <p:extLst>
      <p:ext uri="{BB962C8B-B14F-4D97-AF65-F5344CB8AC3E}">
        <p14:creationId xmlns:p14="http://schemas.microsoft.com/office/powerpoint/2010/main" val="253840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91086" y="100901"/>
            <a:ext cx="10515600" cy="1325563"/>
          </a:xfrm>
        </p:spPr>
        <p:txBody>
          <a:bodyPr/>
          <a:lstStyle/>
          <a:p>
            <a:r>
              <a:rPr lang="en-US" dirty="0">
                <a:solidFill>
                  <a:srgbClr val="0778D4"/>
                </a:solidFill>
                <a:latin typeface="Segoe UI Semibold (Headings)"/>
                <a:cs typeface="Segoe UI Semilight" panose="020B0402040204020203" pitchFamily="34" charset="0"/>
              </a:rPr>
              <a:t>Cloud Models - Public Cloud</a:t>
            </a:r>
            <a:endParaRPr lang="en-US" dirty="0">
              <a:solidFill>
                <a:srgbClr val="0778D4"/>
              </a:solidFill>
            </a:endParaRPr>
          </a:p>
        </p:txBody>
      </p:sp>
      <p:pic>
        <p:nvPicPr>
          <p:cNvPr id="5" name="Picture 4" descr="Multiple hands hold data up to servers in the clouds.">
            <a:extLst>
              <a:ext uri="{FF2B5EF4-FFF2-40B4-BE49-F238E27FC236}">
                <a16:creationId xmlns:a16="http://schemas.microsoft.com/office/drawing/2014/main" id="{24C1C11F-6E6D-4250-8043-EA724A676D1B}"/>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588263" y="1426464"/>
            <a:ext cx="6053697" cy="4107392"/>
          </a:xfrm>
          <a:prstGeom prst="rect">
            <a:avLst/>
          </a:prstGeom>
        </p:spPr>
      </p:pic>
      <p:sp>
        <p:nvSpPr>
          <p:cNvPr id="6" name="Text Placeholder 5"/>
          <p:cNvSpPr>
            <a:spLocks noGrp="1"/>
          </p:cNvSpPr>
          <p:nvPr>
            <p:ph type="body" sz="quarter" idx="10"/>
          </p:nvPr>
        </p:nvSpPr>
        <p:spPr>
          <a:xfrm>
            <a:off x="7214716" y="1577395"/>
            <a:ext cx="4754092" cy="4180310"/>
          </a:xfrm>
        </p:spPr>
        <p:txBody>
          <a:bodyPr>
            <a:normAutofit lnSpcReduction="10000"/>
          </a:bodyPr>
          <a:lstStyle/>
          <a:p>
            <a:pPr marL="342900" indent="-342900">
              <a:buFont typeface="Arial" panose="020B0604020202020204" pitchFamily="34" charset="0"/>
              <a:buChar char="•"/>
            </a:pPr>
            <a:r>
              <a:rPr lang="en-US" dirty="0">
                <a:solidFill>
                  <a:schemeClr val="tx1"/>
                </a:solidFill>
              </a:rPr>
              <a:t>Owned by cloud services or </a:t>
            </a:r>
            <a:r>
              <a:rPr lang="en-US" i="1" dirty="0">
                <a:solidFill>
                  <a:schemeClr val="tx1"/>
                </a:solidFill>
              </a:rPr>
              <a:t>hosting</a:t>
            </a:r>
            <a:r>
              <a:rPr lang="en-US" dirty="0">
                <a:solidFill>
                  <a:schemeClr val="tx1"/>
                </a:solidFill>
              </a:rPr>
              <a:t> provider.</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Provides resources and services to multiple organizations and users.</a:t>
            </a:r>
          </a:p>
          <a:p>
            <a:pPr marL="342900" indent="-342900">
              <a:buFont typeface="Arial" panose="020B0604020202020204" pitchFamily="34" charset="0"/>
              <a:buChar char="•"/>
            </a:pPr>
            <a:endParaRPr lang="en-US" dirty="0">
              <a:solidFill>
                <a:schemeClr val="tx1"/>
              </a:solidFill>
            </a:endParaRPr>
          </a:p>
          <a:p>
            <a:pPr marL="342900" indent="-342900">
              <a:buFont typeface="Arial" panose="020B0604020202020204" pitchFamily="34" charset="0"/>
              <a:buChar char="•"/>
            </a:pPr>
            <a:r>
              <a:rPr lang="en-US" dirty="0">
                <a:solidFill>
                  <a:schemeClr val="tx1"/>
                </a:solidFill>
              </a:rPr>
              <a:t>Accessed via secure network connection (typically over the internet).</a:t>
            </a:r>
          </a:p>
        </p:txBody>
      </p:sp>
    </p:spTree>
    <p:extLst>
      <p:ext uri="{BB962C8B-B14F-4D97-AF65-F5344CB8AC3E}">
        <p14:creationId xmlns:p14="http://schemas.microsoft.com/office/powerpoint/2010/main" val="106468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0891" y="157307"/>
            <a:ext cx="10515600" cy="1325563"/>
          </a:xfrm>
        </p:spPr>
        <p:txBody>
          <a:bodyPr>
            <a:normAutofit/>
          </a:bodyPr>
          <a:lstStyle/>
          <a:p>
            <a:r>
              <a:rPr lang="en-US" dirty="0">
                <a:solidFill>
                  <a:srgbClr val="0778D4"/>
                </a:solidFill>
                <a:latin typeface="Segoe UI Semibold (Headings)"/>
                <a:cs typeface="Segoe UI Semilight" panose="020B0402040204020203" pitchFamily="34" charset="0"/>
              </a:rPr>
              <a:t>Cloud Models - Private Cloud</a:t>
            </a:r>
          </a:p>
        </p:txBody>
      </p:sp>
      <p:sp>
        <p:nvSpPr>
          <p:cNvPr id="6" name="Text Placeholder 5"/>
          <p:cNvSpPr>
            <a:spLocks noGrp="1"/>
          </p:cNvSpPr>
          <p:nvPr>
            <p:ph type="body" sz="quarter" idx="10"/>
          </p:nvPr>
        </p:nvSpPr>
        <p:spPr>
          <a:xfrm>
            <a:off x="733315" y="2140298"/>
            <a:ext cx="6685280" cy="3868615"/>
          </a:xfrm>
        </p:spPr>
        <p:txBody>
          <a:bodyPr>
            <a:normAutofit/>
          </a:bodyPr>
          <a:lstStyle/>
          <a:p>
            <a:pPr marL="342900" indent="-342900">
              <a:buFont typeface="Arial" panose="020B0604020202020204" pitchFamily="34" charset="0"/>
              <a:buChar char="•"/>
            </a:pPr>
            <a:r>
              <a:rPr lang="en-US" dirty="0"/>
              <a:t>Organizations create a cloud environment in their datacenter.</a:t>
            </a:r>
          </a:p>
          <a:p>
            <a:pPr marL="342900" indent="-342900">
              <a:buFont typeface="Arial" panose="020B0604020202020204" pitchFamily="34" charset="0"/>
              <a:buChar char="•"/>
            </a:pPr>
            <a:r>
              <a:rPr lang="en-US" dirty="0"/>
              <a:t>Organizations responsible for operating the services they provide.</a:t>
            </a:r>
          </a:p>
          <a:p>
            <a:pPr marL="342900" indent="-342900"/>
            <a:r>
              <a:rPr lang="en-US" dirty="0">
                <a:latin typeface="+mn-lt"/>
              </a:rPr>
              <a:t>Does not provide access to users outside of the organization. </a:t>
            </a:r>
          </a:p>
          <a:p>
            <a:pPr marL="342900" indent="-342900">
              <a:buFont typeface="Arial" panose="020B0604020202020204" pitchFamily="34" charset="0"/>
              <a:buChar char="•"/>
            </a:pPr>
            <a:endParaRPr lang="en-US" sz="3200" dirty="0"/>
          </a:p>
        </p:txBody>
      </p:sp>
      <p:pic>
        <p:nvPicPr>
          <p:cNvPr id="4" name="Picture 3">
            <a:extLst>
              <a:ext uri="{FF2B5EF4-FFF2-40B4-BE49-F238E27FC236}">
                <a16:creationId xmlns:a16="http://schemas.microsoft.com/office/drawing/2014/main" id="{407021BB-6482-4966-80A5-EE898A7BD1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7127" y="361077"/>
            <a:ext cx="3595253" cy="6106914"/>
          </a:xfrm>
          <a:prstGeom prst="rect">
            <a:avLst/>
          </a:prstGeom>
        </p:spPr>
      </p:pic>
    </p:spTree>
    <p:extLst>
      <p:ext uri="{BB962C8B-B14F-4D97-AF65-F5344CB8AC3E}">
        <p14:creationId xmlns:p14="http://schemas.microsoft.com/office/powerpoint/2010/main" val="4208503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93B46-2B53-AD6D-482D-684D82B5408A}"/>
              </a:ext>
            </a:extLst>
          </p:cNvPr>
          <p:cNvSpPr>
            <a:spLocks noGrp="1"/>
          </p:cNvSpPr>
          <p:nvPr>
            <p:ph type="title"/>
          </p:nvPr>
        </p:nvSpPr>
        <p:spPr>
          <a:xfrm>
            <a:off x="838200" y="365125"/>
            <a:ext cx="10663410" cy="956899"/>
          </a:xfrm>
        </p:spPr>
        <p:txBody>
          <a:bodyPr/>
          <a:lstStyle/>
          <a:p>
            <a:r>
              <a:rPr lang="en-US" dirty="0">
                <a:solidFill>
                  <a:schemeClr val="accent1"/>
                </a:solidFill>
                <a:latin typeface="Segoe UI Semibold (Headings)"/>
              </a:rPr>
              <a:t>Virtualization Platform</a:t>
            </a:r>
          </a:p>
        </p:txBody>
      </p:sp>
      <p:pic>
        <p:nvPicPr>
          <p:cNvPr id="5" name="Picture 4">
            <a:extLst>
              <a:ext uri="{FF2B5EF4-FFF2-40B4-BE49-F238E27FC236}">
                <a16:creationId xmlns:a16="http://schemas.microsoft.com/office/drawing/2014/main" id="{4416A713-B440-B8BC-0465-8B127025E36E}"/>
              </a:ext>
            </a:extLst>
          </p:cNvPr>
          <p:cNvPicPr>
            <a:picLocks noChangeAspect="1"/>
          </p:cNvPicPr>
          <p:nvPr/>
        </p:nvPicPr>
        <p:blipFill>
          <a:blip r:embed="rId2"/>
          <a:stretch>
            <a:fillRect/>
          </a:stretch>
        </p:blipFill>
        <p:spPr>
          <a:xfrm>
            <a:off x="690390" y="1208844"/>
            <a:ext cx="9907837" cy="5464578"/>
          </a:xfrm>
          <a:prstGeom prst="rect">
            <a:avLst/>
          </a:prstGeom>
        </p:spPr>
      </p:pic>
    </p:spTree>
    <p:extLst>
      <p:ext uri="{BB962C8B-B14F-4D97-AF65-F5344CB8AC3E}">
        <p14:creationId xmlns:p14="http://schemas.microsoft.com/office/powerpoint/2010/main" val="128099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131618" y="-58689"/>
            <a:ext cx="10515600" cy="1325563"/>
          </a:xfrm>
        </p:spPr>
        <p:txBody>
          <a:bodyPr>
            <a:normAutofit/>
          </a:bodyPr>
          <a:lstStyle/>
          <a:p>
            <a:r>
              <a:rPr lang="en-US" dirty="0">
                <a:solidFill>
                  <a:srgbClr val="0778D4"/>
                </a:solidFill>
                <a:latin typeface="Segoe UI Semibold (Headings)"/>
                <a:cs typeface="Segoe UI Semilight" panose="020B0402040204020203" pitchFamily="34" charset="0"/>
              </a:rPr>
              <a:t>Cloud Models - Hybrid Cloud</a:t>
            </a:r>
          </a:p>
        </p:txBody>
      </p:sp>
      <p:sp>
        <p:nvSpPr>
          <p:cNvPr id="6" name="Text Placeholder 5"/>
          <p:cNvSpPr>
            <a:spLocks noGrp="1"/>
          </p:cNvSpPr>
          <p:nvPr>
            <p:ph type="body" sz="quarter" idx="10"/>
          </p:nvPr>
        </p:nvSpPr>
        <p:spPr>
          <a:xfrm>
            <a:off x="131618" y="5307999"/>
            <a:ext cx="10018777" cy="861774"/>
          </a:xfrm>
        </p:spPr>
        <p:txBody>
          <a:bodyPr/>
          <a:lstStyle/>
          <a:p>
            <a:pPr marL="0" indent="0">
              <a:buNone/>
            </a:pPr>
            <a:r>
              <a:rPr lang="en-US" dirty="0"/>
              <a:t>Combines </a:t>
            </a:r>
            <a:r>
              <a:rPr lang="en-US" i="1" dirty="0"/>
              <a:t>Public</a:t>
            </a:r>
            <a:r>
              <a:rPr lang="en-US" dirty="0"/>
              <a:t> and </a:t>
            </a:r>
            <a:r>
              <a:rPr lang="en-US" i="1" dirty="0"/>
              <a:t>Private</a:t>
            </a:r>
            <a:r>
              <a:rPr lang="en-US" dirty="0"/>
              <a:t> clouds to allow applications to run in the most appropriate location.</a:t>
            </a:r>
          </a:p>
        </p:txBody>
      </p:sp>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14976C97-24C8-4AD8-BD44-300CAFDDB0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619" y="921526"/>
            <a:ext cx="6823364" cy="3984128"/>
          </a:xfrm>
          <a:prstGeom prst="rect">
            <a:avLst/>
          </a:prstGeom>
        </p:spPr>
      </p:pic>
      <p:sp>
        <p:nvSpPr>
          <p:cNvPr id="2" name="Rectangle 1"/>
          <p:cNvSpPr/>
          <p:nvPr/>
        </p:nvSpPr>
        <p:spPr>
          <a:xfrm>
            <a:off x="7446944" y="1101105"/>
            <a:ext cx="4745056" cy="3970318"/>
          </a:xfrm>
          <a:prstGeom prst="rect">
            <a:avLst/>
          </a:prstGeom>
        </p:spPr>
        <p:txBody>
          <a:bodyPr wrap="square">
            <a:spAutoFit/>
          </a:bodyPr>
          <a:lstStyle/>
          <a:p>
            <a:r>
              <a:rPr lang="en-US" dirty="0">
                <a:latin typeface="Segoe UI" panose="020B0502040204020203" pitchFamily="34" charset="0"/>
              </a:rPr>
              <a:t>Hybrid cloud models have the following characteristics:</a:t>
            </a:r>
          </a:p>
          <a:p>
            <a:pPr>
              <a:buFont typeface="Arial" panose="020B0604020202020204" pitchFamily="34" charset="0"/>
              <a:buChar char="•"/>
            </a:pPr>
            <a:r>
              <a:rPr lang="en-US" b="1" dirty="0">
                <a:latin typeface="Segoe UI" panose="020B0502040204020203" pitchFamily="34" charset="0"/>
              </a:rPr>
              <a:t>Resource location</a:t>
            </a:r>
            <a:r>
              <a:rPr lang="en-US" dirty="0">
                <a:latin typeface="Segoe UI" panose="020B0502040204020203" pitchFamily="34" charset="0"/>
              </a:rPr>
              <a:t>. Specific resources run or are used in a public cloud, and others run or are used in a private cloud.</a:t>
            </a:r>
          </a:p>
          <a:p>
            <a:pPr>
              <a:buFont typeface="Arial" panose="020B0604020202020204" pitchFamily="34" charset="0"/>
              <a:buChar char="•"/>
            </a:pPr>
            <a:r>
              <a:rPr lang="en-US" b="1" dirty="0">
                <a:latin typeface="Segoe UI" panose="020B0502040204020203" pitchFamily="34" charset="0"/>
              </a:rPr>
              <a:t>Cost and efficiency</a:t>
            </a:r>
            <a:r>
              <a:rPr lang="en-US" dirty="0">
                <a:latin typeface="Segoe UI" panose="020B0502040204020203" pitchFamily="34" charset="0"/>
              </a:rPr>
              <a:t>. Hybrid cloud models allow an organization to leverage some of the benefits of cost, efficiency, and scale that are available with a public cloud model.</a:t>
            </a:r>
          </a:p>
          <a:p>
            <a:pPr>
              <a:buFont typeface="Arial" panose="020B0604020202020204" pitchFamily="34" charset="0"/>
              <a:buChar char="•"/>
            </a:pPr>
            <a:r>
              <a:rPr lang="en-US" b="1" dirty="0">
                <a:latin typeface="Segoe UI" panose="020B0502040204020203" pitchFamily="34" charset="0"/>
              </a:rPr>
              <a:t>Control</a:t>
            </a:r>
            <a:r>
              <a:rPr lang="en-US" dirty="0">
                <a:latin typeface="Segoe UI" panose="020B0502040204020203" pitchFamily="34" charset="0"/>
              </a:rPr>
              <a:t>. Organizations retain management control in private clouds.</a:t>
            </a:r>
          </a:p>
          <a:p>
            <a:pPr>
              <a:buFont typeface="Arial" panose="020B0604020202020204" pitchFamily="34" charset="0"/>
              <a:buChar char="•"/>
            </a:pPr>
            <a:r>
              <a:rPr lang="en-US" b="1" dirty="0">
                <a:latin typeface="Segoe UI" panose="020B0502040204020203" pitchFamily="34" charset="0"/>
              </a:rPr>
              <a:t>Skills</a:t>
            </a:r>
            <a:r>
              <a:rPr lang="en-US" dirty="0">
                <a:latin typeface="Segoe UI" panose="020B0502040204020203" pitchFamily="34" charset="0"/>
              </a:rPr>
              <a:t>. Technical skills are still required to maintain the private cloud and ensure both cloud models can operate together.</a:t>
            </a:r>
          </a:p>
        </p:txBody>
      </p:sp>
    </p:spTree>
    <p:extLst>
      <p:ext uri="{BB962C8B-B14F-4D97-AF65-F5344CB8AC3E}">
        <p14:creationId xmlns:p14="http://schemas.microsoft.com/office/powerpoint/2010/main" val="336116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5217" y="319135"/>
            <a:ext cx="6187372" cy="553998"/>
          </a:xfrm>
        </p:spPr>
        <p:txBody>
          <a:bodyPr>
            <a:normAutofit fontScale="90000"/>
          </a:bodyPr>
          <a:lstStyle/>
          <a:p>
            <a:r>
              <a:rPr lang="en-US" b="1" dirty="0"/>
              <a:t>Comparison of Cloud Models</a:t>
            </a:r>
          </a:p>
        </p:txBody>
      </p:sp>
      <p:graphicFrame>
        <p:nvGraphicFramePr>
          <p:cNvPr id="2" name="Diagram 1" descr="Summary of the public, private, and hybrid cloud as described in the student materials. ">
            <a:extLst>
              <a:ext uri="{FF2B5EF4-FFF2-40B4-BE49-F238E27FC236}">
                <a16:creationId xmlns:a16="http://schemas.microsoft.com/office/drawing/2014/main" id="{2024A0FD-B1AE-41C3-946B-BCE59193A2AF}"/>
              </a:ext>
            </a:extLst>
          </p:cNvPr>
          <p:cNvGraphicFramePr/>
          <p:nvPr>
            <p:extLst>
              <p:ext uri="{D42A27DB-BD31-4B8C-83A1-F6EECF244321}">
                <p14:modId xmlns:p14="http://schemas.microsoft.com/office/powerpoint/2010/main" val="520884765"/>
              </p:ext>
            </p:extLst>
          </p:nvPr>
        </p:nvGraphicFramePr>
        <p:xfrm>
          <a:off x="468259" y="1314889"/>
          <a:ext cx="11018520" cy="4805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50245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75607" y="284739"/>
            <a:ext cx="6216111" cy="639710"/>
          </a:xfrm>
        </p:spPr>
        <p:txBody>
          <a:bodyPr>
            <a:normAutofit fontScale="90000"/>
          </a:bodyPr>
          <a:lstStyle/>
          <a:p>
            <a:r>
              <a:rPr lang="en-US" b="1" dirty="0"/>
              <a:t>Compare </a:t>
            </a:r>
            <a:r>
              <a:rPr lang="en-US" b="1" dirty="0" err="1"/>
              <a:t>CapEx</a:t>
            </a:r>
            <a:r>
              <a:rPr lang="en-US" b="1" dirty="0"/>
              <a:t> vs. </a:t>
            </a:r>
            <a:r>
              <a:rPr lang="en-US" b="1" dirty="0" err="1"/>
              <a:t>OpEx</a:t>
            </a:r>
            <a:endParaRPr lang="en-US" b="1" dirty="0"/>
          </a:p>
        </p:txBody>
      </p:sp>
      <p:pic>
        <p:nvPicPr>
          <p:cNvPr id="4" name="Picture 3" descr="Two sided graphic to show a larger dollar bill on the left, and several smaller dollar bills on the right.  This represents that CapEx (left) usually results in large bulk expenses; while OpEx (right) results in savings and many smaller expenses.">
            <a:extLst>
              <a:ext uri="{FF2B5EF4-FFF2-40B4-BE49-F238E27FC236}">
                <a16:creationId xmlns:a16="http://schemas.microsoft.com/office/drawing/2014/main" id="{5972BCE5-5A45-4B9B-A132-A19D61D70433}"/>
              </a:ext>
            </a:extLst>
          </p:cNvPr>
          <p:cNvPicPr>
            <a:picLocks noChangeAspect="1"/>
          </p:cNvPicPr>
          <p:nvPr/>
        </p:nvPicPr>
        <p:blipFill>
          <a:blip r:embed="rId3"/>
          <a:stretch>
            <a:fillRect/>
          </a:stretch>
        </p:blipFill>
        <p:spPr>
          <a:xfrm>
            <a:off x="817026" y="1822284"/>
            <a:ext cx="10557948" cy="2182301"/>
          </a:xfrm>
          <a:prstGeom prst="rect">
            <a:avLst/>
          </a:prstGeom>
        </p:spPr>
      </p:pic>
      <p:sp>
        <p:nvSpPr>
          <p:cNvPr id="13" name="Text Placeholder 5">
            <a:extLst>
              <a:ext uri="{FF2B5EF4-FFF2-40B4-BE49-F238E27FC236}">
                <a16:creationId xmlns:a16="http://schemas.microsoft.com/office/drawing/2014/main" id="{BD916D7D-E004-4AC2-A5EB-C908C1B5F98E}"/>
              </a:ext>
            </a:extLst>
          </p:cNvPr>
          <p:cNvSpPr txBox="1">
            <a:spLocks/>
          </p:cNvSpPr>
          <p:nvPr/>
        </p:nvSpPr>
        <p:spPr>
          <a:xfrm>
            <a:off x="455994" y="4112817"/>
            <a:ext cx="4238523" cy="161274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Capital Expenditure (</a:t>
            </a:r>
            <a:r>
              <a:rPr lang="en-US" b="1" dirty="0" err="1"/>
              <a:t>CapEx</a:t>
            </a:r>
            <a:r>
              <a:rPr lang="en-US" b="1" dirty="0"/>
              <a:t>)</a:t>
            </a:r>
          </a:p>
          <a:p>
            <a:pPr lvl="1"/>
            <a:r>
              <a:rPr lang="en-US" sz="2400" dirty="0"/>
              <a:t>High upfront cost, value of investment reduces over time.</a:t>
            </a:r>
          </a:p>
        </p:txBody>
      </p:sp>
      <p:sp>
        <p:nvSpPr>
          <p:cNvPr id="12" name="Text Placeholder 5">
            <a:extLst>
              <a:ext uri="{FF2B5EF4-FFF2-40B4-BE49-F238E27FC236}">
                <a16:creationId xmlns:a16="http://schemas.microsoft.com/office/drawing/2014/main" id="{BB168742-A921-43BB-B052-698DDA956797}"/>
              </a:ext>
            </a:extLst>
          </p:cNvPr>
          <p:cNvSpPr txBox="1">
            <a:spLocks/>
          </p:cNvSpPr>
          <p:nvPr/>
        </p:nvSpPr>
        <p:spPr>
          <a:xfrm>
            <a:off x="5810866" y="4112817"/>
            <a:ext cx="5309419" cy="168661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a:t>Operational Expenditure (</a:t>
            </a:r>
            <a:r>
              <a:rPr lang="en-US" b="1" dirty="0" err="1"/>
              <a:t>OpEx</a:t>
            </a:r>
            <a:r>
              <a:rPr lang="en-US" b="1" dirty="0"/>
              <a:t>)</a:t>
            </a:r>
            <a:r>
              <a:rPr lang="en-US" dirty="0"/>
              <a:t> </a:t>
            </a:r>
          </a:p>
          <a:p>
            <a:pPr lvl="1"/>
            <a:r>
              <a:rPr lang="en-US" sz="2400" dirty="0"/>
              <a:t>Spend on services or products as needed.</a:t>
            </a:r>
          </a:p>
          <a:p>
            <a:pPr lvl="1"/>
            <a:r>
              <a:rPr lang="en-US" sz="2400" dirty="0"/>
              <a:t>No upfront cost, pay-as-you use.</a:t>
            </a:r>
          </a:p>
        </p:txBody>
      </p:sp>
    </p:spTree>
    <p:extLst>
      <p:ext uri="{BB962C8B-B14F-4D97-AF65-F5344CB8AC3E}">
        <p14:creationId xmlns:p14="http://schemas.microsoft.com/office/powerpoint/2010/main" val="202061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7356" y="156346"/>
            <a:ext cx="10515600" cy="1325563"/>
          </a:xfrm>
        </p:spPr>
        <p:txBody>
          <a:bodyPr/>
          <a:lstStyle/>
          <a:p>
            <a:r>
              <a:rPr lang="en-US" b="1" dirty="0"/>
              <a:t>Consumption-based model</a:t>
            </a:r>
          </a:p>
        </p:txBody>
      </p:sp>
      <p:sp>
        <p:nvSpPr>
          <p:cNvPr id="4" name="Text Placeholder 3">
            <a:extLst>
              <a:ext uri="{FF2B5EF4-FFF2-40B4-BE49-F238E27FC236}">
                <a16:creationId xmlns:a16="http://schemas.microsoft.com/office/drawing/2014/main" id="{40D3462D-CF1B-A0C9-20AB-D6B0F8C1F5A7}"/>
              </a:ext>
            </a:extLst>
          </p:cNvPr>
          <p:cNvSpPr>
            <a:spLocks noGrp="1"/>
          </p:cNvSpPr>
          <p:nvPr>
            <p:ph type="body" sz="quarter" idx="10"/>
          </p:nvPr>
        </p:nvSpPr>
        <p:spPr>
          <a:xfrm>
            <a:off x="584200" y="1435496"/>
            <a:ext cx="11018520" cy="4503079"/>
          </a:xfrm>
        </p:spPr>
        <p:txBody>
          <a:bodyPr>
            <a:normAutofit/>
          </a:bodyPr>
          <a:lstStyle/>
          <a:p>
            <a:pPr marL="0" indent="0">
              <a:lnSpc>
                <a:spcPct val="100000"/>
              </a:lnSpc>
              <a:buNone/>
            </a:pPr>
            <a:r>
              <a:rPr lang="en-US" b="0" i="0" dirty="0">
                <a:solidFill>
                  <a:srgbClr val="171717"/>
                </a:solidFill>
                <a:effectLst/>
                <a:latin typeface="Segoe UI" panose="020B0502040204020203" pitchFamily="34" charset="0"/>
              </a:rPr>
              <a:t>Cloud service providers operate on a </a:t>
            </a:r>
            <a:r>
              <a:rPr lang="en-US" i="0" dirty="0">
                <a:solidFill>
                  <a:srgbClr val="171717"/>
                </a:solidFill>
                <a:effectLst/>
                <a:latin typeface="Segoe UI" panose="020B0502040204020203" pitchFamily="34" charset="0"/>
              </a:rPr>
              <a:t>consumption-based model, </a:t>
            </a:r>
            <a:r>
              <a:rPr lang="en-US" b="0" i="0" dirty="0">
                <a:solidFill>
                  <a:srgbClr val="171717"/>
                </a:solidFill>
                <a:effectLst/>
                <a:latin typeface="Segoe UI" panose="020B0502040204020203" pitchFamily="34" charset="0"/>
              </a:rPr>
              <a:t>which means that end users only pay for the resources that they use. Whatever they use is what they pay for.</a:t>
            </a:r>
          </a:p>
          <a:p>
            <a:endParaRPr lang="en-US" sz="1050" i="0" dirty="0">
              <a:solidFill>
                <a:srgbClr val="171717"/>
              </a:solidFill>
              <a:effectLst/>
              <a:latin typeface="Segoe UI" panose="020B0502040204020203" pitchFamily="34" charset="0"/>
            </a:endParaRPr>
          </a:p>
          <a:p>
            <a:pPr marL="342900" indent="-342900">
              <a:lnSpc>
                <a:spcPct val="170000"/>
              </a:lnSpc>
              <a:buFont typeface="Arial" panose="020B0604020202020204" pitchFamily="34" charset="0"/>
              <a:buChar char="•"/>
            </a:pPr>
            <a:r>
              <a:rPr lang="en-US" dirty="0">
                <a:solidFill>
                  <a:srgbClr val="171717"/>
                </a:solidFill>
                <a:latin typeface="Segoe UI" panose="020B0502040204020203" pitchFamily="34" charset="0"/>
              </a:rPr>
              <a:t>B</a:t>
            </a:r>
            <a:r>
              <a:rPr lang="en-US" b="0" i="0" dirty="0">
                <a:solidFill>
                  <a:srgbClr val="171717"/>
                </a:solidFill>
                <a:effectLst/>
                <a:latin typeface="Segoe UI" panose="020B0502040204020203" pitchFamily="34" charset="0"/>
              </a:rPr>
              <a:t>etter cost prediction</a:t>
            </a:r>
          </a:p>
          <a:p>
            <a:pPr marL="342900" indent="-342900">
              <a:lnSpc>
                <a:spcPct val="170000"/>
              </a:lnSpc>
              <a:buFont typeface="Arial" panose="020B0604020202020204" pitchFamily="34" charset="0"/>
              <a:buChar char="•"/>
            </a:pPr>
            <a:r>
              <a:rPr lang="en-US" b="0" i="0" dirty="0">
                <a:solidFill>
                  <a:srgbClr val="171717"/>
                </a:solidFill>
                <a:effectLst/>
                <a:latin typeface="Segoe UI" panose="020B0502040204020203" pitchFamily="34" charset="0"/>
              </a:rPr>
              <a:t>Prices for individual resources and services are provided</a:t>
            </a:r>
          </a:p>
          <a:p>
            <a:pPr marL="342900" indent="-342900">
              <a:lnSpc>
                <a:spcPct val="170000"/>
              </a:lnSpc>
              <a:buFont typeface="Arial" panose="020B0604020202020204" pitchFamily="34" charset="0"/>
              <a:buChar char="•"/>
            </a:pPr>
            <a:r>
              <a:rPr lang="en-US" dirty="0">
                <a:solidFill>
                  <a:srgbClr val="171717"/>
                </a:solidFill>
                <a:latin typeface="Segoe UI" panose="020B0502040204020203" pitchFamily="34" charset="0"/>
              </a:rPr>
              <a:t>Billing is based on actual usage</a:t>
            </a:r>
          </a:p>
          <a:p>
            <a:endParaRPr lang="en-US" dirty="0"/>
          </a:p>
        </p:txBody>
      </p:sp>
    </p:spTree>
    <p:extLst>
      <p:ext uri="{BB962C8B-B14F-4D97-AF65-F5344CB8AC3E}">
        <p14:creationId xmlns:p14="http://schemas.microsoft.com/office/powerpoint/2010/main" val="1249437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897" y="247749"/>
            <a:ext cx="11018520" cy="553998"/>
          </a:xfrm>
        </p:spPr>
        <p:txBody>
          <a:bodyPr>
            <a:normAutofit fontScale="90000"/>
          </a:bodyPr>
          <a:lstStyle/>
          <a:p>
            <a:r>
              <a:rPr lang="en-US" b="1" dirty="0"/>
              <a:t>1.B. Benefits of Cloud</a:t>
            </a:r>
          </a:p>
        </p:txBody>
      </p:sp>
      <p:sp>
        <p:nvSpPr>
          <p:cNvPr id="4" name="Text Placeholder 2">
            <a:extLst>
              <a:ext uri="{FF2B5EF4-FFF2-40B4-BE49-F238E27FC236}">
                <a16:creationId xmlns:a16="http://schemas.microsoft.com/office/drawing/2014/main" id="{A3212F3D-E117-E802-3CB8-A394D376CC13}"/>
              </a:ext>
            </a:extLst>
          </p:cNvPr>
          <p:cNvSpPr txBox="1">
            <a:spLocks/>
          </p:cNvSpPr>
          <p:nvPr/>
        </p:nvSpPr>
        <p:spPr>
          <a:xfrm>
            <a:off x="418642" y="1298300"/>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gradFill>
                  <a:gsLst>
                    <a:gs pos="0">
                      <a:srgbClr val="FFFFFF"/>
                    </a:gs>
                    <a:gs pos="100000">
                      <a:srgbClr val="FFFFFF"/>
                    </a:gs>
                  </a:gsLst>
                  <a:lin ang="5400000" scaled="0"/>
                </a:gradFill>
                <a:cs typeface="Segoe UI" pitchFamily="34" charset="0"/>
              </a:rPr>
              <a:t>High availability</a:t>
            </a:r>
          </a:p>
        </p:txBody>
      </p:sp>
      <p:sp>
        <p:nvSpPr>
          <p:cNvPr id="5" name="Text Placeholder 1">
            <a:extLst>
              <a:ext uri="{FF2B5EF4-FFF2-40B4-BE49-F238E27FC236}">
                <a16:creationId xmlns:a16="http://schemas.microsoft.com/office/drawing/2014/main" id="{1F9EA06C-2846-A537-2355-BC1493369C06}"/>
              </a:ext>
            </a:extLst>
          </p:cNvPr>
          <p:cNvSpPr txBox="1">
            <a:spLocks/>
          </p:cNvSpPr>
          <p:nvPr/>
        </p:nvSpPr>
        <p:spPr>
          <a:xfrm>
            <a:off x="418641" y="2085082"/>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dirty="0">
                <a:gradFill>
                  <a:gsLst>
                    <a:gs pos="0">
                      <a:srgbClr val="FFFFFF"/>
                    </a:gs>
                    <a:gs pos="100000">
                      <a:srgbClr val="FFFFFF"/>
                    </a:gs>
                  </a:gsLst>
                  <a:lin ang="5400000" scaled="0"/>
                </a:gradFill>
                <a:latin typeface="+mj-lt"/>
                <a:cs typeface="Segoe UI"/>
              </a:rPr>
              <a:t>Scalability</a:t>
            </a:r>
          </a:p>
        </p:txBody>
      </p:sp>
      <p:sp>
        <p:nvSpPr>
          <p:cNvPr id="6" name="Text Placeholder 15">
            <a:extLst>
              <a:ext uri="{FF2B5EF4-FFF2-40B4-BE49-F238E27FC236}">
                <a16:creationId xmlns:a16="http://schemas.microsoft.com/office/drawing/2014/main" id="{2C3BFF4D-9DDA-CB14-CEE6-494C663EE9BB}"/>
              </a:ext>
            </a:extLst>
          </p:cNvPr>
          <p:cNvSpPr txBox="1">
            <a:spLocks/>
          </p:cNvSpPr>
          <p:nvPr/>
        </p:nvSpPr>
        <p:spPr>
          <a:xfrm>
            <a:off x="418641" y="2861566"/>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Global reach</a:t>
            </a:r>
          </a:p>
        </p:txBody>
      </p:sp>
      <p:sp>
        <p:nvSpPr>
          <p:cNvPr id="7" name="Text Placeholder 18">
            <a:extLst>
              <a:ext uri="{FF2B5EF4-FFF2-40B4-BE49-F238E27FC236}">
                <a16:creationId xmlns:a16="http://schemas.microsoft.com/office/drawing/2014/main" id="{B1C704CD-3179-406E-CBC8-8284524666CF}"/>
              </a:ext>
            </a:extLst>
          </p:cNvPr>
          <p:cNvSpPr txBox="1">
            <a:spLocks/>
          </p:cNvSpPr>
          <p:nvPr/>
        </p:nvSpPr>
        <p:spPr>
          <a:xfrm>
            <a:off x="418641" y="3658645"/>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Agility</a:t>
            </a:r>
            <a:endParaRPr lang="en-US" sz="2400" b="1" dirty="0">
              <a:gradFill>
                <a:gsLst>
                  <a:gs pos="0">
                    <a:srgbClr val="FFFFFF"/>
                  </a:gs>
                  <a:gs pos="100000">
                    <a:srgbClr val="FFFFFF"/>
                  </a:gs>
                </a:gsLst>
                <a:lin ang="5400000" scaled="0"/>
              </a:gradFill>
              <a:latin typeface="+mj-lt"/>
              <a:cs typeface="Segoe UI" pitchFamily="34" charset="0"/>
            </a:endParaRPr>
          </a:p>
        </p:txBody>
      </p:sp>
      <p:sp>
        <p:nvSpPr>
          <p:cNvPr id="8" name="Rectangle 7">
            <a:extLst>
              <a:ext uri="{FF2B5EF4-FFF2-40B4-BE49-F238E27FC236}">
                <a16:creationId xmlns:a16="http://schemas.microsoft.com/office/drawing/2014/main" id="{F0285EC4-6A4D-CA60-5B9B-031FACD611E4}"/>
              </a:ext>
            </a:extLst>
          </p:cNvPr>
          <p:cNvSpPr/>
          <p:nvPr/>
        </p:nvSpPr>
        <p:spPr bwMode="auto">
          <a:xfrm>
            <a:off x="418641" y="4435129"/>
            <a:ext cx="5486400" cy="685800"/>
          </a:xfrm>
          <a:prstGeom prst="rect">
            <a:avLst/>
          </a:prstGeom>
          <a:solidFill>
            <a:srgbClr val="243A5E"/>
          </a:solidFill>
        </p:spPr>
        <p:txBody>
          <a:bodyPr vert="horz" wrap="square" lIns="91440" tIns="91440" rIns="91440" bIns="91440" rtlCol="0" anchor="ctr">
            <a:noAutofit/>
          </a:bodyPr>
          <a:lstStyle/>
          <a:p>
            <a:pPr algn="ctr">
              <a:buSzPct val="90000"/>
            </a:pPr>
            <a:r>
              <a:rPr lang="en-US" sz="2400" dirty="0">
                <a:gradFill>
                  <a:gsLst>
                    <a:gs pos="0">
                      <a:srgbClr val="FFFFFF"/>
                    </a:gs>
                    <a:gs pos="100000">
                      <a:srgbClr val="FFFFFF"/>
                    </a:gs>
                  </a:gsLst>
                  <a:lin ang="5400000" scaled="0"/>
                </a:gradFill>
                <a:latin typeface="+mj-lt"/>
                <a:cs typeface="Segoe UI" pitchFamily="34" charset="0"/>
              </a:rPr>
              <a:t>Disaster recovery</a:t>
            </a:r>
          </a:p>
        </p:txBody>
      </p:sp>
      <p:sp>
        <p:nvSpPr>
          <p:cNvPr id="9" name="Text Placeholder 4">
            <a:extLst>
              <a:ext uri="{FF2B5EF4-FFF2-40B4-BE49-F238E27FC236}">
                <a16:creationId xmlns:a16="http://schemas.microsoft.com/office/drawing/2014/main" id="{C4E26368-E5E7-1D28-E7EC-7137DCD69947}"/>
              </a:ext>
            </a:extLst>
          </p:cNvPr>
          <p:cNvSpPr txBox="1">
            <a:spLocks/>
          </p:cNvSpPr>
          <p:nvPr/>
        </p:nvSpPr>
        <p:spPr>
          <a:xfrm>
            <a:off x="6195890" y="1298299"/>
            <a:ext cx="5486400" cy="6858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sz="2400">
                <a:gradFill>
                  <a:gsLst>
                    <a:gs pos="0">
                      <a:srgbClr val="FFFFFF"/>
                    </a:gs>
                    <a:gs pos="100000">
                      <a:srgbClr val="FFFFFF"/>
                    </a:gs>
                  </a:gsLst>
                  <a:lin ang="5400000" scaled="0"/>
                </a:gradFill>
                <a:ea typeface="Segoe UI" pitchFamily="34" charset="0"/>
                <a:cs typeface="Segoe UI"/>
              </a:rPr>
              <a:t>Fault tolerance</a:t>
            </a:r>
            <a:endParaRPr lang="en-US" sz="2400" dirty="0">
              <a:gradFill>
                <a:gsLst>
                  <a:gs pos="0">
                    <a:srgbClr val="FFFFFF"/>
                  </a:gs>
                  <a:gs pos="100000">
                    <a:srgbClr val="FFFFFF"/>
                  </a:gs>
                </a:gsLst>
                <a:lin ang="5400000" scaled="0"/>
              </a:gradFill>
              <a:ea typeface="Segoe UI" pitchFamily="34" charset="0"/>
              <a:cs typeface="Segoe UI"/>
            </a:endParaRPr>
          </a:p>
        </p:txBody>
      </p:sp>
      <p:sp>
        <p:nvSpPr>
          <p:cNvPr id="10" name="Text Placeholder 5">
            <a:extLst>
              <a:ext uri="{FF2B5EF4-FFF2-40B4-BE49-F238E27FC236}">
                <a16:creationId xmlns:a16="http://schemas.microsoft.com/office/drawing/2014/main" id="{A52D1544-33AE-BF90-1A17-20522D9F328E}"/>
              </a:ext>
            </a:extLst>
          </p:cNvPr>
          <p:cNvSpPr txBox="1">
            <a:spLocks/>
          </p:cNvSpPr>
          <p:nvPr/>
        </p:nvSpPr>
        <p:spPr>
          <a:xfrm>
            <a:off x="6195890" y="2085082"/>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Elasticity</a:t>
            </a:r>
          </a:p>
        </p:txBody>
      </p:sp>
      <p:sp>
        <p:nvSpPr>
          <p:cNvPr id="11" name="Text Placeholder 17">
            <a:extLst>
              <a:ext uri="{FF2B5EF4-FFF2-40B4-BE49-F238E27FC236}">
                <a16:creationId xmlns:a16="http://schemas.microsoft.com/office/drawing/2014/main" id="{D10EF0FA-13FE-560D-D3EA-0252C1813A72}"/>
              </a:ext>
            </a:extLst>
          </p:cNvPr>
          <p:cNvSpPr txBox="1">
            <a:spLocks/>
          </p:cNvSpPr>
          <p:nvPr/>
        </p:nvSpPr>
        <p:spPr>
          <a:xfrm>
            <a:off x="6195890" y="2871864"/>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Customer latency capabilities</a:t>
            </a:r>
          </a:p>
        </p:txBody>
      </p:sp>
      <p:sp>
        <p:nvSpPr>
          <p:cNvPr id="12" name="Text Placeholder 19">
            <a:extLst>
              <a:ext uri="{FF2B5EF4-FFF2-40B4-BE49-F238E27FC236}">
                <a16:creationId xmlns:a16="http://schemas.microsoft.com/office/drawing/2014/main" id="{AF49396C-64BD-6ACC-6715-1B354069036A}"/>
              </a:ext>
            </a:extLst>
          </p:cNvPr>
          <p:cNvSpPr txBox="1">
            <a:spLocks/>
          </p:cNvSpPr>
          <p:nvPr/>
        </p:nvSpPr>
        <p:spPr>
          <a:xfrm>
            <a:off x="6195890" y="3658645"/>
            <a:ext cx="5486400" cy="685800"/>
          </a:xfrm>
          <a:prstGeom prst="rect">
            <a:avLst/>
          </a:prstGeom>
          <a:solidFill>
            <a:srgbClr val="243A5E"/>
          </a:solidFill>
        </p:spPr>
        <p:txBody>
          <a:bodyPr vert="horz" wrap="square" lIns="91440" tIns="91440" rIns="91440" bIns="9144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Predictive cost considerations</a:t>
            </a:r>
          </a:p>
        </p:txBody>
      </p:sp>
      <p:sp>
        <p:nvSpPr>
          <p:cNvPr id="13" name="Rectangle 12">
            <a:extLst>
              <a:ext uri="{FF2B5EF4-FFF2-40B4-BE49-F238E27FC236}">
                <a16:creationId xmlns:a16="http://schemas.microsoft.com/office/drawing/2014/main" id="{5C467E39-DFCC-288B-1E50-F0C11D5784C1}"/>
              </a:ext>
            </a:extLst>
          </p:cNvPr>
          <p:cNvSpPr/>
          <p:nvPr/>
        </p:nvSpPr>
        <p:spPr bwMode="auto">
          <a:xfrm>
            <a:off x="6195890" y="4435129"/>
            <a:ext cx="5486400" cy="685800"/>
          </a:xfrm>
          <a:prstGeom prst="rect">
            <a:avLst/>
          </a:prstGeom>
          <a:solidFill>
            <a:srgbClr val="243A5E"/>
          </a:solidFill>
        </p:spPr>
        <p:txBody>
          <a:bodyPr vert="horz" wrap="square" lIns="91440" tIns="91440" rIns="91440" bIns="91440" rtlCol="0" anchor="ctr">
            <a:noAutofit/>
          </a:bodyPr>
          <a:lstStyle/>
          <a:p>
            <a:pPr algn="ctr">
              <a:buSzPct val="90000"/>
            </a:pPr>
            <a:r>
              <a:rPr lang="en-US" sz="2400">
                <a:gradFill>
                  <a:gsLst>
                    <a:gs pos="0">
                      <a:srgbClr val="FFFFFF"/>
                    </a:gs>
                    <a:gs pos="100000">
                      <a:srgbClr val="FFFFFF"/>
                    </a:gs>
                  </a:gsLst>
                  <a:lin ang="5400000" scaled="0"/>
                </a:gradFill>
                <a:latin typeface="+mj-lt"/>
                <a:cs typeface="Segoe UI" pitchFamily="34" charset="0"/>
              </a:rPr>
              <a:t>Security</a:t>
            </a:r>
          </a:p>
        </p:txBody>
      </p:sp>
      <p:sp>
        <p:nvSpPr>
          <p:cNvPr id="27" name="Text Placeholder 4">
            <a:extLst>
              <a:ext uri="{FF2B5EF4-FFF2-40B4-BE49-F238E27FC236}">
                <a16:creationId xmlns:a16="http://schemas.microsoft.com/office/drawing/2014/main" id="{7F9CEAB2-E269-34E9-D1BF-09209CEF945E}"/>
              </a:ext>
            </a:extLst>
          </p:cNvPr>
          <p:cNvSpPr txBox="1">
            <a:spLocks/>
          </p:cNvSpPr>
          <p:nvPr/>
        </p:nvSpPr>
        <p:spPr>
          <a:xfrm>
            <a:off x="6195890" y="1298299"/>
            <a:ext cx="5486400" cy="685800"/>
          </a:xfrm>
          <a:prstGeom prst="rect">
            <a:avLst/>
          </a:prstGeom>
          <a:solidFill>
            <a:srgbClr val="243A5E"/>
          </a:solidFill>
        </p:spPr>
        <p:txBody>
          <a:bodyPr vert="horz" wrap="square" lIns="91440" tIns="91440" rIns="91440"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000" b="1" kern="1200" spc="0" baseline="0" dirty="0" smtClean="0">
                <a:solidFill>
                  <a:schemeClr val="bg1"/>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b="0" dirty="0">
                <a:gradFill>
                  <a:gsLst>
                    <a:gs pos="0">
                      <a:srgbClr val="FFFFFF"/>
                    </a:gs>
                    <a:gs pos="100000">
                      <a:srgbClr val="FFFFFF"/>
                    </a:gs>
                  </a:gsLst>
                  <a:lin ang="5400000" scaled="0"/>
                </a:gradFill>
                <a:ea typeface="Segoe UI" pitchFamily="34" charset="0"/>
                <a:cs typeface="Segoe UI"/>
              </a:rPr>
              <a:t>Fault</a:t>
            </a:r>
            <a:r>
              <a:rPr lang="en-US" sz="2400" dirty="0">
                <a:gradFill>
                  <a:gsLst>
                    <a:gs pos="0">
                      <a:srgbClr val="FFFFFF"/>
                    </a:gs>
                    <a:gs pos="100000">
                      <a:srgbClr val="FFFFFF"/>
                    </a:gs>
                  </a:gsLst>
                  <a:lin ang="5400000" scaled="0"/>
                </a:gradFill>
                <a:ea typeface="Segoe UI" pitchFamily="34" charset="0"/>
                <a:cs typeface="Segoe UI"/>
              </a:rPr>
              <a:t> </a:t>
            </a:r>
            <a:r>
              <a:rPr lang="en-US" sz="2400" b="0" dirty="0">
                <a:gradFill>
                  <a:gsLst>
                    <a:gs pos="0">
                      <a:srgbClr val="FFFFFF"/>
                    </a:gs>
                    <a:gs pos="100000">
                      <a:srgbClr val="FFFFFF"/>
                    </a:gs>
                  </a:gsLst>
                  <a:lin ang="5400000" scaled="0"/>
                </a:gradFill>
                <a:ea typeface="Segoe UI" pitchFamily="34" charset="0"/>
                <a:cs typeface="Segoe UI"/>
              </a:rPr>
              <a:t>tolerance</a:t>
            </a:r>
          </a:p>
        </p:txBody>
      </p:sp>
    </p:spTree>
    <p:extLst>
      <p:ext uri="{BB962C8B-B14F-4D97-AF65-F5344CB8AC3E}">
        <p14:creationId xmlns:p14="http://schemas.microsoft.com/office/powerpoint/2010/main" val="2644784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5323" y="1733206"/>
            <a:ext cx="4745737" cy="1311128"/>
          </a:xfrm>
        </p:spPr>
        <p:txBody>
          <a:bodyPr/>
          <a:lstStyle/>
          <a:p>
            <a:r>
              <a:rPr lang="en-US" b="1" dirty="0"/>
              <a:t>1.C. Cloud Services Types</a:t>
            </a:r>
          </a:p>
        </p:txBody>
      </p:sp>
      <p:sp>
        <p:nvSpPr>
          <p:cNvPr id="2" name="Rectangle 1"/>
          <p:cNvSpPr/>
          <p:nvPr/>
        </p:nvSpPr>
        <p:spPr>
          <a:xfrm>
            <a:off x="248528" y="3584136"/>
            <a:ext cx="4872531" cy="1631216"/>
          </a:xfrm>
          <a:prstGeom prst="rect">
            <a:avLst/>
          </a:prstGeom>
        </p:spPr>
        <p:txBody>
          <a:bodyPr wrap="square">
            <a:spAutoFit/>
          </a:bodyPr>
          <a:lstStyle/>
          <a:p>
            <a:pPr marL="342900" indent="-342900">
              <a:buFont typeface="Arial" panose="020B0604020202020204" pitchFamily="34" charset="0"/>
              <a:buChar char="•"/>
            </a:pPr>
            <a:r>
              <a:rPr lang="en-US" sz="2000" b="0" i="0" dirty="0">
                <a:effectLst/>
                <a:latin typeface="Segoe UI" panose="020B0502040204020203" pitchFamily="34" charset="0"/>
              </a:rPr>
              <a:t>Infrastructure as a Service (IaaS)</a:t>
            </a:r>
          </a:p>
          <a:p>
            <a:pPr marL="342900" indent="-342900">
              <a:buFont typeface="Arial" panose="020B0604020202020204" pitchFamily="34" charset="0"/>
              <a:buChar char="•"/>
            </a:pPr>
            <a:r>
              <a:rPr lang="en-US" sz="2000" b="0" i="0" dirty="0">
                <a:effectLst/>
                <a:latin typeface="Segoe UI" panose="020B0502040204020203" pitchFamily="34" charset="0"/>
              </a:rPr>
              <a:t>Platform as a Service (PaaS)</a:t>
            </a:r>
          </a:p>
          <a:p>
            <a:pPr marL="342900" indent="-342900">
              <a:buFont typeface="Arial" panose="020B0604020202020204" pitchFamily="34" charset="0"/>
              <a:buChar char="•"/>
            </a:pPr>
            <a:r>
              <a:rPr lang="en-US" sz="2000" b="0" i="0" dirty="0">
                <a:effectLst/>
                <a:latin typeface="Segoe UI" panose="020B0502040204020203" pitchFamily="34" charset="0"/>
              </a:rPr>
              <a:t>Software as a Service (SaaS)</a:t>
            </a:r>
          </a:p>
          <a:p>
            <a:pPr marL="342900" indent="-342900">
              <a:buFont typeface="Arial" panose="020B0604020202020204" pitchFamily="34" charset="0"/>
              <a:buChar char="•"/>
            </a:pPr>
            <a:r>
              <a:rPr lang="en-US" sz="2000" b="0" i="0" dirty="0">
                <a:effectLst/>
                <a:latin typeface="Segoe UI" panose="020B0502040204020203" pitchFamily="34" charset="0"/>
              </a:rPr>
              <a:t>Appropriate use cases for each Cloud Service (IaaS, PaaS, SaaS)</a:t>
            </a:r>
          </a:p>
        </p:txBody>
      </p:sp>
    </p:spTree>
    <p:extLst>
      <p:ext uri="{BB962C8B-B14F-4D97-AF65-F5344CB8AC3E}">
        <p14:creationId xmlns:p14="http://schemas.microsoft.com/office/powerpoint/2010/main" val="690265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541" y="323293"/>
            <a:ext cx="3794090" cy="822220"/>
          </a:xfrm>
        </p:spPr>
        <p:txBody>
          <a:bodyPr>
            <a:normAutofit fontScale="90000"/>
          </a:bodyPr>
          <a:lstStyle/>
          <a:p>
            <a:r>
              <a:rPr lang="en-US" b="1" dirty="0"/>
              <a:t>About Presenters</a:t>
            </a:r>
          </a:p>
        </p:txBody>
      </p:sp>
      <p:sp>
        <p:nvSpPr>
          <p:cNvPr id="3" name="Content Placeholder 2"/>
          <p:cNvSpPr>
            <a:spLocks noGrp="1"/>
          </p:cNvSpPr>
          <p:nvPr>
            <p:ph idx="1"/>
          </p:nvPr>
        </p:nvSpPr>
        <p:spPr>
          <a:xfrm>
            <a:off x="285541" y="1527913"/>
            <a:ext cx="5147930" cy="3565082"/>
          </a:xfrm>
        </p:spPr>
        <p:txBody>
          <a:bodyPr/>
          <a:lstStyle/>
          <a:p>
            <a:pPr>
              <a:lnSpc>
                <a:spcPct val="100000"/>
              </a:lnSpc>
            </a:pPr>
            <a:r>
              <a:rPr lang="en-US" dirty="0">
                <a:solidFill>
                  <a:srgbClr val="0070C0"/>
                </a:solidFill>
              </a:rPr>
              <a:t>Name: </a:t>
            </a:r>
            <a:r>
              <a:rPr lang="en-US" dirty="0"/>
              <a:t>Manoharan Nagaraj</a:t>
            </a:r>
          </a:p>
          <a:p>
            <a:pPr>
              <a:lnSpc>
                <a:spcPct val="100000"/>
              </a:lnSpc>
            </a:pPr>
            <a:r>
              <a:rPr lang="en-US" dirty="0">
                <a:solidFill>
                  <a:srgbClr val="0070C0"/>
                </a:solidFill>
              </a:rPr>
              <a:t>Designation: </a:t>
            </a:r>
            <a:r>
              <a:rPr lang="en-US" dirty="0"/>
              <a:t>Tech Lead</a:t>
            </a:r>
          </a:p>
          <a:p>
            <a:pPr>
              <a:lnSpc>
                <a:spcPct val="100000"/>
              </a:lnSpc>
            </a:pPr>
            <a:r>
              <a:rPr lang="en-US" dirty="0">
                <a:solidFill>
                  <a:srgbClr val="0070C0"/>
                </a:solidFill>
              </a:rPr>
              <a:t>Team: </a:t>
            </a:r>
            <a:r>
              <a:rPr lang="en-US" dirty="0"/>
              <a:t>Cloud COE</a:t>
            </a:r>
          </a:p>
          <a:p>
            <a:pPr>
              <a:lnSpc>
                <a:spcPct val="100000"/>
              </a:lnSpc>
            </a:pPr>
            <a:r>
              <a:rPr lang="en-US" dirty="0">
                <a:solidFill>
                  <a:srgbClr val="0070C0"/>
                </a:solidFill>
              </a:rPr>
              <a:t>Experience: </a:t>
            </a:r>
            <a:r>
              <a:rPr lang="en-US" dirty="0"/>
              <a:t>14 years</a:t>
            </a:r>
          </a:p>
          <a:p>
            <a:pPr>
              <a:lnSpc>
                <a:spcPct val="100000"/>
              </a:lnSpc>
            </a:pPr>
            <a:r>
              <a:rPr lang="en-US" dirty="0">
                <a:solidFill>
                  <a:srgbClr val="0070C0"/>
                </a:solidFill>
              </a:rPr>
              <a:t>Expertise: </a:t>
            </a:r>
            <a:r>
              <a:rPr lang="en-US" dirty="0"/>
              <a:t>Azure, Containerization platforms</a:t>
            </a:r>
          </a:p>
          <a:p>
            <a:pPr>
              <a:lnSpc>
                <a:spcPct val="100000"/>
              </a:lnSpc>
            </a:pPr>
            <a:endParaRPr lang="en-US" dirty="0"/>
          </a:p>
        </p:txBody>
      </p:sp>
      <p:sp>
        <p:nvSpPr>
          <p:cNvPr id="6" name="TextBox 5">
            <a:extLst>
              <a:ext uri="{FF2B5EF4-FFF2-40B4-BE49-F238E27FC236}">
                <a16:creationId xmlns:a16="http://schemas.microsoft.com/office/drawing/2014/main" id="{2C502C71-D4EC-0062-09B7-73D4A6E87A5E}"/>
              </a:ext>
            </a:extLst>
          </p:cNvPr>
          <p:cNvSpPr txBox="1"/>
          <p:nvPr/>
        </p:nvSpPr>
        <p:spPr>
          <a:xfrm>
            <a:off x="6096000" y="1358702"/>
            <a:ext cx="6097772" cy="3903504"/>
          </a:xfrm>
          <a:prstGeom prst="rect">
            <a:avLst/>
          </a:prstGeom>
          <a:noFill/>
        </p:spPr>
        <p:txBody>
          <a:bodyPr wrap="square">
            <a:spAutoFit/>
          </a:bodyPr>
          <a:lstStyle/>
          <a:p>
            <a:pPr marL="457200" indent="-457200">
              <a:lnSpc>
                <a:spcPct val="150000"/>
              </a:lnSpc>
              <a:buFont typeface="Arial" panose="020B0604020202020204" pitchFamily="34" charset="0"/>
              <a:buChar char="•"/>
            </a:pPr>
            <a:r>
              <a:rPr lang="en-US" sz="2800" dirty="0">
                <a:solidFill>
                  <a:srgbClr val="0070C0"/>
                </a:solidFill>
              </a:rPr>
              <a:t>Name: </a:t>
            </a:r>
            <a:r>
              <a:rPr lang="en-US" sz="2800" dirty="0"/>
              <a:t>Abdul Khadar</a:t>
            </a:r>
          </a:p>
          <a:p>
            <a:pPr marL="457200" indent="-457200">
              <a:lnSpc>
                <a:spcPct val="150000"/>
              </a:lnSpc>
              <a:buFont typeface="Arial" panose="020B0604020202020204" pitchFamily="34" charset="0"/>
              <a:buChar char="•"/>
            </a:pPr>
            <a:r>
              <a:rPr lang="en-US" sz="2800" dirty="0">
                <a:solidFill>
                  <a:srgbClr val="0070C0"/>
                </a:solidFill>
              </a:rPr>
              <a:t>Designation: </a:t>
            </a:r>
            <a:r>
              <a:rPr lang="en-US" sz="2800" dirty="0"/>
              <a:t>Software Engineer</a:t>
            </a:r>
          </a:p>
          <a:p>
            <a:pPr marL="457200" indent="-457200">
              <a:lnSpc>
                <a:spcPct val="150000"/>
              </a:lnSpc>
              <a:buFont typeface="Arial" panose="020B0604020202020204" pitchFamily="34" charset="0"/>
              <a:buChar char="•"/>
            </a:pPr>
            <a:r>
              <a:rPr lang="en-US" sz="2800" dirty="0">
                <a:solidFill>
                  <a:srgbClr val="0070C0"/>
                </a:solidFill>
              </a:rPr>
              <a:t>Team: </a:t>
            </a:r>
            <a:r>
              <a:rPr lang="en-US" sz="2800" dirty="0"/>
              <a:t>Cloud COE</a:t>
            </a:r>
          </a:p>
          <a:p>
            <a:pPr marL="457200" indent="-457200">
              <a:lnSpc>
                <a:spcPct val="150000"/>
              </a:lnSpc>
              <a:buFont typeface="Arial" panose="020B0604020202020204" pitchFamily="34" charset="0"/>
              <a:buChar char="•"/>
            </a:pPr>
            <a:r>
              <a:rPr lang="en-US" sz="2800" dirty="0">
                <a:solidFill>
                  <a:srgbClr val="0070C0"/>
                </a:solidFill>
              </a:rPr>
              <a:t>Experience: </a:t>
            </a:r>
            <a:r>
              <a:rPr lang="en-US" sz="2800" dirty="0"/>
              <a:t>1 year</a:t>
            </a:r>
          </a:p>
          <a:p>
            <a:pPr marL="457200" indent="-457200">
              <a:lnSpc>
                <a:spcPct val="150000"/>
              </a:lnSpc>
              <a:buFont typeface="Arial" panose="020B0604020202020204" pitchFamily="34" charset="0"/>
              <a:buChar char="•"/>
            </a:pPr>
            <a:r>
              <a:rPr lang="en-US" sz="2800" dirty="0">
                <a:solidFill>
                  <a:srgbClr val="0070C0"/>
                </a:solidFill>
              </a:rPr>
              <a:t>Expertise: </a:t>
            </a:r>
            <a:r>
              <a:rPr lang="en-US" sz="2800" dirty="0"/>
              <a:t>Azure, Azure DevOps </a:t>
            </a:r>
          </a:p>
          <a:p>
            <a:pPr>
              <a:lnSpc>
                <a:spcPct val="150000"/>
              </a:lnSpc>
            </a:pPr>
            <a:endParaRPr lang="en-US" sz="2800" dirty="0"/>
          </a:p>
        </p:txBody>
      </p:sp>
    </p:spTree>
    <p:extLst>
      <p:ext uri="{BB962C8B-B14F-4D97-AF65-F5344CB8AC3E}">
        <p14:creationId xmlns:p14="http://schemas.microsoft.com/office/powerpoint/2010/main" val="5497459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32583" y="119606"/>
            <a:ext cx="10515600" cy="933958"/>
          </a:xfrm>
        </p:spPr>
        <p:txBody>
          <a:bodyPr>
            <a:normAutofit/>
          </a:bodyPr>
          <a:lstStyle/>
          <a:p>
            <a:r>
              <a:rPr lang="en-US" sz="3600" dirty="0">
                <a:latin typeface="Segoe UI Semibold (Headings)"/>
              </a:rPr>
              <a:t>Infrastructure as a Service (IaaS)</a:t>
            </a:r>
            <a:endParaRPr lang="en-US" sz="3600" dirty="0"/>
          </a:p>
        </p:txBody>
      </p:sp>
      <p:sp>
        <p:nvSpPr>
          <p:cNvPr id="6" name="Text Placeholder 5"/>
          <p:cNvSpPr>
            <a:spLocks noGrp="1"/>
          </p:cNvSpPr>
          <p:nvPr>
            <p:ph type="body" sz="quarter" idx="10"/>
          </p:nvPr>
        </p:nvSpPr>
        <p:spPr>
          <a:xfrm>
            <a:off x="557922" y="1664814"/>
            <a:ext cx="4472941" cy="2565542"/>
          </a:xfrm>
        </p:spPr>
        <p:txBody>
          <a:bodyPr>
            <a:normAutofit fontScale="92500" lnSpcReduction="20000"/>
          </a:bodyPr>
          <a:lstStyle/>
          <a:p>
            <a:pPr>
              <a:lnSpc>
                <a:spcPct val="120000"/>
              </a:lnSpc>
            </a:pPr>
            <a:r>
              <a:rPr lang="en-US" dirty="0">
                <a:latin typeface="Segoe UI Semilight" panose="020B0402040204020203" pitchFamily="34" charset="0"/>
                <a:cs typeface="Segoe UI Semilight" panose="020B0402040204020203" pitchFamily="34" charset="0"/>
              </a:rPr>
              <a:t>Build pay-as-you-go IT infrastructure by renting servers, virtual machines, storage, networks, and operating systems from a cloud provider.</a:t>
            </a:r>
          </a:p>
        </p:txBody>
      </p:sp>
      <p:pic>
        <p:nvPicPr>
          <p:cNvPr id="5" name="Picture 4" descr="IaaS is encompassing the following three icons: Servers and storage, Networking firewalls and security, and Datacenter physical plant and building.">
            <a:extLst>
              <a:ext uri="{FF2B5EF4-FFF2-40B4-BE49-F238E27FC236}">
                <a16:creationId xmlns:a16="http://schemas.microsoft.com/office/drawing/2014/main" id="{37CCC6CC-3378-418A-A85F-803240191429}"/>
              </a:ext>
            </a:extLst>
          </p:cNvPr>
          <p:cNvPicPr>
            <a:picLocks noChangeAspect="1"/>
          </p:cNvPicPr>
          <p:nvPr/>
        </p:nvPicPr>
        <p:blipFill>
          <a:blip r:embed="rId3"/>
          <a:stretch>
            <a:fillRect/>
          </a:stretch>
        </p:blipFill>
        <p:spPr>
          <a:xfrm>
            <a:off x="5361709" y="1249464"/>
            <a:ext cx="6646580" cy="3660162"/>
          </a:xfrm>
          <a:prstGeom prst="rect">
            <a:avLst/>
          </a:prstGeom>
        </p:spPr>
      </p:pic>
      <p:sp>
        <p:nvSpPr>
          <p:cNvPr id="2" name="Rectangle 1"/>
          <p:cNvSpPr/>
          <p:nvPr/>
        </p:nvSpPr>
        <p:spPr>
          <a:xfrm>
            <a:off x="227075" y="5105526"/>
            <a:ext cx="11430000" cy="1200329"/>
          </a:xfrm>
          <a:prstGeom prst="rect">
            <a:avLst/>
          </a:prstGeom>
        </p:spPr>
        <p:txBody>
          <a:bodyPr wrap="square">
            <a:spAutoFit/>
          </a:bodyPr>
          <a:lstStyle/>
          <a:p>
            <a:r>
              <a:rPr lang="en-US" dirty="0">
                <a:latin typeface="CIDFont+F2"/>
              </a:rPr>
              <a:t>IaaS is the most basic category of cloud computing services.</a:t>
            </a:r>
          </a:p>
          <a:p>
            <a:r>
              <a:rPr lang="en-US" dirty="0">
                <a:latin typeface="CIDFont+F2"/>
              </a:rPr>
              <a:t>With IaaS, you rent IT infrastructure servers, and virtual machines (VMs),storage, networks, and operating systems from a cloud provider on a pay-as-you-go basis. It's an instant computing infrastructure, provisioned and managed over the internet.</a:t>
            </a:r>
            <a:endParaRPr lang="en-US" dirty="0"/>
          </a:p>
        </p:txBody>
      </p:sp>
    </p:spTree>
    <p:extLst>
      <p:ext uri="{BB962C8B-B14F-4D97-AF65-F5344CB8AC3E}">
        <p14:creationId xmlns:p14="http://schemas.microsoft.com/office/powerpoint/2010/main" val="2920919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13404" y="66452"/>
            <a:ext cx="10515600" cy="933958"/>
          </a:xfrm>
        </p:spPr>
        <p:txBody>
          <a:bodyPr>
            <a:normAutofit/>
          </a:bodyPr>
          <a:lstStyle/>
          <a:p>
            <a:r>
              <a:rPr lang="en-US" sz="3600" dirty="0">
                <a:latin typeface="Segoe UI Semibold (Headings)"/>
              </a:rPr>
              <a:t>Platform as a Service (PaaS)</a:t>
            </a:r>
            <a:endParaRPr lang="en-US" sz="3600" dirty="0"/>
          </a:p>
        </p:txBody>
      </p:sp>
      <p:pic>
        <p:nvPicPr>
          <p:cNvPr id="5" name="Picture 4" descr="PaaS encompasses IaaS. The IaaS icons are Servers and Storage, Networking firewalls and security, and Datacenter physical plant and security. In addition to the IaaS icons, PaaS icons include an Operating systems icon, and a Development tools, database management, and business analytics icons.">
            <a:extLst>
              <a:ext uri="{FF2B5EF4-FFF2-40B4-BE49-F238E27FC236}">
                <a16:creationId xmlns:a16="http://schemas.microsoft.com/office/drawing/2014/main" id="{762123AF-6EB1-42A3-B858-5CB39542A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6115"/>
            <a:ext cx="7867149" cy="3407985"/>
          </a:xfrm>
          <a:prstGeom prst="rect">
            <a:avLst/>
          </a:prstGeom>
        </p:spPr>
      </p:pic>
      <p:sp>
        <p:nvSpPr>
          <p:cNvPr id="2" name="Rectangle 1"/>
          <p:cNvSpPr/>
          <p:nvPr/>
        </p:nvSpPr>
        <p:spPr>
          <a:xfrm>
            <a:off x="8095304" y="1236115"/>
            <a:ext cx="3450252" cy="3170099"/>
          </a:xfrm>
          <a:prstGeom prst="rect">
            <a:avLst/>
          </a:prstGeom>
        </p:spPr>
        <p:txBody>
          <a:bodyPr wrap="square">
            <a:spAutoFit/>
          </a:bodyPr>
          <a:lstStyle/>
          <a:p>
            <a:pPr marL="342900" indent="-342900">
              <a:buFont typeface="Arial" panose="020B0604020202020204" pitchFamily="34" charset="0"/>
              <a:buChar char="•"/>
            </a:pPr>
            <a:r>
              <a:rPr lang="en-US" sz="2000" dirty="0">
                <a:latin typeface="CIDFont+F2"/>
              </a:rPr>
              <a:t>PaaS provides an environment for building, testing, and deploying software applications. The goal of PaaS is to help create an application as quickly as possible without having to focus on managing the underlying infrastructure</a:t>
            </a:r>
            <a:r>
              <a:rPr lang="en-US" sz="2000" dirty="0">
                <a:solidFill>
                  <a:srgbClr val="FFFFFF"/>
                </a:solidFill>
                <a:latin typeface="CIDFont+F2"/>
              </a:rPr>
              <a:t>.</a:t>
            </a:r>
            <a:endParaRPr lang="en-US" sz="2000" dirty="0"/>
          </a:p>
        </p:txBody>
      </p:sp>
    </p:spTree>
    <p:extLst>
      <p:ext uri="{BB962C8B-B14F-4D97-AF65-F5344CB8AC3E}">
        <p14:creationId xmlns:p14="http://schemas.microsoft.com/office/powerpoint/2010/main" val="2227702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9192" y="0"/>
            <a:ext cx="10515600" cy="933958"/>
          </a:xfrm>
        </p:spPr>
        <p:txBody>
          <a:bodyPr>
            <a:normAutofit/>
          </a:bodyPr>
          <a:lstStyle/>
          <a:p>
            <a:r>
              <a:rPr lang="en-US" sz="3600" dirty="0">
                <a:latin typeface="Segoe UI Semibold (Headings)"/>
              </a:rPr>
              <a:t>Software as a Service (SaaS)</a:t>
            </a:r>
            <a:endParaRPr lang="en-US" sz="3600" dirty="0"/>
          </a:p>
        </p:txBody>
      </p:sp>
      <p:sp>
        <p:nvSpPr>
          <p:cNvPr id="6" name="Text Placeholder 5"/>
          <p:cNvSpPr>
            <a:spLocks noGrp="1"/>
          </p:cNvSpPr>
          <p:nvPr>
            <p:ph type="body" sz="quarter" idx="10"/>
          </p:nvPr>
        </p:nvSpPr>
        <p:spPr>
          <a:xfrm>
            <a:off x="459192" y="3923620"/>
            <a:ext cx="11240774" cy="676515"/>
          </a:xfrm>
        </p:spPr>
        <p:txBody>
          <a:bodyPr>
            <a:noAutofit/>
          </a:bodyPr>
          <a:lstStyle/>
          <a:p>
            <a:pPr marL="0" indent="0">
              <a:buNone/>
            </a:pPr>
            <a:r>
              <a:rPr lang="en-US" sz="2000" dirty="0">
                <a:latin typeface="Segoe UI Semilight" panose="020B0402040204020203" pitchFamily="34" charset="0"/>
                <a:cs typeface="Segoe UI Semilight" panose="020B0402040204020203" pitchFamily="34" charset="0"/>
              </a:rPr>
              <a:t>Users connect to and use cloud-based apps over the internet: for example, Microsoft Office 365, email, and calendars.</a:t>
            </a:r>
          </a:p>
          <a:p>
            <a:pPr marL="0" indent="0">
              <a:buNone/>
            </a:pPr>
            <a:endParaRPr lang="en-US" sz="2000" dirty="0">
              <a:latin typeface="Segoe UI Semilight" panose="020B0402040204020203" pitchFamily="34" charset="0"/>
              <a:cs typeface="Segoe UI Semilight" panose="020B0402040204020203" pitchFamily="34" charset="0"/>
            </a:endParaRPr>
          </a:p>
          <a:p>
            <a:r>
              <a:rPr lang="en-US" sz="2000" dirty="0"/>
              <a:t>SaaS is software that is centrally hosted and managed for the end customer. It allows users to connect to and use cloud-based apps over the internet. Common examples are email, calendars, and office tools such as Microsoft Office 365.</a:t>
            </a:r>
            <a:endParaRPr lang="en-US" sz="2000" dirty="0">
              <a:solidFill>
                <a:schemeClr val="bg1"/>
              </a:solidFill>
              <a:latin typeface="Segoe UI Semilight" panose="020B0402040204020203" pitchFamily="34" charset="0"/>
              <a:cs typeface="Segoe UI Semilight" panose="020B0402040204020203" pitchFamily="34" charset="0"/>
            </a:endParaRPr>
          </a:p>
        </p:txBody>
      </p:sp>
      <p:pic>
        <p:nvPicPr>
          <p:cNvPr id="7" name="Picture 6" descr="SaaS encompasses PaaS, which encompasses IaaS. The IaaS icons are Servers and Storage, Networking firewalls and security, and Datacenter physical plant and security. In addition to the IaaS icons, PaaS icons include an Operating systems icon, and a Development tools, database management, and business analytics icon. The SaaS icon includes all of the PaaS icon and a Hosted applications and apps icon.">
            <a:extLst>
              <a:ext uri="{FF2B5EF4-FFF2-40B4-BE49-F238E27FC236}">
                <a16:creationId xmlns:a16="http://schemas.microsoft.com/office/drawing/2014/main" id="{59190E1F-A53C-40E4-A200-B8E2EC4D4B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49" y="1059300"/>
            <a:ext cx="8632253" cy="2738978"/>
          </a:xfrm>
          <a:prstGeom prst="rect">
            <a:avLst/>
          </a:prstGeom>
        </p:spPr>
      </p:pic>
    </p:spTree>
    <p:extLst>
      <p:ext uri="{BB962C8B-B14F-4D97-AF65-F5344CB8AC3E}">
        <p14:creationId xmlns:p14="http://schemas.microsoft.com/office/powerpoint/2010/main" val="224632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331763" y="0"/>
            <a:ext cx="10515600" cy="1325563"/>
          </a:xfrm>
        </p:spPr>
        <p:txBody>
          <a:bodyPr/>
          <a:lstStyle/>
          <a:p>
            <a:r>
              <a:rPr lang="en-US" b="1" dirty="0"/>
              <a:t>Compare Cloud Services Types</a:t>
            </a:r>
          </a:p>
        </p:txBody>
      </p:sp>
      <p:grpSp>
        <p:nvGrpSpPr>
          <p:cNvPr id="3" name="Group 2" descr="IaaS, PaaS, and SaaS summary slide as described in the student materials.">
            <a:extLst>
              <a:ext uri="{FF2B5EF4-FFF2-40B4-BE49-F238E27FC236}">
                <a16:creationId xmlns:a16="http://schemas.microsoft.com/office/drawing/2014/main" id="{F2FB6FBA-F3C3-4D23-870C-0469CE4C0B6A}"/>
              </a:ext>
            </a:extLst>
          </p:cNvPr>
          <p:cNvGrpSpPr/>
          <p:nvPr/>
        </p:nvGrpSpPr>
        <p:grpSpPr>
          <a:xfrm>
            <a:off x="590183" y="1817491"/>
            <a:ext cx="11015076" cy="4197682"/>
            <a:chOff x="590183" y="1817491"/>
            <a:chExt cx="11015076" cy="4197682"/>
          </a:xfrm>
        </p:grpSpPr>
        <p:sp>
          <p:nvSpPr>
            <p:cNvPr id="4" name="Freeform: Shape 3">
              <a:extLst>
                <a:ext uri="{FF2B5EF4-FFF2-40B4-BE49-F238E27FC236}">
                  <a16:creationId xmlns:a16="http://schemas.microsoft.com/office/drawing/2014/main" id="{38619EF8-DF92-4676-A5AF-F5B37DCBD9A9}"/>
                </a:ext>
              </a:extLst>
            </p:cNvPr>
            <p:cNvSpPr/>
            <p:nvPr/>
          </p:nvSpPr>
          <p:spPr>
            <a:xfrm>
              <a:off x="590183" y="1839588"/>
              <a:ext cx="3357205" cy="889133"/>
            </a:xfrm>
            <a:custGeom>
              <a:avLst/>
              <a:gdLst>
                <a:gd name="connsiteX0" fmla="*/ 0 w 3357205"/>
                <a:gd name="connsiteY0" fmla="*/ 0 h 1342882"/>
                <a:gd name="connsiteX1" fmla="*/ 3357205 w 3357205"/>
                <a:gd name="connsiteY1" fmla="*/ 0 h 1342882"/>
                <a:gd name="connsiteX2" fmla="*/ 3357205 w 3357205"/>
                <a:gd name="connsiteY2" fmla="*/ 1342882 h 1342882"/>
                <a:gd name="connsiteX3" fmla="*/ 0 w 3357205"/>
                <a:gd name="connsiteY3" fmla="*/ 1342882 h 1342882"/>
                <a:gd name="connsiteX4" fmla="*/ 0 w 3357205"/>
                <a:gd name="connsiteY4" fmla="*/ 0 h 1342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1342882">
                  <a:moveTo>
                    <a:pt x="0" y="0"/>
                  </a:moveTo>
                  <a:lnTo>
                    <a:pt x="3357205" y="0"/>
                  </a:lnTo>
                  <a:lnTo>
                    <a:pt x="3357205" y="1342882"/>
                  </a:lnTo>
                  <a:lnTo>
                    <a:pt x="0" y="1342882"/>
                  </a:lnTo>
                  <a:lnTo>
                    <a:pt x="0" y="0"/>
                  </a:lnTo>
                  <a:close/>
                </a:path>
              </a:pathLst>
            </a:custGeom>
            <a:solidFill>
              <a:srgbClr val="0778D4"/>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t>IaaS</a:t>
              </a:r>
              <a:endParaRPr lang="en-US" sz="2400" kern="1200" dirty="0"/>
            </a:p>
          </p:txBody>
        </p:sp>
        <p:sp>
          <p:nvSpPr>
            <p:cNvPr id="5" name="Freeform: Shape 4">
              <a:extLst>
                <a:ext uri="{FF2B5EF4-FFF2-40B4-BE49-F238E27FC236}">
                  <a16:creationId xmlns:a16="http://schemas.microsoft.com/office/drawing/2014/main" id="{75AF8D57-5E3E-4DC8-9154-318AE3A78CD2}"/>
                </a:ext>
              </a:extLst>
            </p:cNvPr>
            <p:cNvSpPr/>
            <p:nvPr/>
          </p:nvSpPr>
          <p:spPr>
            <a:xfrm>
              <a:off x="590183" y="2843024"/>
              <a:ext cx="3357205" cy="3150053"/>
            </a:xfrm>
            <a:custGeom>
              <a:avLst/>
              <a:gdLst>
                <a:gd name="connsiteX0" fmla="*/ 0 w 3357205"/>
                <a:gd name="connsiteY0" fmla="*/ 0 h 2854800"/>
                <a:gd name="connsiteX1" fmla="*/ 3357205 w 3357205"/>
                <a:gd name="connsiteY1" fmla="*/ 0 h 2854800"/>
                <a:gd name="connsiteX2" fmla="*/ 3357205 w 3357205"/>
                <a:gd name="connsiteY2" fmla="*/ 2854800 h 2854800"/>
                <a:gd name="connsiteX3" fmla="*/ 0 w 3357205"/>
                <a:gd name="connsiteY3" fmla="*/ 2854800 h 2854800"/>
                <a:gd name="connsiteX4" fmla="*/ 0 w 335720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2854800">
                  <a:moveTo>
                    <a:pt x="0" y="0"/>
                  </a:moveTo>
                  <a:lnTo>
                    <a:pt x="3357205" y="0"/>
                  </a:lnTo>
                  <a:lnTo>
                    <a:pt x="335720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E" sz="2000" kern="1200" baseline="0" dirty="0"/>
                <a:t>The most flexible cloud service.</a:t>
              </a:r>
              <a:endParaRPr lang="en-US" sz="2000" kern="1200" dirty="0"/>
            </a:p>
            <a:p>
              <a:pPr marL="228600" lvl="1" indent="-228600" algn="l" defTabSz="889000">
                <a:lnSpc>
                  <a:spcPct val="90000"/>
                </a:lnSpc>
                <a:spcBef>
                  <a:spcPct val="0"/>
                </a:spcBef>
                <a:spcAft>
                  <a:spcPct val="15000"/>
                </a:spcAft>
                <a:buChar char="•"/>
              </a:pPr>
              <a:r>
                <a:rPr lang="en-IE" sz="2000" kern="1200" baseline="0" dirty="0"/>
                <a:t>You configure and manage the hardware for your application.</a:t>
              </a:r>
              <a:endParaRPr lang="en-US" sz="2000" kern="1200" dirty="0"/>
            </a:p>
          </p:txBody>
        </p:sp>
        <p:sp>
          <p:nvSpPr>
            <p:cNvPr id="7" name="Freeform: Shape 6">
              <a:extLst>
                <a:ext uri="{FF2B5EF4-FFF2-40B4-BE49-F238E27FC236}">
                  <a16:creationId xmlns:a16="http://schemas.microsoft.com/office/drawing/2014/main" id="{5F1701A4-0B59-4BF7-B746-7A63451647CF}"/>
                </a:ext>
              </a:extLst>
            </p:cNvPr>
            <p:cNvSpPr/>
            <p:nvPr/>
          </p:nvSpPr>
          <p:spPr>
            <a:xfrm>
              <a:off x="4417397" y="1817491"/>
              <a:ext cx="3357205" cy="889133"/>
            </a:xfrm>
            <a:custGeom>
              <a:avLst/>
              <a:gdLst>
                <a:gd name="connsiteX0" fmla="*/ 0 w 3357205"/>
                <a:gd name="connsiteY0" fmla="*/ 0 h 1342882"/>
                <a:gd name="connsiteX1" fmla="*/ 3357205 w 3357205"/>
                <a:gd name="connsiteY1" fmla="*/ 0 h 1342882"/>
                <a:gd name="connsiteX2" fmla="*/ 3357205 w 3357205"/>
                <a:gd name="connsiteY2" fmla="*/ 1342882 h 1342882"/>
                <a:gd name="connsiteX3" fmla="*/ 0 w 3357205"/>
                <a:gd name="connsiteY3" fmla="*/ 1342882 h 1342882"/>
                <a:gd name="connsiteX4" fmla="*/ 0 w 3357205"/>
                <a:gd name="connsiteY4" fmla="*/ 0 h 1342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1342882">
                  <a:moveTo>
                    <a:pt x="0" y="0"/>
                  </a:moveTo>
                  <a:lnTo>
                    <a:pt x="3357205" y="0"/>
                  </a:lnTo>
                  <a:lnTo>
                    <a:pt x="3357205" y="1342882"/>
                  </a:lnTo>
                  <a:lnTo>
                    <a:pt x="0" y="1342882"/>
                  </a:lnTo>
                  <a:lnTo>
                    <a:pt x="0" y="0"/>
                  </a:lnTo>
                  <a:close/>
                </a:path>
              </a:pathLst>
            </a:custGeom>
            <a:solidFill>
              <a:srgbClr val="50E6FF"/>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solidFill>
                    <a:schemeClr val="accent3"/>
                  </a:solidFill>
                </a:rPr>
                <a:t>PaaS</a:t>
              </a:r>
              <a:endParaRPr lang="en-US" sz="2400" kern="1200" dirty="0">
                <a:solidFill>
                  <a:schemeClr val="accent3"/>
                </a:solidFill>
              </a:endParaRPr>
            </a:p>
          </p:txBody>
        </p:sp>
        <p:sp>
          <p:nvSpPr>
            <p:cNvPr id="8" name="Freeform: Shape 7">
              <a:extLst>
                <a:ext uri="{FF2B5EF4-FFF2-40B4-BE49-F238E27FC236}">
                  <a16:creationId xmlns:a16="http://schemas.microsoft.com/office/drawing/2014/main" id="{D64CD360-A1E8-45E5-A5F1-59314F3F648F}"/>
                </a:ext>
              </a:extLst>
            </p:cNvPr>
            <p:cNvSpPr/>
            <p:nvPr/>
          </p:nvSpPr>
          <p:spPr>
            <a:xfrm>
              <a:off x="4417397" y="2853298"/>
              <a:ext cx="3357205" cy="3150053"/>
            </a:xfrm>
            <a:custGeom>
              <a:avLst/>
              <a:gdLst>
                <a:gd name="connsiteX0" fmla="*/ 0 w 3357205"/>
                <a:gd name="connsiteY0" fmla="*/ 0 h 2854800"/>
                <a:gd name="connsiteX1" fmla="*/ 3357205 w 3357205"/>
                <a:gd name="connsiteY1" fmla="*/ 0 h 2854800"/>
                <a:gd name="connsiteX2" fmla="*/ 3357205 w 3357205"/>
                <a:gd name="connsiteY2" fmla="*/ 2854800 h 2854800"/>
                <a:gd name="connsiteX3" fmla="*/ 0 w 3357205"/>
                <a:gd name="connsiteY3" fmla="*/ 2854800 h 2854800"/>
                <a:gd name="connsiteX4" fmla="*/ 0 w 335720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2854800">
                  <a:moveTo>
                    <a:pt x="0" y="0"/>
                  </a:moveTo>
                  <a:lnTo>
                    <a:pt x="3357205" y="0"/>
                  </a:lnTo>
                  <a:lnTo>
                    <a:pt x="335720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E" sz="2000" kern="1200" baseline="0" dirty="0"/>
                <a:t>Focus on application development.</a:t>
              </a:r>
              <a:endParaRPr lang="en-US" sz="2000" kern="1200" dirty="0"/>
            </a:p>
            <a:p>
              <a:pPr marL="228600" lvl="1" indent="-228600" algn="l" defTabSz="889000">
                <a:lnSpc>
                  <a:spcPct val="90000"/>
                </a:lnSpc>
                <a:spcBef>
                  <a:spcPct val="0"/>
                </a:spcBef>
                <a:spcAft>
                  <a:spcPct val="15000"/>
                </a:spcAft>
                <a:buChar char="•"/>
              </a:pPr>
              <a:r>
                <a:rPr lang="en-IE" sz="2000" kern="1200" baseline="0" dirty="0"/>
                <a:t>Platform management is handled by the cloud provider.</a:t>
              </a:r>
              <a:endParaRPr lang="en-US" sz="2000" kern="1200" dirty="0"/>
            </a:p>
          </p:txBody>
        </p:sp>
        <p:sp>
          <p:nvSpPr>
            <p:cNvPr id="9" name="Freeform: Shape 8">
              <a:extLst>
                <a:ext uri="{FF2B5EF4-FFF2-40B4-BE49-F238E27FC236}">
                  <a16:creationId xmlns:a16="http://schemas.microsoft.com/office/drawing/2014/main" id="{52219E70-4BD9-4638-9851-29E5465391C6}"/>
                </a:ext>
              </a:extLst>
            </p:cNvPr>
            <p:cNvSpPr/>
            <p:nvPr/>
          </p:nvSpPr>
          <p:spPr>
            <a:xfrm>
              <a:off x="8244611" y="1839588"/>
              <a:ext cx="3357205" cy="889133"/>
            </a:xfrm>
            <a:custGeom>
              <a:avLst/>
              <a:gdLst>
                <a:gd name="connsiteX0" fmla="*/ 0 w 3357205"/>
                <a:gd name="connsiteY0" fmla="*/ 0 h 1342882"/>
                <a:gd name="connsiteX1" fmla="*/ 3357205 w 3357205"/>
                <a:gd name="connsiteY1" fmla="*/ 0 h 1342882"/>
                <a:gd name="connsiteX2" fmla="*/ 3357205 w 3357205"/>
                <a:gd name="connsiteY2" fmla="*/ 1342882 h 1342882"/>
                <a:gd name="connsiteX3" fmla="*/ 0 w 3357205"/>
                <a:gd name="connsiteY3" fmla="*/ 1342882 h 1342882"/>
                <a:gd name="connsiteX4" fmla="*/ 0 w 3357205"/>
                <a:gd name="connsiteY4" fmla="*/ 0 h 13428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1342882">
                  <a:moveTo>
                    <a:pt x="0" y="0"/>
                  </a:moveTo>
                  <a:lnTo>
                    <a:pt x="3357205" y="0"/>
                  </a:lnTo>
                  <a:lnTo>
                    <a:pt x="3357205" y="1342882"/>
                  </a:lnTo>
                  <a:lnTo>
                    <a:pt x="0" y="1342882"/>
                  </a:lnTo>
                  <a:lnTo>
                    <a:pt x="0" y="0"/>
                  </a:lnTo>
                  <a:close/>
                </a:path>
              </a:pathLst>
            </a:custGeom>
            <a:solidFill>
              <a:srgbClr val="1A1A1A"/>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70688" tIns="97536" rIns="170688" bIns="97536" numCol="1" spcCol="1270" anchor="ctr" anchorCtr="0">
              <a:noAutofit/>
            </a:bodyPr>
            <a:lstStyle/>
            <a:p>
              <a:pPr marL="0" lvl="0" indent="0" algn="ctr" defTabSz="1066800">
                <a:lnSpc>
                  <a:spcPct val="90000"/>
                </a:lnSpc>
                <a:spcBef>
                  <a:spcPct val="0"/>
                </a:spcBef>
                <a:spcAft>
                  <a:spcPct val="35000"/>
                </a:spcAft>
                <a:buNone/>
              </a:pPr>
              <a:r>
                <a:rPr lang="en-US" sz="2400" b="1" kern="1200" baseline="0" dirty="0"/>
                <a:t>SaaS</a:t>
              </a:r>
              <a:endParaRPr lang="en-US" sz="2400" kern="1200" dirty="0"/>
            </a:p>
          </p:txBody>
        </p:sp>
        <p:sp>
          <p:nvSpPr>
            <p:cNvPr id="10" name="Freeform: Shape 9">
              <a:extLst>
                <a:ext uri="{FF2B5EF4-FFF2-40B4-BE49-F238E27FC236}">
                  <a16:creationId xmlns:a16="http://schemas.microsoft.com/office/drawing/2014/main" id="{08B6DD88-F421-4790-9F03-2B9A43811666}"/>
                </a:ext>
              </a:extLst>
            </p:cNvPr>
            <p:cNvSpPr/>
            <p:nvPr/>
          </p:nvSpPr>
          <p:spPr>
            <a:xfrm>
              <a:off x="8248054" y="2865120"/>
              <a:ext cx="3357205" cy="3150053"/>
            </a:xfrm>
            <a:custGeom>
              <a:avLst/>
              <a:gdLst>
                <a:gd name="connsiteX0" fmla="*/ 0 w 3357205"/>
                <a:gd name="connsiteY0" fmla="*/ 0 h 2854800"/>
                <a:gd name="connsiteX1" fmla="*/ 3357205 w 3357205"/>
                <a:gd name="connsiteY1" fmla="*/ 0 h 2854800"/>
                <a:gd name="connsiteX2" fmla="*/ 3357205 w 3357205"/>
                <a:gd name="connsiteY2" fmla="*/ 2854800 h 2854800"/>
                <a:gd name="connsiteX3" fmla="*/ 0 w 3357205"/>
                <a:gd name="connsiteY3" fmla="*/ 2854800 h 2854800"/>
                <a:gd name="connsiteX4" fmla="*/ 0 w 335720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7205" h="2854800">
                  <a:moveTo>
                    <a:pt x="0" y="0"/>
                  </a:moveTo>
                  <a:lnTo>
                    <a:pt x="3357205" y="0"/>
                  </a:lnTo>
                  <a:lnTo>
                    <a:pt x="335720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IE" sz="2000" kern="1200" baseline="0" dirty="0"/>
                <a:t>Pay-as-you-go pricing model.</a:t>
              </a:r>
              <a:endParaRPr lang="en-US" sz="2000" kern="1200" dirty="0"/>
            </a:p>
            <a:p>
              <a:pPr marL="228600" lvl="1" indent="-228600" algn="l" defTabSz="889000">
                <a:lnSpc>
                  <a:spcPct val="90000"/>
                </a:lnSpc>
                <a:spcBef>
                  <a:spcPct val="0"/>
                </a:spcBef>
                <a:spcAft>
                  <a:spcPct val="15000"/>
                </a:spcAft>
                <a:buChar char="•"/>
              </a:pPr>
              <a:r>
                <a:rPr lang="en-IE" sz="2000" kern="1200" baseline="0" dirty="0"/>
                <a:t>Users pay for the software they use on a subscription model.</a:t>
              </a:r>
              <a:endParaRPr lang="en-US" sz="2000" kern="1200" dirty="0"/>
            </a:p>
          </p:txBody>
        </p:sp>
      </p:grpSp>
    </p:spTree>
    <p:extLst>
      <p:ext uri="{BB962C8B-B14F-4D97-AF65-F5344CB8AC3E}">
        <p14:creationId xmlns:p14="http://schemas.microsoft.com/office/powerpoint/2010/main" val="2110498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01897" y="247749"/>
            <a:ext cx="11018520" cy="553998"/>
          </a:xfrm>
        </p:spPr>
        <p:txBody>
          <a:bodyPr>
            <a:normAutofit fontScale="90000"/>
          </a:bodyPr>
          <a:lstStyle/>
          <a:p>
            <a:r>
              <a:rPr lang="en-US" b="1" dirty="0"/>
              <a:t>Shared Responsibility Model</a:t>
            </a:r>
          </a:p>
        </p:txBody>
      </p:sp>
      <p:grpSp>
        <p:nvGrpSpPr>
          <p:cNvPr id="2" name="Group 1" descr="On-premises, IaaS, PaaS, and SaaS are shown from customer managed to cloud provider managed. ">
            <a:extLst>
              <a:ext uri="{FF2B5EF4-FFF2-40B4-BE49-F238E27FC236}">
                <a16:creationId xmlns:a16="http://schemas.microsoft.com/office/drawing/2014/main" id="{5266B92E-7DB0-4B65-8A91-73858C2878A2}"/>
              </a:ext>
            </a:extLst>
          </p:cNvPr>
          <p:cNvGrpSpPr/>
          <p:nvPr/>
        </p:nvGrpSpPr>
        <p:grpSpPr>
          <a:xfrm>
            <a:off x="3782291" y="805070"/>
            <a:ext cx="8409709" cy="5856987"/>
            <a:chOff x="1029060" y="1244462"/>
            <a:chExt cx="10978618" cy="4902338"/>
          </a:xfrm>
        </p:grpSpPr>
        <p:sp>
          <p:nvSpPr>
            <p:cNvPr id="48" name="Rectangle 47">
              <a:extLst>
                <a:ext uri="{FF2B5EF4-FFF2-40B4-BE49-F238E27FC236}">
                  <a16:creationId xmlns:a16="http://schemas.microsoft.com/office/drawing/2014/main" id="{27D4A790-00F8-47E0-B64B-E001823FAAD2}"/>
                </a:ext>
              </a:extLst>
            </p:cNvPr>
            <p:cNvSpPr/>
            <p:nvPr/>
          </p:nvSpPr>
          <p:spPr bwMode="auto">
            <a:xfrm>
              <a:off x="3208293" y="1244462"/>
              <a:ext cx="6353276" cy="4902338"/>
            </a:xfrm>
            <a:prstGeom prst="rect">
              <a:avLst/>
            </a:prstGeom>
            <a:solidFill>
              <a:srgbClr val="FFFFFF">
                <a:lumMod val="95000"/>
              </a:srgbClr>
            </a:solidFill>
            <a:ln w="9525" cap="flat" cmpd="sng" algn="ctr">
              <a:solidFill>
                <a:srgbClr val="FFFFFF">
                  <a:lumMod val="85000"/>
                </a:srgbClr>
              </a:solid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marL="0" marR="0" lvl="0" indent="0" algn="ctr" defTabSz="913788"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49" name="Rectangle 48">
              <a:extLst>
                <a:ext uri="{FF2B5EF4-FFF2-40B4-BE49-F238E27FC236}">
                  <a16:creationId xmlns:a16="http://schemas.microsoft.com/office/drawing/2014/main" id="{CD51338E-8FFB-46D8-B933-90F1F12AE8EC}"/>
                </a:ext>
              </a:extLst>
            </p:cNvPr>
            <p:cNvSpPr/>
            <p:nvPr/>
          </p:nvSpPr>
          <p:spPr>
            <a:xfrm>
              <a:off x="1248036" y="1494810"/>
              <a:ext cx="1866772" cy="640080"/>
            </a:xfrm>
            <a:prstGeom prst="rect">
              <a:avLst/>
            </a:prstGeom>
            <a:no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dirty="0">
                  <a:solidFill>
                    <a:srgbClr val="595959">
                      <a:alpha val="99000"/>
                    </a:srgbClr>
                  </a:solidFill>
                  <a:ea typeface="Kozuka Gothic Pro R" pitchFamily="34" charset="-128"/>
                </a:rPr>
                <a:t>On-Premises</a:t>
              </a:r>
            </a:p>
            <a:p>
              <a:pPr marL="0" lvl="1" algn="ctr" defTabSz="1218836" fontAlgn="base">
                <a:spcAft>
                  <a:spcPct val="0"/>
                </a:spcAft>
                <a:defRPr/>
              </a:pPr>
              <a:r>
                <a:rPr lang="en-US" sz="1600" dirty="0">
                  <a:solidFill>
                    <a:srgbClr val="595959">
                      <a:alpha val="99000"/>
                    </a:srgbClr>
                  </a:solidFill>
                  <a:ea typeface="Kozuka Gothic Pro R" pitchFamily="34" charset="-128"/>
                </a:rPr>
                <a:t>( Private Cloud )</a:t>
              </a:r>
            </a:p>
          </p:txBody>
        </p:sp>
        <p:sp>
          <p:nvSpPr>
            <p:cNvPr id="50" name="Rectangle 49">
              <a:extLst>
                <a:ext uri="{FF2B5EF4-FFF2-40B4-BE49-F238E27FC236}">
                  <a16:creationId xmlns:a16="http://schemas.microsoft.com/office/drawing/2014/main" id="{40CBD8E4-CCD7-48B3-9526-5B5123F9CD5C}"/>
                </a:ext>
              </a:extLst>
            </p:cNvPr>
            <p:cNvSpPr/>
            <p:nvPr/>
          </p:nvSpPr>
          <p:spPr>
            <a:xfrm>
              <a:off x="1337759" y="5048331"/>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51" name="Rectangle 50">
              <a:extLst>
                <a:ext uri="{FF2B5EF4-FFF2-40B4-BE49-F238E27FC236}">
                  <a16:creationId xmlns:a16="http://schemas.microsoft.com/office/drawing/2014/main" id="{C1054B8F-E779-4E91-9090-31A25752021A}"/>
                </a:ext>
              </a:extLst>
            </p:cNvPr>
            <p:cNvSpPr/>
            <p:nvPr/>
          </p:nvSpPr>
          <p:spPr>
            <a:xfrm>
              <a:off x="1337759" y="459351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Compute</a:t>
              </a:r>
            </a:p>
          </p:txBody>
        </p:sp>
        <p:sp>
          <p:nvSpPr>
            <p:cNvPr id="52" name="Rectangle 51">
              <a:extLst>
                <a:ext uri="{FF2B5EF4-FFF2-40B4-BE49-F238E27FC236}">
                  <a16:creationId xmlns:a16="http://schemas.microsoft.com/office/drawing/2014/main" id="{BA941446-11D6-43C7-8E95-2C69C7DE7FC1}"/>
                </a:ext>
              </a:extLst>
            </p:cNvPr>
            <p:cNvSpPr/>
            <p:nvPr/>
          </p:nvSpPr>
          <p:spPr>
            <a:xfrm>
              <a:off x="1337759" y="550314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Storage</a:t>
              </a:r>
            </a:p>
          </p:txBody>
        </p:sp>
        <p:sp>
          <p:nvSpPr>
            <p:cNvPr id="53" name="Rectangle 52">
              <a:extLst>
                <a:ext uri="{FF2B5EF4-FFF2-40B4-BE49-F238E27FC236}">
                  <a16:creationId xmlns:a16="http://schemas.microsoft.com/office/drawing/2014/main" id="{F456FE96-5E5D-458D-8A64-A5781B94828C}"/>
                </a:ext>
              </a:extLst>
            </p:cNvPr>
            <p:cNvSpPr/>
            <p:nvPr/>
          </p:nvSpPr>
          <p:spPr>
            <a:xfrm>
              <a:off x="1337759" y="4127625"/>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Virtual Machine</a:t>
              </a:r>
            </a:p>
          </p:txBody>
        </p:sp>
        <p:sp>
          <p:nvSpPr>
            <p:cNvPr id="54" name="Rectangle 53">
              <a:extLst>
                <a:ext uri="{FF2B5EF4-FFF2-40B4-BE49-F238E27FC236}">
                  <a16:creationId xmlns:a16="http://schemas.microsoft.com/office/drawing/2014/main" id="{267FB1E9-761A-4C4F-9E44-8E63014C9FCE}"/>
                </a:ext>
              </a:extLst>
            </p:cNvPr>
            <p:cNvSpPr/>
            <p:nvPr/>
          </p:nvSpPr>
          <p:spPr>
            <a:xfrm>
              <a:off x="1337759" y="3672806"/>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Operating System</a:t>
              </a:r>
            </a:p>
          </p:txBody>
        </p:sp>
        <p:sp>
          <p:nvSpPr>
            <p:cNvPr id="55" name="Rectangle 54">
              <a:extLst>
                <a:ext uri="{FF2B5EF4-FFF2-40B4-BE49-F238E27FC236}">
                  <a16:creationId xmlns:a16="http://schemas.microsoft.com/office/drawing/2014/main" id="{FDD0F0A9-0E86-4364-8CAF-9B3AFE145B22}"/>
                </a:ext>
              </a:extLst>
            </p:cNvPr>
            <p:cNvSpPr/>
            <p:nvPr/>
          </p:nvSpPr>
          <p:spPr>
            <a:xfrm>
              <a:off x="1337759" y="2763168"/>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Applications</a:t>
              </a:r>
            </a:p>
          </p:txBody>
        </p:sp>
        <p:sp>
          <p:nvSpPr>
            <p:cNvPr id="56" name="Rectangle 55">
              <a:extLst>
                <a:ext uri="{FF2B5EF4-FFF2-40B4-BE49-F238E27FC236}">
                  <a16:creationId xmlns:a16="http://schemas.microsoft.com/office/drawing/2014/main" id="{28F74A79-B34E-4CE4-B22D-8BC06E867E38}"/>
                </a:ext>
              </a:extLst>
            </p:cNvPr>
            <p:cNvSpPr/>
            <p:nvPr/>
          </p:nvSpPr>
          <p:spPr>
            <a:xfrm>
              <a:off x="1337759" y="2308349"/>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Data &amp; Access</a:t>
              </a:r>
            </a:p>
          </p:txBody>
        </p:sp>
        <p:sp>
          <p:nvSpPr>
            <p:cNvPr id="57" name="Rectangle 56">
              <a:extLst>
                <a:ext uri="{FF2B5EF4-FFF2-40B4-BE49-F238E27FC236}">
                  <a16:creationId xmlns:a16="http://schemas.microsoft.com/office/drawing/2014/main" id="{578C1057-EC09-47A0-88C5-3319ED814A1D}"/>
                </a:ext>
              </a:extLst>
            </p:cNvPr>
            <p:cNvSpPr/>
            <p:nvPr/>
          </p:nvSpPr>
          <p:spPr>
            <a:xfrm>
              <a:off x="1337759" y="3217987"/>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Runtime</a:t>
              </a:r>
            </a:p>
          </p:txBody>
        </p:sp>
        <p:sp>
          <p:nvSpPr>
            <p:cNvPr id="58" name="Rectangle 57">
              <a:extLst>
                <a:ext uri="{FF2B5EF4-FFF2-40B4-BE49-F238E27FC236}">
                  <a16:creationId xmlns:a16="http://schemas.microsoft.com/office/drawing/2014/main" id="{D85397EC-BDE3-4969-A966-69B74967EA28}"/>
                </a:ext>
              </a:extLst>
            </p:cNvPr>
            <p:cNvSpPr/>
            <p:nvPr/>
          </p:nvSpPr>
          <p:spPr>
            <a:xfrm>
              <a:off x="3406919" y="1494810"/>
              <a:ext cx="2108505"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Infrastructure</a:t>
              </a:r>
            </a:p>
            <a:p>
              <a:pPr algn="ctr" defTabSz="1218936">
                <a:defRPr/>
              </a:pPr>
              <a:r>
                <a:rPr lang="en-US" sz="1600">
                  <a:solidFill>
                    <a:srgbClr val="595959">
                      <a:alpha val="99000"/>
                    </a:srgbClr>
                  </a:solidFill>
                  <a:ea typeface="Kozuka Gothic Pro R" pitchFamily="34" charset="-128"/>
                </a:rPr>
                <a:t>( as a Service )</a:t>
              </a:r>
            </a:p>
          </p:txBody>
        </p:sp>
        <p:grpSp>
          <p:nvGrpSpPr>
            <p:cNvPr id="59" name="Group 58">
              <a:extLst>
                <a:ext uri="{FF2B5EF4-FFF2-40B4-BE49-F238E27FC236}">
                  <a16:creationId xmlns:a16="http://schemas.microsoft.com/office/drawing/2014/main" id="{DE67C614-78C0-404B-AFEC-9CD7F8E60E3D}"/>
                </a:ext>
              </a:extLst>
            </p:cNvPr>
            <p:cNvGrpSpPr/>
            <p:nvPr/>
          </p:nvGrpSpPr>
          <p:grpSpPr>
            <a:xfrm>
              <a:off x="3547135" y="2266020"/>
              <a:ext cx="1645145" cy="3575799"/>
              <a:chOff x="4410447" y="2460753"/>
              <a:chExt cx="1645145" cy="3575799"/>
            </a:xfrm>
          </p:grpSpPr>
          <p:sp>
            <p:nvSpPr>
              <p:cNvPr id="60" name="Rectangle 59">
                <a:extLst>
                  <a:ext uri="{FF2B5EF4-FFF2-40B4-BE49-F238E27FC236}">
                    <a16:creationId xmlns:a16="http://schemas.microsoft.com/office/drawing/2014/main" id="{2E953AD7-8762-444B-83A7-94C54AC3642D}"/>
                  </a:ext>
                </a:extLst>
              </p:cNvPr>
              <p:cNvSpPr/>
              <p:nvPr/>
            </p:nvSpPr>
            <p:spPr>
              <a:xfrm>
                <a:off x="4410447" y="5200735"/>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Networking</a:t>
                </a:r>
              </a:p>
            </p:txBody>
          </p:sp>
          <p:sp>
            <p:nvSpPr>
              <p:cNvPr id="61" name="Rectangle 60">
                <a:extLst>
                  <a:ext uri="{FF2B5EF4-FFF2-40B4-BE49-F238E27FC236}">
                    <a16:creationId xmlns:a16="http://schemas.microsoft.com/office/drawing/2014/main" id="{762CF49B-B4B2-4D24-96F8-F4FB78C97AA6}"/>
                  </a:ext>
                </a:extLst>
              </p:cNvPr>
              <p:cNvSpPr/>
              <p:nvPr/>
            </p:nvSpPr>
            <p:spPr>
              <a:xfrm>
                <a:off x="4410447" y="4745916"/>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dirty="0">
                    <a:ln>
                      <a:noFill/>
                    </a:ln>
                    <a:solidFill>
                      <a:srgbClr val="FFFFFF">
                        <a:alpha val="99000"/>
                      </a:srgbClr>
                    </a:solidFill>
                    <a:effectLst/>
                    <a:uLnTx/>
                    <a:uFillTx/>
                    <a:latin typeface="Segoe UI"/>
                    <a:ea typeface="Segoe UI" pitchFamily="34" charset="0"/>
                    <a:cs typeface="Segoe UI" pitchFamily="34" charset="0"/>
                  </a:rPr>
                  <a:t>Compute</a:t>
                </a:r>
              </a:p>
            </p:txBody>
          </p:sp>
          <p:sp>
            <p:nvSpPr>
              <p:cNvPr id="62" name="Rectangle 61">
                <a:extLst>
                  <a:ext uri="{FF2B5EF4-FFF2-40B4-BE49-F238E27FC236}">
                    <a16:creationId xmlns:a16="http://schemas.microsoft.com/office/drawing/2014/main" id="{466E691C-0113-489B-966F-4176B3F3AB29}"/>
                  </a:ext>
                </a:extLst>
              </p:cNvPr>
              <p:cNvSpPr/>
              <p:nvPr/>
            </p:nvSpPr>
            <p:spPr>
              <a:xfrm>
                <a:off x="4410447" y="5655552"/>
                <a:ext cx="1638241" cy="381000"/>
              </a:xfrm>
              <a:prstGeom prst="rect">
                <a:avLst/>
              </a:prstGeom>
              <a:solidFill>
                <a:srgbClr val="0078D4"/>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ctr" defTabSz="1218936"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FFFFFF">
                        <a:alpha val="99000"/>
                      </a:srgbClr>
                    </a:solidFill>
                    <a:effectLst/>
                    <a:uLnTx/>
                    <a:uFillTx/>
                    <a:latin typeface="Segoe UI"/>
                    <a:ea typeface="Segoe UI" pitchFamily="34" charset="0"/>
                    <a:cs typeface="Segoe UI" pitchFamily="34" charset="0"/>
                  </a:rPr>
                  <a:t>Storage</a:t>
                </a:r>
              </a:p>
            </p:txBody>
          </p:sp>
          <p:sp>
            <p:nvSpPr>
              <p:cNvPr id="63" name="Rectangle 62">
                <a:extLst>
                  <a:ext uri="{FF2B5EF4-FFF2-40B4-BE49-F238E27FC236}">
                    <a16:creationId xmlns:a16="http://schemas.microsoft.com/office/drawing/2014/main" id="{0A7FDD1F-8740-4888-9E49-9E016FBE0AE0}"/>
                  </a:ext>
                </a:extLst>
              </p:cNvPr>
              <p:cNvSpPr/>
              <p:nvPr/>
            </p:nvSpPr>
            <p:spPr>
              <a:xfrm>
                <a:off x="4410447" y="4280029"/>
                <a:ext cx="1638240" cy="423329"/>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Virtual Machine</a:t>
                </a:r>
              </a:p>
            </p:txBody>
          </p:sp>
          <p:sp>
            <p:nvSpPr>
              <p:cNvPr id="64" name="Rectangle 63">
                <a:extLst>
                  <a:ext uri="{FF2B5EF4-FFF2-40B4-BE49-F238E27FC236}">
                    <a16:creationId xmlns:a16="http://schemas.microsoft.com/office/drawing/2014/main" id="{DE0DD56F-9D77-4E31-9F9D-40EC34BF9FF1}"/>
                  </a:ext>
                </a:extLst>
              </p:cNvPr>
              <p:cNvSpPr/>
              <p:nvPr/>
            </p:nvSpPr>
            <p:spPr>
              <a:xfrm>
                <a:off x="4410447" y="3825210"/>
                <a:ext cx="1645145" cy="412260"/>
              </a:xfrm>
              <a:prstGeom prst="rect">
                <a:avLst/>
              </a:prstGeom>
              <a:solidFill>
                <a:srgbClr val="008575"/>
              </a:solidFill>
              <a:ln w="9525" cap="flat" cmpd="sng" algn="ctr">
                <a:solidFill>
                  <a:srgbClr val="FFC000"/>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Operating System</a:t>
                </a:r>
              </a:p>
            </p:txBody>
          </p:sp>
          <p:sp>
            <p:nvSpPr>
              <p:cNvPr id="65" name="Rectangle 64">
                <a:extLst>
                  <a:ext uri="{FF2B5EF4-FFF2-40B4-BE49-F238E27FC236}">
                    <a16:creationId xmlns:a16="http://schemas.microsoft.com/office/drawing/2014/main" id="{2C1DF327-C761-4607-B762-3CF5F9F236DF}"/>
                  </a:ext>
                </a:extLst>
              </p:cNvPr>
              <p:cNvSpPr/>
              <p:nvPr/>
            </p:nvSpPr>
            <p:spPr>
              <a:xfrm>
                <a:off x="4410447" y="2915572"/>
                <a:ext cx="1638241"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Applications</a:t>
                </a:r>
              </a:p>
            </p:txBody>
          </p:sp>
          <p:sp>
            <p:nvSpPr>
              <p:cNvPr id="66" name="Rectangle 65">
                <a:extLst>
                  <a:ext uri="{FF2B5EF4-FFF2-40B4-BE49-F238E27FC236}">
                    <a16:creationId xmlns:a16="http://schemas.microsoft.com/office/drawing/2014/main" id="{69E08269-41BB-413B-A32C-5D60C117F6E0}"/>
                  </a:ext>
                </a:extLst>
              </p:cNvPr>
              <p:cNvSpPr/>
              <p:nvPr/>
            </p:nvSpPr>
            <p:spPr>
              <a:xfrm>
                <a:off x="4410447" y="2460753"/>
                <a:ext cx="1638240" cy="412261"/>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Data &amp; Access</a:t>
                </a:r>
              </a:p>
            </p:txBody>
          </p:sp>
          <p:sp>
            <p:nvSpPr>
              <p:cNvPr id="67" name="Rectangle 66">
                <a:extLst>
                  <a:ext uri="{FF2B5EF4-FFF2-40B4-BE49-F238E27FC236}">
                    <a16:creationId xmlns:a16="http://schemas.microsoft.com/office/drawing/2014/main" id="{13654DEB-AB24-4530-806C-BC5524506208}"/>
                  </a:ext>
                </a:extLst>
              </p:cNvPr>
              <p:cNvSpPr/>
              <p:nvPr/>
            </p:nvSpPr>
            <p:spPr>
              <a:xfrm>
                <a:off x="4410447" y="3370392"/>
                <a:ext cx="1638240" cy="265052"/>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Runtime</a:t>
                </a:r>
              </a:p>
            </p:txBody>
          </p:sp>
        </p:grpSp>
        <p:sp>
          <p:nvSpPr>
            <p:cNvPr id="68" name="Rectangle 67">
              <a:extLst>
                <a:ext uri="{FF2B5EF4-FFF2-40B4-BE49-F238E27FC236}">
                  <a16:creationId xmlns:a16="http://schemas.microsoft.com/office/drawing/2014/main" id="{20DD6C99-26E1-432C-883F-09C90B36E556}"/>
                </a:ext>
              </a:extLst>
            </p:cNvPr>
            <p:cNvSpPr/>
            <p:nvPr/>
          </p:nvSpPr>
          <p:spPr>
            <a:xfrm>
              <a:off x="5414147" y="1494810"/>
              <a:ext cx="2000311"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Platform</a:t>
              </a:r>
            </a:p>
            <a:p>
              <a:pPr algn="ctr" defTabSz="1218936">
                <a:defRPr/>
              </a:pPr>
              <a:r>
                <a:rPr lang="en-US" sz="1600">
                  <a:solidFill>
                    <a:srgbClr val="595959">
                      <a:alpha val="99000"/>
                    </a:srgbClr>
                  </a:solidFill>
                  <a:ea typeface="Kozuka Gothic Pro R" pitchFamily="34" charset="-128"/>
                </a:rPr>
                <a:t>( as a Service )</a:t>
              </a:r>
            </a:p>
          </p:txBody>
        </p:sp>
        <p:grpSp>
          <p:nvGrpSpPr>
            <p:cNvPr id="69" name="Group 68">
              <a:extLst>
                <a:ext uri="{FF2B5EF4-FFF2-40B4-BE49-F238E27FC236}">
                  <a16:creationId xmlns:a16="http://schemas.microsoft.com/office/drawing/2014/main" id="{CF6B06AD-6C3B-40B6-A8E4-24BD995A4749}"/>
                </a:ext>
              </a:extLst>
            </p:cNvPr>
            <p:cNvGrpSpPr/>
            <p:nvPr/>
          </p:nvGrpSpPr>
          <p:grpSpPr>
            <a:xfrm>
              <a:off x="5602718" y="2282956"/>
              <a:ext cx="1638240" cy="3575799"/>
              <a:chOff x="6966542" y="2460752"/>
              <a:chExt cx="1638240" cy="3575799"/>
            </a:xfrm>
          </p:grpSpPr>
          <p:sp>
            <p:nvSpPr>
              <p:cNvPr id="70" name="Rectangle 69">
                <a:extLst>
                  <a:ext uri="{FF2B5EF4-FFF2-40B4-BE49-F238E27FC236}">
                    <a16:creationId xmlns:a16="http://schemas.microsoft.com/office/drawing/2014/main" id="{2158F502-BDDB-47BD-9CCB-85FAAE51D9C7}"/>
                  </a:ext>
                </a:extLst>
              </p:cNvPr>
              <p:cNvSpPr/>
              <p:nvPr/>
            </p:nvSpPr>
            <p:spPr>
              <a:xfrm>
                <a:off x="6966542" y="5200734"/>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Networking</a:t>
                </a:r>
              </a:p>
            </p:txBody>
          </p:sp>
          <p:sp>
            <p:nvSpPr>
              <p:cNvPr id="71" name="Rectangle 70">
                <a:extLst>
                  <a:ext uri="{FF2B5EF4-FFF2-40B4-BE49-F238E27FC236}">
                    <a16:creationId xmlns:a16="http://schemas.microsoft.com/office/drawing/2014/main" id="{2BABBED3-8B91-4E43-91A8-0D1A5DB8ED25}"/>
                  </a:ext>
                </a:extLst>
              </p:cNvPr>
              <p:cNvSpPr/>
              <p:nvPr/>
            </p:nvSpPr>
            <p:spPr>
              <a:xfrm>
                <a:off x="6966542" y="474591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Compute</a:t>
                </a:r>
              </a:p>
            </p:txBody>
          </p:sp>
          <p:sp>
            <p:nvSpPr>
              <p:cNvPr id="72" name="Rectangle 71">
                <a:extLst>
                  <a:ext uri="{FF2B5EF4-FFF2-40B4-BE49-F238E27FC236}">
                    <a16:creationId xmlns:a16="http://schemas.microsoft.com/office/drawing/2014/main" id="{137CD9AA-7E19-4934-A91C-6A4CF6CA2674}"/>
                  </a:ext>
                </a:extLst>
              </p:cNvPr>
              <p:cNvSpPr/>
              <p:nvPr/>
            </p:nvSpPr>
            <p:spPr>
              <a:xfrm>
                <a:off x="6966542" y="565555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Storage</a:t>
                </a:r>
              </a:p>
            </p:txBody>
          </p:sp>
          <p:sp>
            <p:nvSpPr>
              <p:cNvPr id="73" name="Rectangle 72">
                <a:extLst>
                  <a:ext uri="{FF2B5EF4-FFF2-40B4-BE49-F238E27FC236}">
                    <a16:creationId xmlns:a16="http://schemas.microsoft.com/office/drawing/2014/main" id="{6558D6D2-DECA-4719-BD29-9F74253440FA}"/>
                  </a:ext>
                </a:extLst>
              </p:cNvPr>
              <p:cNvSpPr/>
              <p:nvPr/>
            </p:nvSpPr>
            <p:spPr>
              <a:xfrm>
                <a:off x="6966542" y="428002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Virtual Machine</a:t>
                </a:r>
              </a:p>
            </p:txBody>
          </p:sp>
          <p:sp>
            <p:nvSpPr>
              <p:cNvPr id="74" name="Rectangle 73">
                <a:extLst>
                  <a:ext uri="{FF2B5EF4-FFF2-40B4-BE49-F238E27FC236}">
                    <a16:creationId xmlns:a16="http://schemas.microsoft.com/office/drawing/2014/main" id="{848F9CE6-82E5-46E2-B87C-3F7A3C0B6E64}"/>
                  </a:ext>
                </a:extLst>
              </p:cNvPr>
              <p:cNvSpPr/>
              <p:nvPr/>
            </p:nvSpPr>
            <p:spPr>
              <a:xfrm>
                <a:off x="6966542" y="3825209"/>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Operating System</a:t>
                </a:r>
              </a:p>
            </p:txBody>
          </p:sp>
          <p:sp>
            <p:nvSpPr>
              <p:cNvPr id="75" name="Rectangle 74">
                <a:extLst>
                  <a:ext uri="{FF2B5EF4-FFF2-40B4-BE49-F238E27FC236}">
                    <a16:creationId xmlns:a16="http://schemas.microsoft.com/office/drawing/2014/main" id="{8AE02F46-CE58-4A34-B2DD-06BD242AF095}"/>
                  </a:ext>
                </a:extLst>
              </p:cNvPr>
              <p:cNvSpPr/>
              <p:nvPr/>
            </p:nvSpPr>
            <p:spPr>
              <a:xfrm>
                <a:off x="6966542" y="2460752"/>
                <a:ext cx="1638240" cy="395325"/>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Data &amp; Access</a:t>
                </a:r>
              </a:p>
            </p:txBody>
          </p:sp>
          <p:sp>
            <p:nvSpPr>
              <p:cNvPr id="76" name="Rectangle 75">
                <a:extLst>
                  <a:ext uri="{FF2B5EF4-FFF2-40B4-BE49-F238E27FC236}">
                    <a16:creationId xmlns:a16="http://schemas.microsoft.com/office/drawing/2014/main" id="{11B690FA-4E0B-4D86-B7A3-A166BEA77726}"/>
                  </a:ext>
                </a:extLst>
              </p:cNvPr>
              <p:cNvSpPr/>
              <p:nvPr/>
            </p:nvSpPr>
            <p:spPr>
              <a:xfrm>
                <a:off x="6966542" y="3370390"/>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Runtime</a:t>
                </a:r>
              </a:p>
            </p:txBody>
          </p:sp>
          <p:sp>
            <p:nvSpPr>
              <p:cNvPr id="77" name="Rectangle 76">
                <a:extLst>
                  <a:ext uri="{FF2B5EF4-FFF2-40B4-BE49-F238E27FC236}">
                    <a16:creationId xmlns:a16="http://schemas.microsoft.com/office/drawing/2014/main" id="{206BCAD0-993F-4DC5-B4C2-128560356C78}"/>
                  </a:ext>
                </a:extLst>
              </p:cNvPr>
              <p:cNvSpPr/>
              <p:nvPr/>
            </p:nvSpPr>
            <p:spPr>
              <a:xfrm>
                <a:off x="6966542" y="2915571"/>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Applications</a:t>
                </a:r>
              </a:p>
            </p:txBody>
          </p:sp>
        </p:grpSp>
        <p:sp>
          <p:nvSpPr>
            <p:cNvPr id="78" name="Rectangle 77">
              <a:extLst>
                <a:ext uri="{FF2B5EF4-FFF2-40B4-BE49-F238E27FC236}">
                  <a16:creationId xmlns:a16="http://schemas.microsoft.com/office/drawing/2014/main" id="{47B2DE98-9258-4F61-93F9-69A0F2B73D6E}"/>
                </a:ext>
              </a:extLst>
            </p:cNvPr>
            <p:cNvSpPr/>
            <p:nvPr/>
          </p:nvSpPr>
          <p:spPr>
            <a:xfrm>
              <a:off x="7423241" y="1494810"/>
              <a:ext cx="2028257" cy="640080"/>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836" fontAlgn="base">
                <a:spcAft>
                  <a:spcPct val="0"/>
                </a:spcAft>
                <a:defRPr/>
              </a:pPr>
              <a:r>
                <a:rPr lang="en-US" sz="2000">
                  <a:solidFill>
                    <a:srgbClr val="595959">
                      <a:alpha val="99000"/>
                    </a:srgbClr>
                  </a:solidFill>
                  <a:ea typeface="Kozuka Gothic Pro R" pitchFamily="34" charset="-128"/>
                </a:rPr>
                <a:t>Software</a:t>
              </a:r>
            </a:p>
            <a:p>
              <a:pPr algn="ctr" defTabSz="1218936">
                <a:defRPr/>
              </a:pPr>
              <a:r>
                <a:rPr lang="en-US" sz="1600">
                  <a:solidFill>
                    <a:srgbClr val="595959">
                      <a:alpha val="99000"/>
                    </a:srgbClr>
                  </a:solidFill>
                  <a:ea typeface="Kozuka Gothic Pro R" pitchFamily="34" charset="-128"/>
                </a:rPr>
                <a:t>( as a Service )</a:t>
              </a:r>
            </a:p>
          </p:txBody>
        </p:sp>
        <p:grpSp>
          <p:nvGrpSpPr>
            <p:cNvPr id="79" name="Group 78">
              <a:extLst>
                <a:ext uri="{FF2B5EF4-FFF2-40B4-BE49-F238E27FC236}">
                  <a16:creationId xmlns:a16="http://schemas.microsoft.com/office/drawing/2014/main" id="{1422EF3D-6160-4A2F-86A4-DCDC02110257}"/>
                </a:ext>
              </a:extLst>
            </p:cNvPr>
            <p:cNvGrpSpPr/>
            <p:nvPr/>
          </p:nvGrpSpPr>
          <p:grpSpPr>
            <a:xfrm>
              <a:off x="7593286" y="2257552"/>
              <a:ext cx="1638240" cy="3575799"/>
              <a:chOff x="9523110" y="2460749"/>
              <a:chExt cx="1638240" cy="3575799"/>
            </a:xfrm>
          </p:grpSpPr>
          <p:sp>
            <p:nvSpPr>
              <p:cNvPr id="80" name="Rectangle 79">
                <a:extLst>
                  <a:ext uri="{FF2B5EF4-FFF2-40B4-BE49-F238E27FC236}">
                    <a16:creationId xmlns:a16="http://schemas.microsoft.com/office/drawing/2014/main" id="{9E1C6C00-2154-46C7-A133-46AF79661431}"/>
                  </a:ext>
                </a:extLst>
              </p:cNvPr>
              <p:cNvSpPr/>
              <p:nvPr/>
            </p:nvSpPr>
            <p:spPr>
              <a:xfrm>
                <a:off x="9523110" y="5200731"/>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Networking</a:t>
                </a:r>
              </a:p>
            </p:txBody>
          </p:sp>
          <p:sp>
            <p:nvSpPr>
              <p:cNvPr id="81" name="Rectangle 80">
                <a:extLst>
                  <a:ext uri="{FF2B5EF4-FFF2-40B4-BE49-F238E27FC236}">
                    <a16:creationId xmlns:a16="http://schemas.microsoft.com/office/drawing/2014/main" id="{8101A16C-9E65-4DAF-85A6-3E6CB98273F3}"/>
                  </a:ext>
                </a:extLst>
              </p:cNvPr>
              <p:cNvSpPr/>
              <p:nvPr/>
            </p:nvSpPr>
            <p:spPr>
              <a:xfrm>
                <a:off x="9523110" y="4745912"/>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Compute</a:t>
                </a:r>
              </a:p>
            </p:txBody>
          </p:sp>
          <p:sp>
            <p:nvSpPr>
              <p:cNvPr id="82" name="Rectangle 81">
                <a:extLst>
                  <a:ext uri="{FF2B5EF4-FFF2-40B4-BE49-F238E27FC236}">
                    <a16:creationId xmlns:a16="http://schemas.microsoft.com/office/drawing/2014/main" id="{81003D6F-234A-4EA9-BDB3-B02EE753B14E}"/>
                  </a:ext>
                </a:extLst>
              </p:cNvPr>
              <p:cNvSpPr/>
              <p:nvPr/>
            </p:nvSpPr>
            <p:spPr>
              <a:xfrm>
                <a:off x="9523110" y="4280025"/>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Virtual Machine</a:t>
                </a:r>
              </a:p>
            </p:txBody>
          </p:sp>
          <p:sp>
            <p:nvSpPr>
              <p:cNvPr id="83" name="Rectangle 82">
                <a:extLst>
                  <a:ext uri="{FF2B5EF4-FFF2-40B4-BE49-F238E27FC236}">
                    <a16:creationId xmlns:a16="http://schemas.microsoft.com/office/drawing/2014/main" id="{B284D65F-6936-41BA-93E4-42CA0FA4CDAE}"/>
                  </a:ext>
                </a:extLst>
              </p:cNvPr>
              <p:cNvSpPr/>
              <p:nvPr/>
            </p:nvSpPr>
            <p:spPr>
              <a:xfrm>
                <a:off x="9523110" y="3825206"/>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Operating System</a:t>
                </a:r>
              </a:p>
            </p:txBody>
          </p:sp>
          <p:sp>
            <p:nvSpPr>
              <p:cNvPr id="84" name="Rectangle 83">
                <a:extLst>
                  <a:ext uri="{FF2B5EF4-FFF2-40B4-BE49-F238E27FC236}">
                    <a16:creationId xmlns:a16="http://schemas.microsoft.com/office/drawing/2014/main" id="{F0A0D202-7E9C-4135-9535-F89E837036B4}"/>
                  </a:ext>
                </a:extLst>
              </p:cNvPr>
              <p:cNvSpPr/>
              <p:nvPr/>
            </p:nvSpPr>
            <p:spPr>
              <a:xfrm>
                <a:off x="9523110" y="2460749"/>
                <a:ext cx="1638240"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Data &amp; Access</a:t>
                </a:r>
              </a:p>
            </p:txBody>
          </p:sp>
          <p:sp>
            <p:nvSpPr>
              <p:cNvPr id="85" name="Rectangle 84">
                <a:extLst>
                  <a:ext uri="{FF2B5EF4-FFF2-40B4-BE49-F238E27FC236}">
                    <a16:creationId xmlns:a16="http://schemas.microsoft.com/office/drawing/2014/main" id="{1A24DF0F-E1B0-494C-A315-9A95C75CEE8C}"/>
                  </a:ext>
                </a:extLst>
              </p:cNvPr>
              <p:cNvSpPr/>
              <p:nvPr/>
            </p:nvSpPr>
            <p:spPr>
              <a:xfrm>
                <a:off x="9523110" y="3370387"/>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a:ln>
                      <a:noFill/>
                    </a:ln>
                    <a:solidFill>
                      <a:srgbClr val="FFFFFF">
                        <a:alpha val="99000"/>
                      </a:srgbClr>
                    </a:solidFill>
                    <a:effectLst/>
                    <a:uLnTx/>
                    <a:uFillTx/>
                    <a:ea typeface="Segoe UI" pitchFamily="34" charset="0"/>
                    <a:cs typeface="Segoe UI" pitchFamily="34" charset="0"/>
                  </a:rPr>
                  <a:t>Runtime</a:t>
                </a:r>
              </a:p>
            </p:txBody>
          </p:sp>
          <p:sp>
            <p:nvSpPr>
              <p:cNvPr id="86" name="Rectangle 85">
                <a:extLst>
                  <a:ext uri="{FF2B5EF4-FFF2-40B4-BE49-F238E27FC236}">
                    <a16:creationId xmlns:a16="http://schemas.microsoft.com/office/drawing/2014/main" id="{6CA429E7-8123-4F8F-B295-17C7424D68F6}"/>
                  </a:ext>
                </a:extLst>
              </p:cNvPr>
              <p:cNvSpPr/>
              <p:nvPr/>
            </p:nvSpPr>
            <p:spPr>
              <a:xfrm>
                <a:off x="9523110" y="291556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Applications</a:t>
                </a:r>
              </a:p>
            </p:txBody>
          </p:sp>
          <p:sp>
            <p:nvSpPr>
              <p:cNvPr id="87" name="Rectangle 86">
                <a:extLst>
                  <a:ext uri="{FF2B5EF4-FFF2-40B4-BE49-F238E27FC236}">
                    <a16:creationId xmlns:a16="http://schemas.microsoft.com/office/drawing/2014/main" id="{8D9B6949-F625-459A-9BA5-B63E4034D511}"/>
                  </a:ext>
                </a:extLst>
              </p:cNvPr>
              <p:cNvSpPr/>
              <p:nvPr/>
            </p:nvSpPr>
            <p:spPr>
              <a:xfrm>
                <a:off x="9523110" y="5655548"/>
                <a:ext cx="1638240" cy="381000"/>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Storage</a:t>
                </a:r>
              </a:p>
            </p:txBody>
          </p:sp>
        </p:grpSp>
        <p:sp>
          <p:nvSpPr>
            <p:cNvPr id="88" name="Rectangle 87">
              <a:extLst>
                <a:ext uri="{FF2B5EF4-FFF2-40B4-BE49-F238E27FC236}">
                  <a16:creationId xmlns:a16="http://schemas.microsoft.com/office/drawing/2014/main" id="{270780A6-C3BC-4B28-B80A-55BDCDAF9BD7}"/>
                </a:ext>
              </a:extLst>
            </p:cNvPr>
            <p:cNvSpPr/>
            <p:nvPr/>
          </p:nvSpPr>
          <p:spPr bwMode="auto">
            <a:xfrm flipH="1">
              <a:off x="1029060" y="1244462"/>
              <a:ext cx="2179231" cy="4902338"/>
            </a:xfrm>
            <a:prstGeom prst="rect">
              <a:avLst/>
            </a:prstGeom>
            <a:noFill/>
            <a:ln w="9525" cap="flat" cmpd="sng" algn="ctr">
              <a:solidFill>
                <a:srgbClr val="FFFFFF">
                  <a:lumMod val="85000"/>
                </a:srgbClr>
              </a:solidFill>
              <a:prstDash val="solid"/>
              <a:headEnd type="none" w="med" len="med"/>
              <a:tailEnd type="none" w="med" len="med"/>
            </a:ln>
            <a:effectLst/>
          </p:spPr>
          <p:txBody>
            <a:bodyPr vert="horz" wrap="square" lIns="91404" tIns="45703" rIns="91404" bIns="45703" numCol="1" spcCol="0" rtlCol="0" anchor="ctr" anchorCtr="0" compatLnSpc="1">
              <a:prstTxWarp prst="textNoShape">
                <a:avLst/>
              </a:prstTxWarp>
            </a:bodyPr>
            <a:lstStyle/>
            <a:p>
              <a:pPr marL="0" marR="0" lvl="0" indent="0" algn="ctr" defTabSz="913788"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89" name="Rectangle 88">
              <a:extLst>
                <a:ext uri="{FF2B5EF4-FFF2-40B4-BE49-F238E27FC236}">
                  <a16:creationId xmlns:a16="http://schemas.microsoft.com/office/drawing/2014/main" id="{FBF623C8-468D-4510-B434-5DCDF1CCC938}"/>
                </a:ext>
              </a:extLst>
            </p:cNvPr>
            <p:cNvSpPr/>
            <p:nvPr/>
          </p:nvSpPr>
          <p:spPr>
            <a:xfrm>
              <a:off x="9708339" y="3444110"/>
              <a:ext cx="2299339" cy="488923"/>
            </a:xfrm>
            <a:prstGeom prst="rect">
              <a:avLst/>
            </a:prstGeom>
            <a:solidFill>
              <a:srgbClr val="0078D4"/>
            </a:solidFill>
            <a:ln w="9525" cap="flat" cmpd="sng" algn="ctr">
              <a:no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Cloud Provider Manages</a:t>
              </a:r>
            </a:p>
          </p:txBody>
        </p:sp>
        <p:sp>
          <p:nvSpPr>
            <p:cNvPr id="90" name="Rectangle 89">
              <a:extLst>
                <a:ext uri="{FF2B5EF4-FFF2-40B4-BE49-F238E27FC236}">
                  <a16:creationId xmlns:a16="http://schemas.microsoft.com/office/drawing/2014/main" id="{E390420B-4D9D-44C4-90AD-3B99FA80B03B}"/>
                </a:ext>
              </a:extLst>
            </p:cNvPr>
            <p:cNvSpPr/>
            <p:nvPr/>
          </p:nvSpPr>
          <p:spPr>
            <a:xfrm>
              <a:off x="9700803" y="2911339"/>
              <a:ext cx="2306875" cy="381000"/>
            </a:xfrm>
            <a:prstGeom prst="rect">
              <a:avLst/>
            </a:prstGeom>
            <a:solidFill>
              <a:srgbClr val="008575"/>
            </a:solidFill>
            <a:ln w="9525" cap="flat" cmpd="sng" algn="ctr">
              <a:solidFill>
                <a:srgbClr val="FFC000">
                  <a:shade val="95000"/>
                  <a:satMod val="105000"/>
                </a:srgbClr>
              </a:solidFill>
              <a:prstDash val="solid"/>
            </a:ln>
            <a:effectLst/>
          </p:spPr>
          <p:txBody>
            <a:bodyPr lIns="0" rIns="0" rtlCol="0" anchor="t" anchorCtr="0"/>
            <a:lstStyle/>
            <a:p>
              <a:pPr marL="0" marR="0" lvl="0" indent="0" algn="ctr" defTabSz="1218936" eaLnBrk="1" fontAlgn="auto" latinLnBrk="0" hangingPunct="1">
                <a:lnSpc>
                  <a:spcPct val="100000"/>
                </a:lnSpc>
                <a:spcBef>
                  <a:spcPts val="0"/>
                </a:spcBef>
                <a:spcAft>
                  <a:spcPts val="0"/>
                </a:spcAft>
                <a:buClrTx/>
                <a:buSzTx/>
                <a:buFontTx/>
                <a:buNone/>
                <a:tabLst/>
                <a:defRPr/>
              </a:pPr>
              <a:r>
                <a:rPr kumimoji="0" lang="en-US" sz="1500" b="0" i="0" u="none" strike="noStrike" kern="0" cap="none" spc="0" normalizeH="0" baseline="0" noProof="0" dirty="0">
                  <a:ln>
                    <a:noFill/>
                  </a:ln>
                  <a:solidFill>
                    <a:srgbClr val="FFFFFF">
                      <a:alpha val="99000"/>
                    </a:srgbClr>
                  </a:solidFill>
                  <a:effectLst/>
                  <a:uLnTx/>
                  <a:uFillTx/>
                  <a:ea typeface="Segoe UI" pitchFamily="34" charset="0"/>
                  <a:cs typeface="Segoe UI" pitchFamily="34" charset="0"/>
                </a:rPr>
                <a:t>You Manage</a:t>
              </a:r>
            </a:p>
          </p:txBody>
        </p:sp>
      </p:grpSp>
      <p:sp>
        <p:nvSpPr>
          <p:cNvPr id="3" name="Rectangle 2"/>
          <p:cNvSpPr/>
          <p:nvPr/>
        </p:nvSpPr>
        <p:spPr>
          <a:xfrm>
            <a:off x="145196" y="1280557"/>
            <a:ext cx="3459159" cy="4524315"/>
          </a:xfrm>
          <a:prstGeom prst="rect">
            <a:avLst/>
          </a:prstGeom>
        </p:spPr>
        <p:txBody>
          <a:bodyPr wrap="square">
            <a:spAutoFit/>
          </a:bodyPr>
          <a:lstStyle/>
          <a:p>
            <a:pPr marL="285750" indent="-285750">
              <a:buFont typeface="Arial" panose="020B0604020202020204" pitchFamily="34" charset="0"/>
              <a:buChar char="•"/>
            </a:pPr>
            <a:r>
              <a:rPr lang="en-US" sz="1600" b="1" dirty="0">
                <a:latin typeface="CIDFont+F3"/>
              </a:rPr>
              <a:t>IaaS </a:t>
            </a:r>
            <a:r>
              <a:rPr lang="en-US" sz="1600" dirty="0">
                <a:latin typeface="CIDFont+F2"/>
              </a:rPr>
              <a:t>requires the most user management of all the cloud services. The user is responsible for managing the operating systems, data, and applications.</a:t>
            </a:r>
          </a:p>
          <a:p>
            <a:endParaRPr lang="en-US" sz="1600" dirty="0">
              <a:latin typeface="CIDFont+F2"/>
            </a:endParaRPr>
          </a:p>
          <a:p>
            <a:pPr marL="285750" indent="-285750">
              <a:buFont typeface="Arial" panose="020B0604020202020204" pitchFamily="34" charset="0"/>
              <a:buChar char="•"/>
            </a:pPr>
            <a:r>
              <a:rPr lang="en-US" sz="1600" b="1" dirty="0">
                <a:latin typeface="CIDFont+F2"/>
              </a:rPr>
              <a:t>PaaS</a:t>
            </a:r>
            <a:r>
              <a:rPr lang="en-US" sz="1600" dirty="0">
                <a:latin typeface="CIDFont+F2"/>
              </a:rPr>
              <a:t> requires less user management. The cloud provider manages the operating systems, and the user is responsible for the applications and data they run and store.</a:t>
            </a:r>
          </a:p>
          <a:p>
            <a:endParaRPr lang="en-US" sz="1600" dirty="0">
              <a:latin typeface="CIDFont+F2"/>
            </a:endParaRPr>
          </a:p>
          <a:p>
            <a:pPr marL="285750" indent="-285750">
              <a:buFont typeface="Arial" panose="020B0604020202020204" pitchFamily="34" charset="0"/>
              <a:buChar char="•"/>
            </a:pPr>
            <a:r>
              <a:rPr lang="en-US" sz="1600" b="1" dirty="0">
                <a:latin typeface="CIDFont+F2"/>
              </a:rPr>
              <a:t>SaaS</a:t>
            </a:r>
            <a:r>
              <a:rPr lang="en-US" sz="1600" dirty="0">
                <a:latin typeface="CIDFont+F2"/>
              </a:rPr>
              <a:t> requires the least amount of management. The cloud provider is responsible for managing everything, and the end user just uses the software.</a:t>
            </a:r>
            <a:endParaRPr lang="en-US" sz="1600" dirty="0"/>
          </a:p>
        </p:txBody>
      </p:sp>
    </p:spTree>
    <p:extLst>
      <p:ext uri="{BB962C8B-B14F-4D97-AF65-F5344CB8AC3E}">
        <p14:creationId xmlns:p14="http://schemas.microsoft.com/office/powerpoint/2010/main" val="395123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30078" y="1293939"/>
            <a:ext cx="4925694" cy="886397"/>
          </a:xfrm>
        </p:spPr>
        <p:txBody>
          <a:bodyPr/>
          <a:lstStyle/>
          <a:p>
            <a:r>
              <a:rPr lang="en-US" sz="3200" dirty="0"/>
              <a:t>2.A. Core Architectural Components of Azure</a:t>
            </a:r>
          </a:p>
        </p:txBody>
      </p:sp>
      <p:sp>
        <p:nvSpPr>
          <p:cNvPr id="6" name="Text Placeholder 2">
            <a:extLst>
              <a:ext uri="{FF2B5EF4-FFF2-40B4-BE49-F238E27FC236}">
                <a16:creationId xmlns:a16="http://schemas.microsoft.com/office/drawing/2014/main" id="{654793DE-AAA2-B19E-03E0-1E1DF18F2383}"/>
              </a:ext>
            </a:extLst>
          </p:cNvPr>
          <p:cNvSpPr txBox="1">
            <a:spLocks/>
          </p:cNvSpPr>
          <p:nvPr/>
        </p:nvSpPr>
        <p:spPr>
          <a:xfrm>
            <a:off x="633901" y="2331104"/>
            <a:ext cx="4329984" cy="4662815"/>
          </a:xfrm>
          <a:prstGeom prst="rect">
            <a:avLst/>
          </a:prstGeom>
        </p:spPr>
        <p:txBody>
          <a:bodyPr vert="horz" wrap="square" lIns="0" tIns="91440" rIns="146304" bIns="9144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buNone/>
            </a:pPr>
            <a:endParaRPr lang="en-US" sz="2000" dirty="0">
              <a:latin typeface="+mj-lt"/>
              <a:cs typeface="Segoe UI"/>
            </a:endParaRPr>
          </a:p>
          <a:p>
            <a:pPr marL="342900" indent="-342900"/>
            <a:r>
              <a:rPr lang="en-US" sz="2000" dirty="0"/>
              <a:t>Regions and Region Pairs</a:t>
            </a:r>
            <a:endParaRPr lang="en-US" sz="2000" dirty="0">
              <a:cs typeface="Segoe UI"/>
            </a:endParaRPr>
          </a:p>
          <a:p>
            <a:pPr marL="342900" indent="-342900" fontAlgn="base"/>
            <a:r>
              <a:rPr lang="en-US" sz="2000" dirty="0"/>
              <a:t>Availability Zones</a:t>
            </a:r>
          </a:p>
          <a:p>
            <a:pPr marL="342900" indent="-342900" fontAlgn="base"/>
            <a:r>
              <a:rPr lang="en-US" sz="2000" dirty="0">
                <a:cs typeface="Segoe UI"/>
              </a:rPr>
              <a:t>Azure Datacenters</a:t>
            </a:r>
          </a:p>
          <a:p>
            <a:pPr marL="342900" indent="-342900"/>
            <a:r>
              <a:rPr lang="en-US" sz="2000" dirty="0">
                <a:cs typeface="Segoe UI"/>
              </a:rPr>
              <a:t>Azure Resources &amp; </a:t>
            </a:r>
            <a:r>
              <a:rPr lang="en-US" sz="2000" dirty="0"/>
              <a:t>Resource Groups</a:t>
            </a:r>
            <a:endParaRPr lang="en-US" sz="2000" dirty="0">
              <a:cs typeface="Segoe UI"/>
            </a:endParaRPr>
          </a:p>
          <a:p>
            <a:pPr marL="342900" indent="-342900" fontAlgn="base"/>
            <a:r>
              <a:rPr lang="en-US" sz="2000" dirty="0"/>
              <a:t>Subscriptions</a:t>
            </a:r>
            <a:endParaRPr lang="en-US" sz="2000" dirty="0">
              <a:cs typeface="Segoe UI"/>
            </a:endParaRPr>
          </a:p>
          <a:p>
            <a:pPr marL="342900" indent="-342900" fontAlgn="base"/>
            <a:r>
              <a:rPr lang="en-US" sz="2000" dirty="0">
                <a:cs typeface="Segoe UI"/>
              </a:rPr>
              <a:t>Azure Management Groups</a:t>
            </a:r>
            <a:endParaRPr lang="en-US" sz="1800" b="0" i="0" u="none" strike="noStrike" baseline="0" dirty="0">
              <a:solidFill>
                <a:srgbClr val="000000"/>
              </a:solidFill>
              <a:latin typeface="Segoe UI" panose="020B0502040204020203" pitchFamily="34" charset="0"/>
            </a:endParaRPr>
          </a:p>
          <a:p>
            <a:pPr marL="342900" indent="-342900" fontAlgn="base"/>
            <a:r>
              <a:rPr lang="en-US" sz="2000" dirty="0">
                <a:cs typeface="Segoe UI"/>
              </a:rPr>
              <a:t>Hierarchy of resource groups, subscriptions, and management groups </a:t>
            </a:r>
          </a:p>
          <a:p>
            <a:pPr marL="342900" indent="-342900" fontAlgn="base"/>
            <a:endParaRPr lang="en-US" sz="2000" dirty="0">
              <a:cs typeface="Segoe UI"/>
            </a:endParaRPr>
          </a:p>
          <a:p>
            <a:pPr marL="342900" indent="-342900" fontAlgn="base"/>
            <a:endParaRPr lang="en-US" sz="2000" dirty="0">
              <a:cs typeface="Segoe UI"/>
            </a:endParaRPr>
          </a:p>
        </p:txBody>
      </p:sp>
    </p:spTree>
    <p:extLst>
      <p:ext uri="{BB962C8B-B14F-4D97-AF65-F5344CB8AC3E}">
        <p14:creationId xmlns:p14="http://schemas.microsoft.com/office/powerpoint/2010/main" val="100903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a:xfrm>
            <a:off x="152399" y="282145"/>
            <a:ext cx="3810001" cy="4185761"/>
          </a:xfrm>
          <a:prstGeom prst="rect">
            <a:avLst/>
          </a:prstGeom>
          <a:ln>
            <a:solidFill>
              <a:schemeClr val="accent5">
                <a:lumMod val="75000"/>
              </a:schemeClr>
            </a:solidFill>
          </a:ln>
        </p:spPr>
        <p:txBody>
          <a:bodyPr wrap="square">
            <a:spAutoFit/>
          </a:bodyPr>
          <a:lstStyle/>
          <a:p>
            <a:r>
              <a:rPr lang="en-US" sz="3200" b="0" i="0" u="none" strike="noStrike" baseline="0" dirty="0">
                <a:latin typeface="CIDFont+F4"/>
              </a:rPr>
              <a:t>Geographies</a:t>
            </a:r>
          </a:p>
          <a:p>
            <a:r>
              <a:rPr lang="en-US" dirty="0">
                <a:latin typeface="CIDFont+F3"/>
              </a:rPr>
              <a:t>• </a:t>
            </a:r>
            <a:r>
              <a:rPr lang="en-US" dirty="0">
                <a:latin typeface="CIDFont+F2"/>
              </a:rPr>
              <a:t>A </a:t>
            </a:r>
            <a:r>
              <a:rPr lang="en-US" dirty="0">
                <a:latin typeface="CIDFont+F5"/>
              </a:rPr>
              <a:t>geography </a:t>
            </a:r>
            <a:r>
              <a:rPr lang="en-US" dirty="0">
                <a:latin typeface="CIDFont+F2"/>
              </a:rPr>
              <a:t>is a discrete market typically containing two or more</a:t>
            </a:r>
          </a:p>
          <a:p>
            <a:r>
              <a:rPr lang="en-US" dirty="0">
                <a:latin typeface="CIDFont+F2"/>
              </a:rPr>
              <a:t>regions that preserves data residency and compliance boundaries</a:t>
            </a:r>
          </a:p>
          <a:p>
            <a:r>
              <a:rPr lang="en-US" dirty="0">
                <a:latin typeface="CIDFont+F3"/>
              </a:rPr>
              <a:t>• </a:t>
            </a:r>
            <a:r>
              <a:rPr lang="en-US" dirty="0">
                <a:latin typeface="CIDFont+F2"/>
              </a:rPr>
              <a:t>Geographies allow customers with specific data-residency and</a:t>
            </a:r>
          </a:p>
          <a:p>
            <a:r>
              <a:rPr lang="en-US" dirty="0">
                <a:latin typeface="CIDFont+F2"/>
              </a:rPr>
              <a:t>compliance needs to keep their data and applications close</a:t>
            </a:r>
          </a:p>
          <a:p>
            <a:r>
              <a:rPr lang="en-US" dirty="0">
                <a:latin typeface="CIDFont+F3"/>
              </a:rPr>
              <a:t>• </a:t>
            </a:r>
            <a:r>
              <a:rPr lang="en-US" dirty="0">
                <a:latin typeface="CIDFont+F2"/>
              </a:rPr>
              <a:t>Geographies are broken up into Americas, Europe, Asia Pacific, Middle</a:t>
            </a:r>
          </a:p>
          <a:p>
            <a:r>
              <a:rPr lang="en-US" dirty="0">
                <a:latin typeface="CIDFont+F2"/>
              </a:rPr>
              <a:t>East, and Africa</a:t>
            </a:r>
            <a:endParaRPr lang="en-US" dirty="0"/>
          </a:p>
        </p:txBody>
      </p:sp>
      <p:sp>
        <p:nvSpPr>
          <p:cNvPr id="3" name="Rectangle 2"/>
          <p:cNvSpPr/>
          <p:nvPr/>
        </p:nvSpPr>
        <p:spPr>
          <a:xfrm>
            <a:off x="4073236" y="1418127"/>
            <a:ext cx="4045527" cy="3908762"/>
          </a:xfrm>
          <a:prstGeom prst="rect">
            <a:avLst/>
          </a:prstGeom>
          <a:ln>
            <a:solidFill>
              <a:schemeClr val="accent4"/>
            </a:solidFill>
          </a:ln>
        </p:spPr>
        <p:txBody>
          <a:bodyPr wrap="square">
            <a:spAutoFit/>
          </a:bodyPr>
          <a:lstStyle/>
          <a:p>
            <a:r>
              <a:rPr lang="en-US" sz="3200" b="0" i="0" u="none" strike="noStrike" baseline="0" dirty="0">
                <a:latin typeface="CIDFont+F4"/>
              </a:rPr>
              <a:t>Regions</a:t>
            </a:r>
          </a:p>
          <a:p>
            <a:r>
              <a:rPr lang="en-US" dirty="0">
                <a:latin typeface="CIDFont+F3"/>
              </a:rPr>
              <a:t>• </a:t>
            </a:r>
            <a:r>
              <a:rPr lang="en-US" dirty="0">
                <a:latin typeface="CIDFont+F2"/>
              </a:rPr>
              <a:t>Azure is made up of datacenters located around the globe. These</a:t>
            </a:r>
          </a:p>
          <a:p>
            <a:r>
              <a:rPr lang="en-US" dirty="0">
                <a:latin typeface="CIDFont+F2"/>
              </a:rPr>
              <a:t>datacenters are organized and made available to end users by</a:t>
            </a:r>
          </a:p>
          <a:p>
            <a:r>
              <a:rPr lang="en-US" dirty="0">
                <a:latin typeface="CIDFont+F2"/>
              </a:rPr>
              <a:t>country/region</a:t>
            </a:r>
          </a:p>
          <a:p>
            <a:r>
              <a:rPr lang="en-US" dirty="0">
                <a:latin typeface="CIDFont+F3"/>
              </a:rPr>
              <a:t>• </a:t>
            </a:r>
            <a:r>
              <a:rPr lang="en-US" dirty="0">
                <a:latin typeface="CIDFont+F2"/>
              </a:rPr>
              <a:t>In reference to datacenters, a </a:t>
            </a:r>
            <a:r>
              <a:rPr lang="en-US" dirty="0">
                <a:latin typeface="CIDFont+F5"/>
              </a:rPr>
              <a:t>region </a:t>
            </a:r>
            <a:r>
              <a:rPr lang="en-US" dirty="0">
                <a:latin typeface="CIDFont+F2"/>
              </a:rPr>
              <a:t>is a geographical area on the planet</a:t>
            </a:r>
          </a:p>
          <a:p>
            <a:r>
              <a:rPr lang="en-US" dirty="0">
                <a:latin typeface="CIDFont+F2"/>
              </a:rPr>
              <a:t>containing at least one—but potentially multiple —datacenters that are</a:t>
            </a:r>
          </a:p>
          <a:p>
            <a:r>
              <a:rPr lang="en-US" dirty="0">
                <a:latin typeface="CIDFont+F2"/>
              </a:rPr>
              <a:t>in close proximity and networked together with a low-latency network</a:t>
            </a:r>
            <a:endParaRPr lang="en-US" dirty="0"/>
          </a:p>
        </p:txBody>
      </p:sp>
      <p:sp>
        <p:nvSpPr>
          <p:cNvPr id="4" name="Rectangle 3"/>
          <p:cNvSpPr/>
          <p:nvPr/>
        </p:nvSpPr>
        <p:spPr>
          <a:xfrm>
            <a:off x="8229599" y="2098028"/>
            <a:ext cx="3865419" cy="4462760"/>
          </a:xfrm>
          <a:prstGeom prst="rect">
            <a:avLst/>
          </a:prstGeom>
          <a:ln>
            <a:solidFill>
              <a:schemeClr val="accent6">
                <a:lumMod val="75000"/>
              </a:schemeClr>
            </a:solidFill>
          </a:ln>
        </p:spPr>
        <p:txBody>
          <a:bodyPr wrap="square">
            <a:spAutoFit/>
          </a:bodyPr>
          <a:lstStyle/>
          <a:p>
            <a:r>
              <a:rPr lang="en-US" sz="3200" b="0" i="0" u="none" strike="noStrike" baseline="0" dirty="0">
                <a:latin typeface="CIDFont+F4"/>
              </a:rPr>
              <a:t>Region Pair</a:t>
            </a:r>
          </a:p>
          <a:p>
            <a:r>
              <a:rPr lang="en-US" dirty="0">
                <a:latin typeface="CIDFont+F3"/>
              </a:rPr>
              <a:t>• </a:t>
            </a:r>
            <a:r>
              <a:rPr lang="en-US" dirty="0">
                <a:latin typeface="CIDFont+F2"/>
              </a:rPr>
              <a:t>Each Azure region is paired with another region within the same</a:t>
            </a:r>
          </a:p>
          <a:p>
            <a:r>
              <a:rPr lang="en-US" dirty="0">
                <a:latin typeface="CIDFont+F2"/>
              </a:rPr>
              <a:t>geography (such as US, Europe, or Asia).</a:t>
            </a:r>
          </a:p>
          <a:p>
            <a:r>
              <a:rPr lang="en-US" dirty="0">
                <a:latin typeface="CIDFont+F3"/>
              </a:rPr>
              <a:t>• </a:t>
            </a:r>
            <a:r>
              <a:rPr lang="en-US" dirty="0">
                <a:latin typeface="CIDFont+F2"/>
              </a:rPr>
              <a:t>This approach allows for the replication of resources (such as virtual</a:t>
            </a:r>
          </a:p>
          <a:p>
            <a:r>
              <a:rPr lang="en-US" dirty="0">
                <a:latin typeface="CIDFont+F2"/>
              </a:rPr>
              <a:t>machine (VM) storage) across a geography that helps reduce the</a:t>
            </a:r>
          </a:p>
          <a:p>
            <a:r>
              <a:rPr lang="en-US" dirty="0">
                <a:latin typeface="CIDFont+F2"/>
              </a:rPr>
              <a:t>likelihood of interruptions due to events such as natural disasters,</a:t>
            </a:r>
          </a:p>
          <a:p>
            <a:r>
              <a:rPr lang="en-US" dirty="0">
                <a:latin typeface="CIDFont+F2"/>
              </a:rPr>
              <a:t>power outages, or physical network outages affecting both regions at</a:t>
            </a:r>
          </a:p>
          <a:p>
            <a:r>
              <a:rPr lang="en-US" dirty="0">
                <a:latin typeface="CIDFont+F2"/>
              </a:rPr>
              <a:t>once.</a:t>
            </a:r>
            <a:endParaRPr lang="en-US" dirty="0"/>
          </a:p>
        </p:txBody>
      </p:sp>
    </p:spTree>
    <p:extLst>
      <p:ext uri="{BB962C8B-B14F-4D97-AF65-F5344CB8AC3E}">
        <p14:creationId xmlns:p14="http://schemas.microsoft.com/office/powerpoint/2010/main" val="4163337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12955"/>
            <a:ext cx="2787983" cy="553998"/>
          </a:xfrm>
        </p:spPr>
        <p:txBody>
          <a:bodyPr>
            <a:normAutofit fontScale="90000"/>
          </a:bodyPr>
          <a:lstStyle/>
          <a:p>
            <a:r>
              <a:rPr lang="en-US" b="1" noProof="0" dirty="0"/>
              <a:t>Geographies</a:t>
            </a:r>
          </a:p>
        </p:txBody>
      </p:sp>
      <p:sp>
        <p:nvSpPr>
          <p:cNvPr id="6" name="Text Placeholder 5"/>
          <p:cNvSpPr>
            <a:spLocks noGrp="1"/>
          </p:cNvSpPr>
          <p:nvPr>
            <p:ph type="body" sz="quarter" idx="10"/>
          </p:nvPr>
        </p:nvSpPr>
        <p:spPr>
          <a:xfrm>
            <a:off x="586390" y="1434370"/>
            <a:ext cx="7971873" cy="4233018"/>
          </a:xfrm>
        </p:spPr>
        <p:txBody>
          <a:bodyPr/>
          <a:lstStyle/>
          <a:p>
            <a:pPr marL="457200" indent="-457200">
              <a:lnSpc>
                <a:spcPct val="114000"/>
              </a:lnSpc>
              <a:buFont typeface="Arial" panose="020B0604020202020204" pitchFamily="34" charset="0"/>
              <a:buChar char="•"/>
            </a:pPr>
            <a:r>
              <a:rPr lang="en-US" noProof="0" dirty="0"/>
              <a:t>Discrete markets that preserve data residency and compliance boundaries.</a:t>
            </a:r>
          </a:p>
          <a:p>
            <a:pPr marL="457200" indent="-457200">
              <a:lnSpc>
                <a:spcPct val="114000"/>
              </a:lnSpc>
              <a:buFont typeface="Arial" panose="020B0604020202020204" pitchFamily="34" charset="0"/>
              <a:buChar char="•"/>
            </a:pPr>
            <a:r>
              <a:rPr lang="en-US" dirty="0"/>
              <a:t>Typically contain two or more regions.</a:t>
            </a:r>
          </a:p>
          <a:p>
            <a:pPr marL="457200" indent="-457200">
              <a:lnSpc>
                <a:spcPct val="114000"/>
              </a:lnSpc>
              <a:buFont typeface="Arial" panose="020B0604020202020204" pitchFamily="34" charset="0"/>
              <a:buChar char="•"/>
            </a:pPr>
            <a:r>
              <a:rPr lang="en-US" dirty="0"/>
              <a:t>Allow customers with specific data-residency and compliance needs to keep their data and applications in close proximity.</a:t>
            </a:r>
          </a:p>
          <a:p>
            <a:pPr marL="457200" indent="-457200">
              <a:lnSpc>
                <a:spcPct val="114000"/>
              </a:lnSpc>
              <a:buFont typeface="Arial" panose="020B0604020202020204" pitchFamily="34" charset="0"/>
              <a:buChar char="•"/>
            </a:pPr>
            <a:r>
              <a:rPr lang="en-US" dirty="0"/>
              <a:t>Categorized as Americas, Europe, Asia Pacific, Middle East, and Africa.</a:t>
            </a:r>
          </a:p>
          <a:p>
            <a:pPr>
              <a:lnSpc>
                <a:spcPct val="114000"/>
              </a:lnSpc>
            </a:pPr>
            <a:endParaRPr lang="en-US" noProof="0" dirty="0"/>
          </a:p>
        </p:txBody>
      </p:sp>
      <p:grpSp>
        <p:nvGrpSpPr>
          <p:cNvPr id="3" name="Group 2" descr="graphic of a globe sitting over a building representing datacenters around the globe"/>
          <p:cNvGrpSpPr/>
          <p:nvPr/>
        </p:nvGrpSpPr>
        <p:grpSpPr>
          <a:xfrm>
            <a:off x="9061181" y="1670599"/>
            <a:ext cx="2309040" cy="3352320"/>
            <a:chOff x="8929296" y="2628960"/>
            <a:chExt cx="2309040" cy="3352320"/>
          </a:xfrm>
        </p:grpSpPr>
        <p:grpSp>
          <p:nvGrpSpPr>
            <p:cNvPr id="4" name="Group 3"/>
            <p:cNvGrpSpPr/>
            <p:nvPr/>
          </p:nvGrpSpPr>
          <p:grpSpPr>
            <a:xfrm>
              <a:off x="8929296" y="5141760"/>
              <a:ext cx="2309040" cy="839520"/>
              <a:chOff x="9390960" y="5568480"/>
              <a:chExt cx="2309040" cy="839520"/>
            </a:xfrm>
          </p:grpSpPr>
          <p:sp>
            <p:nvSpPr>
              <p:cNvPr id="5" name="CustomShape 4"/>
              <p:cNvSpPr/>
              <p:nvPr/>
            </p:nvSpPr>
            <p:spPr>
              <a:xfrm>
                <a:off x="9390960" y="5787000"/>
                <a:ext cx="2309040" cy="621000"/>
              </a:xfrm>
              <a:prstGeom prst="rect">
                <a:avLst/>
              </a:prstGeom>
              <a:solidFill>
                <a:srgbClr val="00B050"/>
              </a:solidFill>
              <a:ln>
                <a:noFill/>
              </a:ln>
            </p:spPr>
            <p:style>
              <a:lnRef idx="0">
                <a:scrgbClr r="0" g="0" b="0"/>
              </a:lnRef>
              <a:fillRef idx="0">
                <a:scrgbClr r="0" g="0" b="0"/>
              </a:fillRef>
              <a:effectRef idx="0">
                <a:scrgbClr r="0" g="0" b="0"/>
              </a:effectRef>
              <a:fontRef idx="minor"/>
            </p:style>
          </p:sp>
          <p:sp>
            <p:nvSpPr>
              <p:cNvPr id="7" name="CustomShape 5"/>
              <p:cNvSpPr/>
              <p:nvPr/>
            </p:nvSpPr>
            <p:spPr>
              <a:xfrm>
                <a:off x="11177280" y="5568480"/>
                <a:ext cx="279720" cy="344520"/>
              </a:xfrm>
              <a:prstGeom prst="rect">
                <a:avLst/>
              </a:prstGeom>
              <a:solidFill>
                <a:srgbClr val="00B050"/>
              </a:solidFill>
              <a:ln>
                <a:noFill/>
              </a:ln>
            </p:spPr>
            <p:style>
              <a:lnRef idx="0">
                <a:scrgbClr r="0" g="0" b="0"/>
              </a:lnRef>
              <a:fillRef idx="0">
                <a:scrgbClr r="0" g="0" b="0"/>
              </a:fillRef>
              <a:effectRef idx="0">
                <a:scrgbClr r="0" g="0" b="0"/>
              </a:effectRef>
              <a:fontRef idx="minor"/>
            </p:style>
          </p:sp>
          <p:sp>
            <p:nvSpPr>
              <p:cNvPr id="8" name="CustomShape 6"/>
              <p:cNvSpPr/>
              <p:nvPr/>
            </p:nvSpPr>
            <p:spPr>
              <a:xfrm>
                <a:off x="11319120" y="6100920"/>
                <a:ext cx="168480" cy="307080"/>
              </a:xfrm>
              <a:prstGeom prst="rect">
                <a:avLst/>
              </a:prstGeom>
              <a:solidFill>
                <a:srgbClr val="00188F"/>
              </a:solidFill>
              <a:ln>
                <a:noFill/>
              </a:ln>
            </p:spPr>
            <p:style>
              <a:lnRef idx="0">
                <a:scrgbClr r="0" g="0" b="0"/>
              </a:lnRef>
              <a:fillRef idx="0">
                <a:scrgbClr r="0" g="0" b="0"/>
              </a:fillRef>
              <a:effectRef idx="0">
                <a:scrgbClr r="0" g="0" b="0"/>
              </a:effectRef>
              <a:fontRef idx="minor"/>
            </p:style>
          </p:sp>
          <p:sp>
            <p:nvSpPr>
              <p:cNvPr id="9" name="CustomShape 7"/>
              <p:cNvSpPr/>
              <p:nvPr/>
            </p:nvSpPr>
            <p:spPr>
              <a:xfrm>
                <a:off x="9522720" y="6094440"/>
                <a:ext cx="513000" cy="180720"/>
              </a:xfrm>
              <a:prstGeom prst="rect">
                <a:avLst/>
              </a:prstGeom>
              <a:solidFill>
                <a:srgbClr val="808080"/>
              </a:solidFill>
              <a:ln>
                <a:noFill/>
              </a:ln>
            </p:spPr>
            <p:style>
              <a:lnRef idx="0">
                <a:scrgbClr r="0" g="0" b="0"/>
              </a:lnRef>
              <a:fillRef idx="0">
                <a:scrgbClr r="0" g="0" b="0"/>
              </a:fillRef>
              <a:effectRef idx="0">
                <a:scrgbClr r="0" g="0" b="0"/>
              </a:effectRef>
              <a:fontRef idx="minor"/>
            </p:style>
          </p:sp>
          <p:sp>
            <p:nvSpPr>
              <p:cNvPr id="10" name="CustomShape 8"/>
              <p:cNvSpPr/>
              <p:nvPr/>
            </p:nvSpPr>
            <p:spPr>
              <a:xfrm>
                <a:off x="10093320" y="6094440"/>
                <a:ext cx="523080" cy="180720"/>
              </a:xfrm>
              <a:prstGeom prst="rect">
                <a:avLst/>
              </a:prstGeom>
              <a:solidFill>
                <a:srgbClr val="808080"/>
              </a:solidFill>
              <a:ln>
                <a:noFill/>
              </a:ln>
            </p:spPr>
            <p:style>
              <a:lnRef idx="0">
                <a:scrgbClr r="0" g="0" b="0"/>
              </a:lnRef>
              <a:fillRef idx="0">
                <a:scrgbClr r="0" g="0" b="0"/>
              </a:fillRef>
              <a:effectRef idx="0">
                <a:scrgbClr r="0" g="0" b="0"/>
              </a:effectRef>
              <a:fontRef idx="minor"/>
            </p:style>
          </p:sp>
          <p:sp>
            <p:nvSpPr>
              <p:cNvPr id="11" name="CustomShape 9"/>
              <p:cNvSpPr/>
              <p:nvPr/>
            </p:nvSpPr>
            <p:spPr>
              <a:xfrm>
                <a:off x="10674000" y="6094440"/>
                <a:ext cx="513000" cy="180720"/>
              </a:xfrm>
              <a:prstGeom prst="rect">
                <a:avLst/>
              </a:prstGeom>
              <a:solidFill>
                <a:srgbClr val="808080"/>
              </a:solidFill>
              <a:ln>
                <a:noFill/>
              </a:ln>
            </p:spPr>
            <p:style>
              <a:lnRef idx="0">
                <a:scrgbClr r="0" g="0" b="0"/>
              </a:lnRef>
              <a:fillRef idx="0">
                <a:scrgbClr r="0" g="0" b="0"/>
              </a:fillRef>
              <a:effectRef idx="0">
                <a:scrgbClr r="0" g="0" b="0"/>
              </a:effectRef>
              <a:fontRef idx="minor"/>
            </p:style>
          </p:sp>
        </p:grpSp>
        <p:sp>
          <p:nvSpPr>
            <p:cNvPr id="20" name="CustomShape 17"/>
            <p:cNvSpPr/>
            <p:nvPr/>
          </p:nvSpPr>
          <p:spPr>
            <a:xfrm rot="900000">
              <a:off x="9056016" y="2628960"/>
              <a:ext cx="2055600" cy="2239200"/>
            </a:xfrm>
            <a:custGeom>
              <a:avLst/>
              <a:gdLst/>
              <a:ahLst/>
              <a:cxnLst/>
              <a:rect l="l" t="t" r="r" b="b"/>
              <a:pathLst>
                <a:path w="1704" h="1920">
                  <a:moveTo>
                    <a:pt x="1578" y="389"/>
                  </a:moveTo>
                  <a:cubicBezTo>
                    <a:pt x="1576" y="385"/>
                    <a:pt x="1576" y="385"/>
                    <a:pt x="1576" y="385"/>
                  </a:cubicBezTo>
                  <a:cubicBezTo>
                    <a:pt x="1569" y="376"/>
                    <a:pt x="1559" y="370"/>
                    <a:pt x="1547" y="370"/>
                  </a:cubicBezTo>
                  <a:cubicBezTo>
                    <a:pt x="1124" y="370"/>
                    <a:pt x="1124" y="370"/>
                    <a:pt x="1124" y="370"/>
                  </a:cubicBezTo>
                  <a:cubicBezTo>
                    <a:pt x="1119" y="370"/>
                    <a:pt x="1116" y="366"/>
                    <a:pt x="1116" y="362"/>
                  </a:cubicBezTo>
                  <a:cubicBezTo>
                    <a:pt x="1116" y="357"/>
                    <a:pt x="1119" y="354"/>
                    <a:pt x="1124" y="354"/>
                  </a:cubicBezTo>
                  <a:cubicBezTo>
                    <a:pt x="1442" y="354"/>
                    <a:pt x="1442" y="354"/>
                    <a:pt x="1442" y="354"/>
                  </a:cubicBezTo>
                  <a:cubicBezTo>
                    <a:pt x="1461" y="354"/>
                    <a:pt x="1476" y="338"/>
                    <a:pt x="1476" y="319"/>
                  </a:cubicBezTo>
                  <a:cubicBezTo>
                    <a:pt x="1476" y="300"/>
                    <a:pt x="1461" y="285"/>
                    <a:pt x="1442" y="285"/>
                  </a:cubicBezTo>
                  <a:cubicBezTo>
                    <a:pt x="1070" y="285"/>
                    <a:pt x="1070" y="285"/>
                    <a:pt x="1070" y="285"/>
                  </a:cubicBezTo>
                  <a:cubicBezTo>
                    <a:pt x="1066" y="285"/>
                    <a:pt x="1063" y="281"/>
                    <a:pt x="1063" y="277"/>
                  </a:cubicBezTo>
                  <a:cubicBezTo>
                    <a:pt x="1063" y="272"/>
                    <a:pt x="1066" y="269"/>
                    <a:pt x="1070" y="269"/>
                  </a:cubicBezTo>
                  <a:cubicBezTo>
                    <a:pt x="1398" y="269"/>
                    <a:pt x="1398" y="269"/>
                    <a:pt x="1398" y="269"/>
                  </a:cubicBezTo>
                  <a:cubicBezTo>
                    <a:pt x="1417" y="269"/>
                    <a:pt x="1433" y="253"/>
                    <a:pt x="1433" y="234"/>
                  </a:cubicBezTo>
                  <a:cubicBezTo>
                    <a:pt x="1433" y="215"/>
                    <a:pt x="1417" y="199"/>
                    <a:pt x="1398" y="199"/>
                  </a:cubicBezTo>
                  <a:cubicBezTo>
                    <a:pt x="1125" y="199"/>
                    <a:pt x="1125" y="199"/>
                    <a:pt x="1125" y="199"/>
                  </a:cubicBezTo>
                  <a:cubicBezTo>
                    <a:pt x="1121" y="199"/>
                    <a:pt x="1117" y="196"/>
                    <a:pt x="1117" y="192"/>
                  </a:cubicBezTo>
                  <a:cubicBezTo>
                    <a:pt x="1117" y="187"/>
                    <a:pt x="1121" y="184"/>
                    <a:pt x="1125" y="184"/>
                  </a:cubicBezTo>
                  <a:cubicBezTo>
                    <a:pt x="1289" y="184"/>
                    <a:pt x="1289" y="184"/>
                    <a:pt x="1289" y="184"/>
                  </a:cubicBezTo>
                  <a:cubicBezTo>
                    <a:pt x="1308" y="184"/>
                    <a:pt x="1323" y="168"/>
                    <a:pt x="1323" y="149"/>
                  </a:cubicBezTo>
                  <a:cubicBezTo>
                    <a:pt x="1323" y="130"/>
                    <a:pt x="1308" y="114"/>
                    <a:pt x="1289" y="114"/>
                  </a:cubicBezTo>
                  <a:cubicBezTo>
                    <a:pt x="1066" y="114"/>
                    <a:pt x="1066" y="114"/>
                    <a:pt x="1066" y="114"/>
                  </a:cubicBezTo>
                  <a:cubicBezTo>
                    <a:pt x="1062" y="114"/>
                    <a:pt x="1058" y="111"/>
                    <a:pt x="1058" y="107"/>
                  </a:cubicBezTo>
                  <a:cubicBezTo>
                    <a:pt x="1058" y="102"/>
                    <a:pt x="1062" y="99"/>
                    <a:pt x="1066" y="99"/>
                  </a:cubicBezTo>
                  <a:cubicBezTo>
                    <a:pt x="1089" y="99"/>
                    <a:pt x="1089" y="99"/>
                    <a:pt x="1089" y="99"/>
                  </a:cubicBezTo>
                  <a:cubicBezTo>
                    <a:pt x="1109" y="99"/>
                    <a:pt x="1124" y="83"/>
                    <a:pt x="1124" y="64"/>
                  </a:cubicBezTo>
                  <a:cubicBezTo>
                    <a:pt x="1124" y="48"/>
                    <a:pt x="1115" y="35"/>
                    <a:pt x="1101" y="31"/>
                  </a:cubicBezTo>
                  <a:cubicBezTo>
                    <a:pt x="1099" y="30"/>
                    <a:pt x="1099" y="30"/>
                    <a:pt x="1099" y="30"/>
                  </a:cubicBezTo>
                  <a:cubicBezTo>
                    <a:pt x="1027" y="10"/>
                    <a:pt x="952" y="0"/>
                    <a:pt x="877" y="0"/>
                  </a:cubicBezTo>
                  <a:cubicBezTo>
                    <a:pt x="869" y="0"/>
                    <a:pt x="869" y="0"/>
                    <a:pt x="869" y="0"/>
                  </a:cubicBezTo>
                  <a:cubicBezTo>
                    <a:pt x="625" y="0"/>
                    <a:pt x="394" y="106"/>
                    <a:pt x="235" y="291"/>
                  </a:cubicBezTo>
                  <a:cubicBezTo>
                    <a:pt x="229" y="299"/>
                    <a:pt x="229" y="299"/>
                    <a:pt x="229" y="299"/>
                  </a:cubicBezTo>
                  <a:cubicBezTo>
                    <a:pt x="229" y="301"/>
                    <a:pt x="229" y="301"/>
                    <a:pt x="229" y="301"/>
                  </a:cubicBezTo>
                  <a:cubicBezTo>
                    <a:pt x="228" y="305"/>
                    <a:pt x="227" y="308"/>
                    <a:pt x="227" y="312"/>
                  </a:cubicBezTo>
                  <a:cubicBezTo>
                    <a:pt x="227" y="332"/>
                    <a:pt x="243" y="348"/>
                    <a:pt x="263" y="348"/>
                  </a:cubicBezTo>
                  <a:cubicBezTo>
                    <a:pt x="580" y="348"/>
                    <a:pt x="580" y="348"/>
                    <a:pt x="580" y="348"/>
                  </a:cubicBezTo>
                  <a:cubicBezTo>
                    <a:pt x="583" y="348"/>
                    <a:pt x="586" y="351"/>
                    <a:pt x="586" y="354"/>
                  </a:cubicBezTo>
                  <a:cubicBezTo>
                    <a:pt x="586" y="358"/>
                    <a:pt x="583" y="361"/>
                    <a:pt x="580" y="361"/>
                  </a:cubicBezTo>
                  <a:cubicBezTo>
                    <a:pt x="318" y="361"/>
                    <a:pt x="318" y="361"/>
                    <a:pt x="318" y="361"/>
                  </a:cubicBezTo>
                  <a:cubicBezTo>
                    <a:pt x="299" y="361"/>
                    <a:pt x="283" y="377"/>
                    <a:pt x="283" y="397"/>
                  </a:cubicBezTo>
                  <a:cubicBezTo>
                    <a:pt x="283" y="417"/>
                    <a:pt x="299" y="433"/>
                    <a:pt x="318" y="433"/>
                  </a:cubicBezTo>
                  <a:cubicBezTo>
                    <a:pt x="740" y="433"/>
                    <a:pt x="740" y="433"/>
                    <a:pt x="740" y="433"/>
                  </a:cubicBezTo>
                  <a:cubicBezTo>
                    <a:pt x="743" y="433"/>
                    <a:pt x="746" y="436"/>
                    <a:pt x="746" y="439"/>
                  </a:cubicBezTo>
                  <a:cubicBezTo>
                    <a:pt x="746" y="443"/>
                    <a:pt x="743" y="446"/>
                    <a:pt x="740" y="446"/>
                  </a:cubicBezTo>
                  <a:cubicBezTo>
                    <a:pt x="264" y="446"/>
                    <a:pt x="264" y="446"/>
                    <a:pt x="264" y="446"/>
                  </a:cubicBezTo>
                  <a:cubicBezTo>
                    <a:pt x="244" y="446"/>
                    <a:pt x="228" y="462"/>
                    <a:pt x="228" y="482"/>
                  </a:cubicBezTo>
                  <a:cubicBezTo>
                    <a:pt x="228" y="502"/>
                    <a:pt x="244" y="518"/>
                    <a:pt x="264" y="518"/>
                  </a:cubicBezTo>
                  <a:cubicBezTo>
                    <a:pt x="770" y="518"/>
                    <a:pt x="770" y="518"/>
                    <a:pt x="770" y="518"/>
                  </a:cubicBezTo>
                  <a:cubicBezTo>
                    <a:pt x="774" y="518"/>
                    <a:pt x="777" y="521"/>
                    <a:pt x="777" y="524"/>
                  </a:cubicBezTo>
                  <a:cubicBezTo>
                    <a:pt x="777" y="528"/>
                    <a:pt x="774" y="531"/>
                    <a:pt x="770" y="531"/>
                  </a:cubicBezTo>
                  <a:cubicBezTo>
                    <a:pt x="462" y="531"/>
                    <a:pt x="462" y="531"/>
                    <a:pt x="462" y="531"/>
                  </a:cubicBezTo>
                  <a:cubicBezTo>
                    <a:pt x="442" y="531"/>
                    <a:pt x="426" y="547"/>
                    <a:pt x="426" y="567"/>
                  </a:cubicBezTo>
                  <a:cubicBezTo>
                    <a:pt x="426" y="587"/>
                    <a:pt x="442" y="603"/>
                    <a:pt x="462" y="603"/>
                  </a:cubicBezTo>
                  <a:cubicBezTo>
                    <a:pt x="957" y="603"/>
                    <a:pt x="957" y="603"/>
                    <a:pt x="957" y="603"/>
                  </a:cubicBezTo>
                  <a:cubicBezTo>
                    <a:pt x="957" y="603"/>
                    <a:pt x="957" y="603"/>
                    <a:pt x="957" y="603"/>
                  </a:cubicBezTo>
                  <a:cubicBezTo>
                    <a:pt x="1001" y="603"/>
                    <a:pt x="1001" y="603"/>
                    <a:pt x="1001" y="603"/>
                  </a:cubicBezTo>
                  <a:cubicBezTo>
                    <a:pt x="1004" y="604"/>
                    <a:pt x="1005" y="607"/>
                    <a:pt x="1005" y="610"/>
                  </a:cubicBezTo>
                  <a:cubicBezTo>
                    <a:pt x="1005" y="613"/>
                    <a:pt x="1002" y="616"/>
                    <a:pt x="999" y="616"/>
                  </a:cubicBezTo>
                  <a:cubicBezTo>
                    <a:pt x="472" y="616"/>
                    <a:pt x="472" y="616"/>
                    <a:pt x="472" y="616"/>
                  </a:cubicBezTo>
                  <a:cubicBezTo>
                    <a:pt x="452" y="616"/>
                    <a:pt x="436" y="632"/>
                    <a:pt x="436" y="652"/>
                  </a:cubicBezTo>
                  <a:cubicBezTo>
                    <a:pt x="436" y="672"/>
                    <a:pt x="452" y="688"/>
                    <a:pt x="472" y="688"/>
                  </a:cubicBezTo>
                  <a:cubicBezTo>
                    <a:pt x="993" y="688"/>
                    <a:pt x="993" y="688"/>
                    <a:pt x="993" y="688"/>
                  </a:cubicBezTo>
                  <a:cubicBezTo>
                    <a:pt x="996" y="688"/>
                    <a:pt x="999" y="691"/>
                    <a:pt x="999" y="695"/>
                  </a:cubicBezTo>
                  <a:cubicBezTo>
                    <a:pt x="999" y="698"/>
                    <a:pt x="996" y="701"/>
                    <a:pt x="993" y="701"/>
                  </a:cubicBezTo>
                  <a:cubicBezTo>
                    <a:pt x="496" y="701"/>
                    <a:pt x="496" y="701"/>
                    <a:pt x="496" y="701"/>
                  </a:cubicBezTo>
                  <a:cubicBezTo>
                    <a:pt x="476" y="701"/>
                    <a:pt x="460" y="717"/>
                    <a:pt x="460" y="737"/>
                  </a:cubicBezTo>
                  <a:cubicBezTo>
                    <a:pt x="460" y="757"/>
                    <a:pt x="476" y="773"/>
                    <a:pt x="496" y="773"/>
                  </a:cubicBezTo>
                  <a:cubicBezTo>
                    <a:pt x="867" y="773"/>
                    <a:pt x="867" y="773"/>
                    <a:pt x="867" y="773"/>
                  </a:cubicBezTo>
                  <a:cubicBezTo>
                    <a:pt x="871" y="773"/>
                    <a:pt x="874" y="776"/>
                    <a:pt x="874" y="780"/>
                  </a:cubicBezTo>
                  <a:cubicBezTo>
                    <a:pt x="874" y="783"/>
                    <a:pt x="871" y="786"/>
                    <a:pt x="867" y="786"/>
                  </a:cubicBezTo>
                  <a:cubicBezTo>
                    <a:pt x="469" y="786"/>
                    <a:pt x="469" y="786"/>
                    <a:pt x="469" y="786"/>
                  </a:cubicBezTo>
                  <a:cubicBezTo>
                    <a:pt x="450" y="786"/>
                    <a:pt x="434" y="802"/>
                    <a:pt x="434" y="822"/>
                  </a:cubicBezTo>
                  <a:cubicBezTo>
                    <a:pt x="434" y="842"/>
                    <a:pt x="450" y="858"/>
                    <a:pt x="469" y="858"/>
                  </a:cubicBezTo>
                  <a:cubicBezTo>
                    <a:pt x="791" y="858"/>
                    <a:pt x="791" y="858"/>
                    <a:pt x="791" y="858"/>
                  </a:cubicBezTo>
                  <a:cubicBezTo>
                    <a:pt x="795" y="858"/>
                    <a:pt x="798" y="861"/>
                    <a:pt x="798" y="865"/>
                  </a:cubicBezTo>
                  <a:cubicBezTo>
                    <a:pt x="798" y="868"/>
                    <a:pt x="795" y="871"/>
                    <a:pt x="791" y="871"/>
                  </a:cubicBezTo>
                  <a:cubicBezTo>
                    <a:pt x="510" y="871"/>
                    <a:pt x="510" y="871"/>
                    <a:pt x="510" y="871"/>
                  </a:cubicBezTo>
                  <a:cubicBezTo>
                    <a:pt x="491" y="871"/>
                    <a:pt x="475" y="888"/>
                    <a:pt x="475" y="907"/>
                  </a:cubicBezTo>
                  <a:cubicBezTo>
                    <a:pt x="475" y="927"/>
                    <a:pt x="491" y="943"/>
                    <a:pt x="510" y="943"/>
                  </a:cubicBezTo>
                  <a:cubicBezTo>
                    <a:pt x="623" y="943"/>
                    <a:pt x="623" y="943"/>
                    <a:pt x="623" y="943"/>
                  </a:cubicBezTo>
                  <a:cubicBezTo>
                    <a:pt x="626" y="943"/>
                    <a:pt x="629" y="946"/>
                    <a:pt x="629" y="950"/>
                  </a:cubicBezTo>
                  <a:cubicBezTo>
                    <a:pt x="629" y="953"/>
                    <a:pt x="626" y="956"/>
                    <a:pt x="623" y="956"/>
                  </a:cubicBezTo>
                  <a:cubicBezTo>
                    <a:pt x="579" y="956"/>
                    <a:pt x="579" y="956"/>
                    <a:pt x="579" y="956"/>
                  </a:cubicBezTo>
                  <a:cubicBezTo>
                    <a:pt x="559" y="956"/>
                    <a:pt x="543" y="973"/>
                    <a:pt x="543" y="992"/>
                  </a:cubicBezTo>
                  <a:cubicBezTo>
                    <a:pt x="543" y="1012"/>
                    <a:pt x="559" y="1028"/>
                    <a:pt x="579" y="1028"/>
                  </a:cubicBezTo>
                  <a:cubicBezTo>
                    <a:pt x="637" y="1028"/>
                    <a:pt x="637" y="1028"/>
                    <a:pt x="637" y="1028"/>
                  </a:cubicBezTo>
                  <a:cubicBezTo>
                    <a:pt x="640" y="1028"/>
                    <a:pt x="643" y="1031"/>
                    <a:pt x="643" y="1035"/>
                  </a:cubicBezTo>
                  <a:cubicBezTo>
                    <a:pt x="643" y="1039"/>
                    <a:pt x="640" y="1042"/>
                    <a:pt x="637" y="1042"/>
                  </a:cubicBezTo>
                  <a:cubicBezTo>
                    <a:pt x="633" y="1042"/>
                    <a:pt x="633" y="1042"/>
                    <a:pt x="633" y="1042"/>
                  </a:cubicBezTo>
                  <a:cubicBezTo>
                    <a:pt x="613" y="1042"/>
                    <a:pt x="597" y="1058"/>
                    <a:pt x="597" y="1077"/>
                  </a:cubicBezTo>
                  <a:cubicBezTo>
                    <a:pt x="597" y="1097"/>
                    <a:pt x="613" y="1113"/>
                    <a:pt x="633" y="1113"/>
                  </a:cubicBezTo>
                  <a:cubicBezTo>
                    <a:pt x="750" y="1113"/>
                    <a:pt x="750" y="1113"/>
                    <a:pt x="750" y="1113"/>
                  </a:cubicBezTo>
                  <a:cubicBezTo>
                    <a:pt x="754" y="1113"/>
                    <a:pt x="757" y="1116"/>
                    <a:pt x="757" y="1120"/>
                  </a:cubicBezTo>
                  <a:cubicBezTo>
                    <a:pt x="757" y="1124"/>
                    <a:pt x="754" y="1127"/>
                    <a:pt x="750" y="1127"/>
                  </a:cubicBezTo>
                  <a:cubicBezTo>
                    <a:pt x="727" y="1127"/>
                    <a:pt x="727" y="1127"/>
                    <a:pt x="727" y="1127"/>
                  </a:cubicBezTo>
                  <a:cubicBezTo>
                    <a:pt x="707" y="1127"/>
                    <a:pt x="691" y="1143"/>
                    <a:pt x="691" y="1162"/>
                  </a:cubicBezTo>
                  <a:cubicBezTo>
                    <a:pt x="691" y="1182"/>
                    <a:pt x="707" y="1198"/>
                    <a:pt x="727" y="1198"/>
                  </a:cubicBezTo>
                  <a:cubicBezTo>
                    <a:pt x="1009" y="1198"/>
                    <a:pt x="1009" y="1198"/>
                    <a:pt x="1009" y="1198"/>
                  </a:cubicBezTo>
                  <a:cubicBezTo>
                    <a:pt x="1013" y="1198"/>
                    <a:pt x="1016" y="1201"/>
                    <a:pt x="1016" y="1205"/>
                  </a:cubicBezTo>
                  <a:cubicBezTo>
                    <a:pt x="1016" y="1209"/>
                    <a:pt x="1013" y="1212"/>
                    <a:pt x="1009" y="1212"/>
                  </a:cubicBezTo>
                  <a:cubicBezTo>
                    <a:pt x="786" y="1212"/>
                    <a:pt x="786" y="1212"/>
                    <a:pt x="786" y="1212"/>
                  </a:cubicBezTo>
                  <a:cubicBezTo>
                    <a:pt x="766" y="1212"/>
                    <a:pt x="750" y="1228"/>
                    <a:pt x="750" y="1247"/>
                  </a:cubicBezTo>
                  <a:cubicBezTo>
                    <a:pt x="750" y="1267"/>
                    <a:pt x="766" y="1283"/>
                    <a:pt x="786" y="1283"/>
                  </a:cubicBezTo>
                  <a:cubicBezTo>
                    <a:pt x="1124" y="1283"/>
                    <a:pt x="1124" y="1283"/>
                    <a:pt x="1124" y="1283"/>
                  </a:cubicBezTo>
                  <a:cubicBezTo>
                    <a:pt x="1127" y="1283"/>
                    <a:pt x="1130" y="1286"/>
                    <a:pt x="1130" y="1289"/>
                  </a:cubicBezTo>
                  <a:cubicBezTo>
                    <a:pt x="1129" y="1291"/>
                    <a:pt x="1125" y="1294"/>
                    <a:pt x="1120" y="1297"/>
                  </a:cubicBezTo>
                  <a:cubicBezTo>
                    <a:pt x="845" y="1297"/>
                    <a:pt x="845" y="1297"/>
                    <a:pt x="845" y="1297"/>
                  </a:cubicBezTo>
                  <a:cubicBezTo>
                    <a:pt x="825" y="1297"/>
                    <a:pt x="809" y="1313"/>
                    <a:pt x="809" y="1333"/>
                  </a:cubicBezTo>
                  <a:cubicBezTo>
                    <a:pt x="809" y="1352"/>
                    <a:pt x="825" y="1368"/>
                    <a:pt x="845" y="1368"/>
                  </a:cubicBezTo>
                  <a:cubicBezTo>
                    <a:pt x="1102" y="1368"/>
                    <a:pt x="1102" y="1368"/>
                    <a:pt x="1102" y="1368"/>
                  </a:cubicBezTo>
                  <a:cubicBezTo>
                    <a:pt x="1106" y="1368"/>
                    <a:pt x="1109" y="1371"/>
                    <a:pt x="1109" y="1375"/>
                  </a:cubicBezTo>
                  <a:cubicBezTo>
                    <a:pt x="1109" y="1379"/>
                    <a:pt x="1106" y="1382"/>
                    <a:pt x="1102" y="1382"/>
                  </a:cubicBezTo>
                  <a:cubicBezTo>
                    <a:pt x="887" y="1382"/>
                    <a:pt x="887" y="1382"/>
                    <a:pt x="887" y="1382"/>
                  </a:cubicBezTo>
                  <a:cubicBezTo>
                    <a:pt x="868" y="1382"/>
                    <a:pt x="852" y="1398"/>
                    <a:pt x="852" y="1418"/>
                  </a:cubicBezTo>
                  <a:cubicBezTo>
                    <a:pt x="852" y="1437"/>
                    <a:pt x="868" y="1453"/>
                    <a:pt x="887" y="1453"/>
                  </a:cubicBezTo>
                  <a:cubicBezTo>
                    <a:pt x="1040" y="1453"/>
                    <a:pt x="1040" y="1453"/>
                    <a:pt x="1040" y="1453"/>
                  </a:cubicBezTo>
                  <a:cubicBezTo>
                    <a:pt x="1044" y="1453"/>
                    <a:pt x="1047" y="1456"/>
                    <a:pt x="1047" y="1460"/>
                  </a:cubicBezTo>
                  <a:cubicBezTo>
                    <a:pt x="1047" y="1464"/>
                    <a:pt x="1044" y="1467"/>
                    <a:pt x="1040" y="1467"/>
                  </a:cubicBezTo>
                  <a:cubicBezTo>
                    <a:pt x="875" y="1467"/>
                    <a:pt x="875" y="1467"/>
                    <a:pt x="875" y="1467"/>
                  </a:cubicBezTo>
                  <a:cubicBezTo>
                    <a:pt x="856" y="1467"/>
                    <a:pt x="840" y="1483"/>
                    <a:pt x="840" y="1503"/>
                  </a:cubicBezTo>
                  <a:cubicBezTo>
                    <a:pt x="840" y="1522"/>
                    <a:pt x="856" y="1538"/>
                    <a:pt x="875" y="1538"/>
                  </a:cubicBezTo>
                  <a:cubicBezTo>
                    <a:pt x="959" y="1538"/>
                    <a:pt x="959" y="1538"/>
                    <a:pt x="959" y="1538"/>
                  </a:cubicBezTo>
                  <a:cubicBezTo>
                    <a:pt x="963" y="1538"/>
                    <a:pt x="966" y="1541"/>
                    <a:pt x="966" y="1545"/>
                  </a:cubicBezTo>
                  <a:cubicBezTo>
                    <a:pt x="966" y="1549"/>
                    <a:pt x="963" y="1552"/>
                    <a:pt x="959" y="1552"/>
                  </a:cubicBezTo>
                  <a:cubicBezTo>
                    <a:pt x="883" y="1552"/>
                    <a:pt x="883" y="1552"/>
                    <a:pt x="883" y="1552"/>
                  </a:cubicBezTo>
                  <a:cubicBezTo>
                    <a:pt x="863" y="1552"/>
                    <a:pt x="847" y="1568"/>
                    <a:pt x="847" y="1588"/>
                  </a:cubicBezTo>
                  <a:cubicBezTo>
                    <a:pt x="847" y="1607"/>
                    <a:pt x="863" y="1624"/>
                    <a:pt x="883" y="1624"/>
                  </a:cubicBezTo>
                  <a:cubicBezTo>
                    <a:pt x="925" y="1624"/>
                    <a:pt x="925" y="1624"/>
                    <a:pt x="925" y="1624"/>
                  </a:cubicBezTo>
                  <a:cubicBezTo>
                    <a:pt x="928" y="1624"/>
                    <a:pt x="931" y="1627"/>
                    <a:pt x="931" y="1630"/>
                  </a:cubicBezTo>
                  <a:cubicBezTo>
                    <a:pt x="931" y="1634"/>
                    <a:pt x="928" y="1637"/>
                    <a:pt x="925" y="1637"/>
                  </a:cubicBezTo>
                  <a:cubicBezTo>
                    <a:pt x="883" y="1637"/>
                    <a:pt x="883" y="1637"/>
                    <a:pt x="883" y="1637"/>
                  </a:cubicBezTo>
                  <a:cubicBezTo>
                    <a:pt x="878" y="1636"/>
                    <a:pt x="878" y="1636"/>
                    <a:pt x="878" y="1636"/>
                  </a:cubicBezTo>
                  <a:cubicBezTo>
                    <a:pt x="876" y="1636"/>
                    <a:pt x="876" y="1636"/>
                    <a:pt x="876" y="1636"/>
                  </a:cubicBezTo>
                  <a:cubicBezTo>
                    <a:pt x="660" y="1636"/>
                    <a:pt x="458" y="1552"/>
                    <a:pt x="305" y="1399"/>
                  </a:cubicBezTo>
                  <a:cubicBezTo>
                    <a:pt x="152" y="1246"/>
                    <a:pt x="68" y="1043"/>
                    <a:pt x="68" y="827"/>
                  </a:cubicBezTo>
                  <a:cubicBezTo>
                    <a:pt x="68" y="693"/>
                    <a:pt x="100" y="566"/>
                    <a:pt x="162" y="449"/>
                  </a:cubicBezTo>
                  <a:cubicBezTo>
                    <a:pt x="163" y="448"/>
                    <a:pt x="163" y="448"/>
                    <a:pt x="163" y="448"/>
                  </a:cubicBezTo>
                  <a:cubicBezTo>
                    <a:pt x="164" y="446"/>
                    <a:pt x="164" y="446"/>
                    <a:pt x="164" y="446"/>
                  </a:cubicBezTo>
                  <a:cubicBezTo>
                    <a:pt x="184" y="403"/>
                    <a:pt x="187" y="354"/>
                    <a:pt x="171" y="309"/>
                  </a:cubicBezTo>
                  <a:cubicBezTo>
                    <a:pt x="157" y="267"/>
                    <a:pt x="128" y="234"/>
                    <a:pt x="91" y="212"/>
                  </a:cubicBezTo>
                  <a:cubicBezTo>
                    <a:pt x="91" y="210"/>
                    <a:pt x="91" y="207"/>
                    <a:pt x="91" y="204"/>
                  </a:cubicBezTo>
                  <a:cubicBezTo>
                    <a:pt x="91" y="179"/>
                    <a:pt x="71" y="158"/>
                    <a:pt x="46" y="158"/>
                  </a:cubicBezTo>
                  <a:cubicBezTo>
                    <a:pt x="21" y="158"/>
                    <a:pt x="0" y="179"/>
                    <a:pt x="0" y="204"/>
                  </a:cubicBezTo>
                  <a:cubicBezTo>
                    <a:pt x="0" y="229"/>
                    <a:pt x="21" y="250"/>
                    <a:pt x="46" y="250"/>
                  </a:cubicBezTo>
                  <a:cubicBezTo>
                    <a:pt x="58" y="250"/>
                    <a:pt x="69" y="245"/>
                    <a:pt x="77" y="237"/>
                  </a:cubicBezTo>
                  <a:cubicBezTo>
                    <a:pt x="109" y="255"/>
                    <a:pt x="133" y="283"/>
                    <a:pt x="145" y="318"/>
                  </a:cubicBezTo>
                  <a:cubicBezTo>
                    <a:pt x="158" y="355"/>
                    <a:pt x="156" y="396"/>
                    <a:pt x="139" y="432"/>
                  </a:cubicBezTo>
                  <a:cubicBezTo>
                    <a:pt x="139" y="433"/>
                    <a:pt x="139" y="433"/>
                    <a:pt x="139" y="433"/>
                  </a:cubicBezTo>
                  <a:cubicBezTo>
                    <a:pt x="138" y="434"/>
                    <a:pt x="138" y="434"/>
                    <a:pt x="138" y="434"/>
                  </a:cubicBezTo>
                  <a:cubicBezTo>
                    <a:pt x="73" y="555"/>
                    <a:pt x="40" y="688"/>
                    <a:pt x="40" y="827"/>
                  </a:cubicBezTo>
                  <a:cubicBezTo>
                    <a:pt x="40" y="1051"/>
                    <a:pt x="127" y="1261"/>
                    <a:pt x="285" y="1419"/>
                  </a:cubicBezTo>
                  <a:cubicBezTo>
                    <a:pt x="443" y="1577"/>
                    <a:pt x="652" y="1664"/>
                    <a:pt x="875" y="1664"/>
                  </a:cubicBezTo>
                  <a:cubicBezTo>
                    <a:pt x="879" y="1665"/>
                    <a:pt x="879" y="1665"/>
                    <a:pt x="879" y="1665"/>
                  </a:cubicBezTo>
                  <a:cubicBezTo>
                    <a:pt x="925" y="1665"/>
                    <a:pt x="925" y="1665"/>
                    <a:pt x="925" y="1665"/>
                  </a:cubicBezTo>
                  <a:cubicBezTo>
                    <a:pt x="944" y="1665"/>
                    <a:pt x="959" y="1649"/>
                    <a:pt x="959" y="1630"/>
                  </a:cubicBezTo>
                  <a:cubicBezTo>
                    <a:pt x="959" y="1611"/>
                    <a:pt x="944" y="1596"/>
                    <a:pt x="925" y="1596"/>
                  </a:cubicBezTo>
                  <a:cubicBezTo>
                    <a:pt x="883" y="1596"/>
                    <a:pt x="883" y="1596"/>
                    <a:pt x="883" y="1596"/>
                  </a:cubicBezTo>
                  <a:cubicBezTo>
                    <a:pt x="879" y="1596"/>
                    <a:pt x="875" y="1592"/>
                    <a:pt x="875" y="1588"/>
                  </a:cubicBezTo>
                  <a:cubicBezTo>
                    <a:pt x="875" y="1583"/>
                    <a:pt x="879" y="1580"/>
                    <a:pt x="883" y="1580"/>
                  </a:cubicBezTo>
                  <a:cubicBezTo>
                    <a:pt x="959" y="1580"/>
                    <a:pt x="959" y="1580"/>
                    <a:pt x="959" y="1580"/>
                  </a:cubicBezTo>
                  <a:cubicBezTo>
                    <a:pt x="978" y="1580"/>
                    <a:pt x="994" y="1564"/>
                    <a:pt x="994" y="1545"/>
                  </a:cubicBezTo>
                  <a:cubicBezTo>
                    <a:pt x="994" y="1526"/>
                    <a:pt x="978" y="1510"/>
                    <a:pt x="959" y="1510"/>
                  </a:cubicBezTo>
                  <a:cubicBezTo>
                    <a:pt x="875" y="1510"/>
                    <a:pt x="875" y="1510"/>
                    <a:pt x="875" y="1510"/>
                  </a:cubicBezTo>
                  <a:cubicBezTo>
                    <a:pt x="871" y="1510"/>
                    <a:pt x="868" y="1507"/>
                    <a:pt x="868" y="1503"/>
                  </a:cubicBezTo>
                  <a:cubicBezTo>
                    <a:pt x="868" y="1498"/>
                    <a:pt x="871" y="1495"/>
                    <a:pt x="875" y="1495"/>
                  </a:cubicBezTo>
                  <a:cubicBezTo>
                    <a:pt x="1040" y="1495"/>
                    <a:pt x="1040" y="1495"/>
                    <a:pt x="1040" y="1495"/>
                  </a:cubicBezTo>
                  <a:cubicBezTo>
                    <a:pt x="1060" y="1495"/>
                    <a:pt x="1075" y="1479"/>
                    <a:pt x="1075" y="1460"/>
                  </a:cubicBezTo>
                  <a:cubicBezTo>
                    <a:pt x="1075" y="1441"/>
                    <a:pt x="1060" y="1425"/>
                    <a:pt x="1040" y="1425"/>
                  </a:cubicBezTo>
                  <a:cubicBezTo>
                    <a:pt x="887" y="1425"/>
                    <a:pt x="887" y="1425"/>
                    <a:pt x="887" y="1425"/>
                  </a:cubicBezTo>
                  <a:cubicBezTo>
                    <a:pt x="883" y="1425"/>
                    <a:pt x="880" y="1422"/>
                    <a:pt x="880" y="1418"/>
                  </a:cubicBezTo>
                  <a:cubicBezTo>
                    <a:pt x="880" y="1413"/>
                    <a:pt x="883" y="1410"/>
                    <a:pt x="887" y="1410"/>
                  </a:cubicBezTo>
                  <a:cubicBezTo>
                    <a:pt x="1102" y="1410"/>
                    <a:pt x="1102" y="1410"/>
                    <a:pt x="1102" y="1410"/>
                  </a:cubicBezTo>
                  <a:cubicBezTo>
                    <a:pt x="1121" y="1410"/>
                    <a:pt x="1137" y="1394"/>
                    <a:pt x="1137" y="1375"/>
                  </a:cubicBezTo>
                  <a:cubicBezTo>
                    <a:pt x="1137" y="1356"/>
                    <a:pt x="1121" y="1340"/>
                    <a:pt x="1102" y="1340"/>
                  </a:cubicBezTo>
                  <a:cubicBezTo>
                    <a:pt x="845" y="1340"/>
                    <a:pt x="845" y="1340"/>
                    <a:pt x="845" y="1340"/>
                  </a:cubicBezTo>
                  <a:cubicBezTo>
                    <a:pt x="840" y="1340"/>
                    <a:pt x="837" y="1337"/>
                    <a:pt x="837" y="1333"/>
                  </a:cubicBezTo>
                  <a:cubicBezTo>
                    <a:pt x="837" y="1328"/>
                    <a:pt x="840" y="1325"/>
                    <a:pt x="845" y="1325"/>
                  </a:cubicBezTo>
                  <a:cubicBezTo>
                    <a:pt x="1127" y="1325"/>
                    <a:pt x="1127" y="1325"/>
                    <a:pt x="1127" y="1325"/>
                  </a:cubicBezTo>
                  <a:cubicBezTo>
                    <a:pt x="1129" y="1323"/>
                    <a:pt x="1129" y="1323"/>
                    <a:pt x="1129" y="1323"/>
                  </a:cubicBezTo>
                  <a:cubicBezTo>
                    <a:pt x="1136" y="1320"/>
                    <a:pt x="1158" y="1309"/>
                    <a:pt x="1158" y="1290"/>
                  </a:cubicBezTo>
                  <a:cubicBezTo>
                    <a:pt x="1158" y="1271"/>
                    <a:pt x="1143" y="1255"/>
                    <a:pt x="1124" y="1255"/>
                  </a:cubicBezTo>
                  <a:cubicBezTo>
                    <a:pt x="786" y="1255"/>
                    <a:pt x="786" y="1255"/>
                    <a:pt x="786" y="1255"/>
                  </a:cubicBezTo>
                  <a:cubicBezTo>
                    <a:pt x="782" y="1255"/>
                    <a:pt x="778" y="1252"/>
                    <a:pt x="778" y="1247"/>
                  </a:cubicBezTo>
                  <a:cubicBezTo>
                    <a:pt x="778" y="1243"/>
                    <a:pt x="782" y="1240"/>
                    <a:pt x="786" y="1240"/>
                  </a:cubicBezTo>
                  <a:cubicBezTo>
                    <a:pt x="1009" y="1240"/>
                    <a:pt x="1009" y="1240"/>
                    <a:pt x="1009" y="1240"/>
                  </a:cubicBezTo>
                  <a:cubicBezTo>
                    <a:pt x="1029" y="1240"/>
                    <a:pt x="1044" y="1224"/>
                    <a:pt x="1044" y="1205"/>
                  </a:cubicBezTo>
                  <a:cubicBezTo>
                    <a:pt x="1044" y="1186"/>
                    <a:pt x="1029" y="1170"/>
                    <a:pt x="1009" y="1170"/>
                  </a:cubicBezTo>
                  <a:cubicBezTo>
                    <a:pt x="727" y="1170"/>
                    <a:pt x="727" y="1170"/>
                    <a:pt x="727" y="1170"/>
                  </a:cubicBezTo>
                  <a:cubicBezTo>
                    <a:pt x="723" y="1170"/>
                    <a:pt x="719" y="1167"/>
                    <a:pt x="719" y="1162"/>
                  </a:cubicBezTo>
                  <a:cubicBezTo>
                    <a:pt x="719" y="1158"/>
                    <a:pt x="723" y="1155"/>
                    <a:pt x="727" y="1155"/>
                  </a:cubicBezTo>
                  <a:cubicBezTo>
                    <a:pt x="750" y="1155"/>
                    <a:pt x="750" y="1155"/>
                    <a:pt x="750" y="1155"/>
                  </a:cubicBezTo>
                  <a:cubicBezTo>
                    <a:pt x="769" y="1155"/>
                    <a:pt x="785" y="1139"/>
                    <a:pt x="785" y="1120"/>
                  </a:cubicBezTo>
                  <a:cubicBezTo>
                    <a:pt x="785" y="1101"/>
                    <a:pt x="769" y="1085"/>
                    <a:pt x="750" y="1085"/>
                  </a:cubicBezTo>
                  <a:cubicBezTo>
                    <a:pt x="633" y="1085"/>
                    <a:pt x="633" y="1085"/>
                    <a:pt x="633" y="1085"/>
                  </a:cubicBezTo>
                  <a:cubicBezTo>
                    <a:pt x="629" y="1085"/>
                    <a:pt x="625" y="1082"/>
                    <a:pt x="625" y="1077"/>
                  </a:cubicBezTo>
                  <a:cubicBezTo>
                    <a:pt x="625" y="1073"/>
                    <a:pt x="629" y="1070"/>
                    <a:pt x="633" y="1070"/>
                  </a:cubicBezTo>
                  <a:cubicBezTo>
                    <a:pt x="637" y="1070"/>
                    <a:pt x="637" y="1070"/>
                    <a:pt x="637" y="1070"/>
                  </a:cubicBezTo>
                  <a:cubicBezTo>
                    <a:pt x="656" y="1070"/>
                    <a:pt x="671" y="1054"/>
                    <a:pt x="671" y="1035"/>
                  </a:cubicBezTo>
                  <a:cubicBezTo>
                    <a:pt x="671" y="1016"/>
                    <a:pt x="656" y="1000"/>
                    <a:pt x="637" y="1000"/>
                  </a:cubicBezTo>
                  <a:cubicBezTo>
                    <a:pt x="579" y="1000"/>
                    <a:pt x="579" y="1000"/>
                    <a:pt x="579" y="1000"/>
                  </a:cubicBezTo>
                  <a:cubicBezTo>
                    <a:pt x="575" y="1000"/>
                    <a:pt x="571" y="997"/>
                    <a:pt x="571" y="992"/>
                  </a:cubicBezTo>
                  <a:cubicBezTo>
                    <a:pt x="571" y="988"/>
                    <a:pt x="575" y="984"/>
                    <a:pt x="579" y="984"/>
                  </a:cubicBezTo>
                  <a:cubicBezTo>
                    <a:pt x="623" y="984"/>
                    <a:pt x="623" y="984"/>
                    <a:pt x="623" y="984"/>
                  </a:cubicBezTo>
                  <a:cubicBezTo>
                    <a:pt x="642" y="984"/>
                    <a:pt x="657" y="969"/>
                    <a:pt x="657" y="950"/>
                  </a:cubicBezTo>
                  <a:cubicBezTo>
                    <a:pt x="657" y="931"/>
                    <a:pt x="642" y="915"/>
                    <a:pt x="623" y="915"/>
                  </a:cubicBezTo>
                  <a:cubicBezTo>
                    <a:pt x="510" y="915"/>
                    <a:pt x="510" y="915"/>
                    <a:pt x="510" y="915"/>
                  </a:cubicBezTo>
                  <a:cubicBezTo>
                    <a:pt x="506" y="915"/>
                    <a:pt x="503" y="912"/>
                    <a:pt x="503" y="907"/>
                  </a:cubicBezTo>
                  <a:cubicBezTo>
                    <a:pt x="503" y="903"/>
                    <a:pt x="506" y="899"/>
                    <a:pt x="510" y="899"/>
                  </a:cubicBezTo>
                  <a:cubicBezTo>
                    <a:pt x="791" y="899"/>
                    <a:pt x="791" y="899"/>
                    <a:pt x="791" y="899"/>
                  </a:cubicBezTo>
                  <a:cubicBezTo>
                    <a:pt x="810" y="899"/>
                    <a:pt x="826" y="884"/>
                    <a:pt x="826" y="865"/>
                  </a:cubicBezTo>
                  <a:cubicBezTo>
                    <a:pt x="826" y="846"/>
                    <a:pt x="810" y="830"/>
                    <a:pt x="791" y="830"/>
                  </a:cubicBezTo>
                  <a:cubicBezTo>
                    <a:pt x="469" y="830"/>
                    <a:pt x="469" y="830"/>
                    <a:pt x="469" y="830"/>
                  </a:cubicBezTo>
                  <a:cubicBezTo>
                    <a:pt x="465" y="830"/>
                    <a:pt x="462" y="827"/>
                    <a:pt x="462" y="822"/>
                  </a:cubicBezTo>
                  <a:cubicBezTo>
                    <a:pt x="462" y="818"/>
                    <a:pt x="465" y="814"/>
                    <a:pt x="469" y="814"/>
                  </a:cubicBezTo>
                  <a:cubicBezTo>
                    <a:pt x="867" y="814"/>
                    <a:pt x="867" y="814"/>
                    <a:pt x="867" y="814"/>
                  </a:cubicBezTo>
                  <a:cubicBezTo>
                    <a:pt x="887" y="814"/>
                    <a:pt x="902" y="799"/>
                    <a:pt x="902" y="780"/>
                  </a:cubicBezTo>
                  <a:cubicBezTo>
                    <a:pt x="902" y="761"/>
                    <a:pt x="887" y="745"/>
                    <a:pt x="867" y="745"/>
                  </a:cubicBezTo>
                  <a:cubicBezTo>
                    <a:pt x="496" y="745"/>
                    <a:pt x="496" y="745"/>
                    <a:pt x="496" y="745"/>
                  </a:cubicBezTo>
                  <a:cubicBezTo>
                    <a:pt x="492" y="745"/>
                    <a:pt x="488" y="741"/>
                    <a:pt x="488" y="737"/>
                  </a:cubicBezTo>
                  <a:cubicBezTo>
                    <a:pt x="488" y="733"/>
                    <a:pt x="492" y="729"/>
                    <a:pt x="496" y="729"/>
                  </a:cubicBezTo>
                  <a:cubicBezTo>
                    <a:pt x="993" y="729"/>
                    <a:pt x="993" y="729"/>
                    <a:pt x="993" y="729"/>
                  </a:cubicBezTo>
                  <a:cubicBezTo>
                    <a:pt x="1012" y="729"/>
                    <a:pt x="1027" y="714"/>
                    <a:pt x="1027" y="695"/>
                  </a:cubicBezTo>
                  <a:cubicBezTo>
                    <a:pt x="1027" y="675"/>
                    <a:pt x="1012" y="660"/>
                    <a:pt x="993" y="660"/>
                  </a:cubicBezTo>
                  <a:cubicBezTo>
                    <a:pt x="472" y="660"/>
                    <a:pt x="472" y="660"/>
                    <a:pt x="472" y="660"/>
                  </a:cubicBezTo>
                  <a:cubicBezTo>
                    <a:pt x="468" y="660"/>
                    <a:pt x="464" y="656"/>
                    <a:pt x="464" y="652"/>
                  </a:cubicBezTo>
                  <a:cubicBezTo>
                    <a:pt x="464" y="648"/>
                    <a:pt x="468" y="644"/>
                    <a:pt x="472" y="644"/>
                  </a:cubicBezTo>
                  <a:cubicBezTo>
                    <a:pt x="999" y="644"/>
                    <a:pt x="999" y="644"/>
                    <a:pt x="999" y="644"/>
                  </a:cubicBezTo>
                  <a:cubicBezTo>
                    <a:pt x="1018" y="644"/>
                    <a:pt x="1033" y="629"/>
                    <a:pt x="1033" y="610"/>
                  </a:cubicBezTo>
                  <a:cubicBezTo>
                    <a:pt x="1033" y="594"/>
                    <a:pt x="1024" y="581"/>
                    <a:pt x="1009" y="576"/>
                  </a:cubicBezTo>
                  <a:cubicBezTo>
                    <a:pt x="1006" y="575"/>
                    <a:pt x="1006" y="575"/>
                    <a:pt x="1006" y="575"/>
                  </a:cubicBezTo>
                  <a:cubicBezTo>
                    <a:pt x="985" y="575"/>
                    <a:pt x="985" y="575"/>
                    <a:pt x="985" y="575"/>
                  </a:cubicBezTo>
                  <a:cubicBezTo>
                    <a:pt x="985" y="575"/>
                    <a:pt x="985" y="575"/>
                    <a:pt x="985" y="575"/>
                  </a:cubicBezTo>
                  <a:cubicBezTo>
                    <a:pt x="462" y="575"/>
                    <a:pt x="462" y="575"/>
                    <a:pt x="462" y="575"/>
                  </a:cubicBezTo>
                  <a:cubicBezTo>
                    <a:pt x="458" y="575"/>
                    <a:pt x="454" y="571"/>
                    <a:pt x="454" y="567"/>
                  </a:cubicBezTo>
                  <a:cubicBezTo>
                    <a:pt x="454" y="563"/>
                    <a:pt x="458" y="559"/>
                    <a:pt x="462" y="559"/>
                  </a:cubicBezTo>
                  <a:cubicBezTo>
                    <a:pt x="770" y="559"/>
                    <a:pt x="770" y="559"/>
                    <a:pt x="770" y="559"/>
                  </a:cubicBezTo>
                  <a:cubicBezTo>
                    <a:pt x="789" y="559"/>
                    <a:pt x="805" y="544"/>
                    <a:pt x="805" y="524"/>
                  </a:cubicBezTo>
                  <a:cubicBezTo>
                    <a:pt x="805" y="505"/>
                    <a:pt x="789" y="490"/>
                    <a:pt x="770" y="490"/>
                  </a:cubicBezTo>
                  <a:cubicBezTo>
                    <a:pt x="264" y="490"/>
                    <a:pt x="264" y="490"/>
                    <a:pt x="264" y="490"/>
                  </a:cubicBezTo>
                  <a:cubicBezTo>
                    <a:pt x="260" y="490"/>
                    <a:pt x="256" y="486"/>
                    <a:pt x="256" y="482"/>
                  </a:cubicBezTo>
                  <a:cubicBezTo>
                    <a:pt x="256" y="478"/>
                    <a:pt x="260" y="474"/>
                    <a:pt x="264" y="474"/>
                  </a:cubicBezTo>
                  <a:cubicBezTo>
                    <a:pt x="740" y="474"/>
                    <a:pt x="740" y="474"/>
                    <a:pt x="740" y="474"/>
                  </a:cubicBezTo>
                  <a:cubicBezTo>
                    <a:pt x="759" y="474"/>
                    <a:pt x="774" y="459"/>
                    <a:pt x="774" y="439"/>
                  </a:cubicBezTo>
                  <a:cubicBezTo>
                    <a:pt x="774" y="420"/>
                    <a:pt x="759" y="405"/>
                    <a:pt x="740" y="405"/>
                  </a:cubicBezTo>
                  <a:cubicBezTo>
                    <a:pt x="318" y="405"/>
                    <a:pt x="318" y="405"/>
                    <a:pt x="318" y="405"/>
                  </a:cubicBezTo>
                  <a:cubicBezTo>
                    <a:pt x="314" y="405"/>
                    <a:pt x="311" y="401"/>
                    <a:pt x="311" y="397"/>
                  </a:cubicBezTo>
                  <a:cubicBezTo>
                    <a:pt x="311" y="393"/>
                    <a:pt x="314" y="389"/>
                    <a:pt x="318" y="389"/>
                  </a:cubicBezTo>
                  <a:cubicBezTo>
                    <a:pt x="580" y="389"/>
                    <a:pt x="580" y="389"/>
                    <a:pt x="580" y="389"/>
                  </a:cubicBezTo>
                  <a:cubicBezTo>
                    <a:pt x="599" y="389"/>
                    <a:pt x="614" y="374"/>
                    <a:pt x="614" y="354"/>
                  </a:cubicBezTo>
                  <a:cubicBezTo>
                    <a:pt x="614" y="335"/>
                    <a:pt x="599" y="320"/>
                    <a:pt x="580" y="320"/>
                  </a:cubicBezTo>
                  <a:cubicBezTo>
                    <a:pt x="263" y="320"/>
                    <a:pt x="263" y="320"/>
                    <a:pt x="263" y="320"/>
                  </a:cubicBezTo>
                  <a:cubicBezTo>
                    <a:pt x="259" y="320"/>
                    <a:pt x="255" y="316"/>
                    <a:pt x="255" y="312"/>
                  </a:cubicBezTo>
                  <a:cubicBezTo>
                    <a:pt x="255" y="312"/>
                    <a:pt x="255" y="311"/>
                    <a:pt x="255" y="311"/>
                  </a:cubicBezTo>
                  <a:cubicBezTo>
                    <a:pt x="257" y="309"/>
                    <a:pt x="257" y="309"/>
                    <a:pt x="257" y="309"/>
                  </a:cubicBezTo>
                  <a:cubicBezTo>
                    <a:pt x="410" y="131"/>
                    <a:pt x="633" y="28"/>
                    <a:pt x="869" y="28"/>
                  </a:cubicBezTo>
                  <a:cubicBezTo>
                    <a:pt x="877" y="28"/>
                    <a:pt x="877" y="28"/>
                    <a:pt x="877" y="28"/>
                  </a:cubicBezTo>
                  <a:cubicBezTo>
                    <a:pt x="950" y="28"/>
                    <a:pt x="1022" y="38"/>
                    <a:pt x="1091" y="57"/>
                  </a:cubicBezTo>
                  <a:cubicBezTo>
                    <a:pt x="1093" y="58"/>
                    <a:pt x="1093" y="58"/>
                    <a:pt x="1093" y="58"/>
                  </a:cubicBezTo>
                  <a:cubicBezTo>
                    <a:pt x="1096" y="59"/>
                    <a:pt x="1096" y="62"/>
                    <a:pt x="1096" y="64"/>
                  </a:cubicBezTo>
                  <a:cubicBezTo>
                    <a:pt x="1096" y="68"/>
                    <a:pt x="1093" y="71"/>
                    <a:pt x="1089" y="71"/>
                  </a:cubicBezTo>
                  <a:cubicBezTo>
                    <a:pt x="1066" y="71"/>
                    <a:pt x="1066" y="71"/>
                    <a:pt x="1066" y="71"/>
                  </a:cubicBezTo>
                  <a:cubicBezTo>
                    <a:pt x="1046" y="71"/>
                    <a:pt x="1030" y="87"/>
                    <a:pt x="1030" y="107"/>
                  </a:cubicBezTo>
                  <a:cubicBezTo>
                    <a:pt x="1030" y="126"/>
                    <a:pt x="1046" y="142"/>
                    <a:pt x="1066" y="142"/>
                  </a:cubicBezTo>
                  <a:cubicBezTo>
                    <a:pt x="1289" y="142"/>
                    <a:pt x="1289" y="142"/>
                    <a:pt x="1289" y="142"/>
                  </a:cubicBezTo>
                  <a:cubicBezTo>
                    <a:pt x="1292" y="142"/>
                    <a:pt x="1295" y="145"/>
                    <a:pt x="1295" y="149"/>
                  </a:cubicBezTo>
                  <a:cubicBezTo>
                    <a:pt x="1295" y="153"/>
                    <a:pt x="1292" y="156"/>
                    <a:pt x="1289" y="156"/>
                  </a:cubicBezTo>
                  <a:cubicBezTo>
                    <a:pt x="1125" y="156"/>
                    <a:pt x="1125" y="156"/>
                    <a:pt x="1125" y="156"/>
                  </a:cubicBezTo>
                  <a:cubicBezTo>
                    <a:pt x="1105" y="156"/>
                    <a:pt x="1089" y="172"/>
                    <a:pt x="1089" y="192"/>
                  </a:cubicBezTo>
                  <a:cubicBezTo>
                    <a:pt x="1089" y="211"/>
                    <a:pt x="1105" y="227"/>
                    <a:pt x="1125" y="227"/>
                  </a:cubicBezTo>
                  <a:cubicBezTo>
                    <a:pt x="1398" y="227"/>
                    <a:pt x="1398" y="227"/>
                    <a:pt x="1398" y="227"/>
                  </a:cubicBezTo>
                  <a:cubicBezTo>
                    <a:pt x="1402" y="227"/>
                    <a:pt x="1405" y="230"/>
                    <a:pt x="1405" y="234"/>
                  </a:cubicBezTo>
                  <a:cubicBezTo>
                    <a:pt x="1405" y="238"/>
                    <a:pt x="1402" y="241"/>
                    <a:pt x="1398" y="241"/>
                  </a:cubicBezTo>
                  <a:cubicBezTo>
                    <a:pt x="1070" y="241"/>
                    <a:pt x="1070" y="241"/>
                    <a:pt x="1070" y="241"/>
                  </a:cubicBezTo>
                  <a:cubicBezTo>
                    <a:pt x="1051" y="241"/>
                    <a:pt x="1035" y="257"/>
                    <a:pt x="1035" y="277"/>
                  </a:cubicBezTo>
                  <a:cubicBezTo>
                    <a:pt x="1035" y="296"/>
                    <a:pt x="1051" y="313"/>
                    <a:pt x="1070" y="313"/>
                  </a:cubicBezTo>
                  <a:cubicBezTo>
                    <a:pt x="1442" y="313"/>
                    <a:pt x="1442" y="313"/>
                    <a:pt x="1442" y="313"/>
                  </a:cubicBezTo>
                  <a:cubicBezTo>
                    <a:pt x="1445" y="313"/>
                    <a:pt x="1448" y="316"/>
                    <a:pt x="1448" y="319"/>
                  </a:cubicBezTo>
                  <a:cubicBezTo>
                    <a:pt x="1448" y="323"/>
                    <a:pt x="1445" y="326"/>
                    <a:pt x="1442" y="326"/>
                  </a:cubicBezTo>
                  <a:cubicBezTo>
                    <a:pt x="1124" y="326"/>
                    <a:pt x="1124" y="326"/>
                    <a:pt x="1124" y="326"/>
                  </a:cubicBezTo>
                  <a:cubicBezTo>
                    <a:pt x="1104" y="326"/>
                    <a:pt x="1088" y="342"/>
                    <a:pt x="1088" y="362"/>
                  </a:cubicBezTo>
                  <a:cubicBezTo>
                    <a:pt x="1088" y="382"/>
                    <a:pt x="1104" y="398"/>
                    <a:pt x="1124" y="398"/>
                  </a:cubicBezTo>
                  <a:cubicBezTo>
                    <a:pt x="1547" y="398"/>
                    <a:pt x="1547" y="398"/>
                    <a:pt x="1547" y="398"/>
                  </a:cubicBezTo>
                  <a:cubicBezTo>
                    <a:pt x="1549" y="398"/>
                    <a:pt x="1551" y="399"/>
                    <a:pt x="1552" y="401"/>
                  </a:cubicBezTo>
                  <a:cubicBezTo>
                    <a:pt x="1555" y="404"/>
                    <a:pt x="1555" y="404"/>
                    <a:pt x="1555" y="404"/>
                  </a:cubicBezTo>
                  <a:cubicBezTo>
                    <a:pt x="1634" y="531"/>
                    <a:pt x="1676" y="677"/>
                    <a:pt x="1676" y="827"/>
                  </a:cubicBezTo>
                  <a:cubicBezTo>
                    <a:pt x="1676" y="835"/>
                    <a:pt x="1676" y="835"/>
                    <a:pt x="1676" y="835"/>
                  </a:cubicBezTo>
                  <a:cubicBezTo>
                    <a:pt x="1676" y="835"/>
                    <a:pt x="1676" y="835"/>
                    <a:pt x="1676" y="835"/>
                  </a:cubicBezTo>
                  <a:cubicBezTo>
                    <a:pt x="1676" y="1204"/>
                    <a:pt x="1427" y="1525"/>
                    <a:pt x="1071" y="1617"/>
                  </a:cubicBezTo>
                  <a:cubicBezTo>
                    <a:pt x="1062" y="1618"/>
                    <a:pt x="1062" y="1618"/>
                    <a:pt x="1062" y="1618"/>
                  </a:cubicBezTo>
                  <a:cubicBezTo>
                    <a:pt x="1061" y="1619"/>
                    <a:pt x="1061" y="1619"/>
                    <a:pt x="1061" y="1619"/>
                  </a:cubicBezTo>
                  <a:cubicBezTo>
                    <a:pt x="969" y="1641"/>
                    <a:pt x="911" y="1732"/>
                    <a:pt x="927" y="1824"/>
                  </a:cubicBezTo>
                  <a:cubicBezTo>
                    <a:pt x="897" y="1832"/>
                    <a:pt x="897" y="1832"/>
                    <a:pt x="897" y="1832"/>
                  </a:cubicBezTo>
                  <a:cubicBezTo>
                    <a:pt x="919" y="1920"/>
                    <a:pt x="919" y="1920"/>
                    <a:pt x="919" y="1920"/>
                  </a:cubicBezTo>
                  <a:cubicBezTo>
                    <a:pt x="1007" y="1898"/>
                    <a:pt x="1007" y="1898"/>
                    <a:pt x="1007" y="1898"/>
                  </a:cubicBezTo>
                  <a:cubicBezTo>
                    <a:pt x="985" y="1810"/>
                    <a:pt x="985" y="1810"/>
                    <a:pt x="985" y="1810"/>
                  </a:cubicBezTo>
                  <a:cubicBezTo>
                    <a:pt x="955" y="1817"/>
                    <a:pt x="955" y="1817"/>
                    <a:pt x="955" y="1817"/>
                  </a:cubicBezTo>
                  <a:cubicBezTo>
                    <a:pt x="942" y="1740"/>
                    <a:pt x="991" y="1665"/>
                    <a:pt x="1067" y="1646"/>
                  </a:cubicBezTo>
                  <a:cubicBezTo>
                    <a:pt x="1076" y="1644"/>
                    <a:pt x="1076" y="1644"/>
                    <a:pt x="1076" y="1644"/>
                  </a:cubicBezTo>
                  <a:cubicBezTo>
                    <a:pt x="1077" y="1644"/>
                    <a:pt x="1077" y="1644"/>
                    <a:pt x="1077" y="1644"/>
                  </a:cubicBezTo>
                  <a:cubicBezTo>
                    <a:pt x="1446" y="1549"/>
                    <a:pt x="1704" y="1217"/>
                    <a:pt x="1704" y="836"/>
                  </a:cubicBezTo>
                  <a:cubicBezTo>
                    <a:pt x="1704" y="828"/>
                    <a:pt x="1704" y="828"/>
                    <a:pt x="1704" y="828"/>
                  </a:cubicBezTo>
                  <a:cubicBezTo>
                    <a:pt x="1704" y="827"/>
                    <a:pt x="1704" y="827"/>
                    <a:pt x="1704" y="827"/>
                  </a:cubicBezTo>
                  <a:cubicBezTo>
                    <a:pt x="1704" y="672"/>
                    <a:pt x="1660" y="520"/>
                    <a:pt x="1578" y="389"/>
                  </a:cubicBezTo>
                  <a:close/>
                  <a:moveTo>
                    <a:pt x="61" y="213"/>
                  </a:moveTo>
                  <a:cubicBezTo>
                    <a:pt x="61" y="213"/>
                    <a:pt x="61" y="213"/>
                    <a:pt x="61" y="213"/>
                  </a:cubicBezTo>
                  <a:cubicBezTo>
                    <a:pt x="61" y="213"/>
                    <a:pt x="61" y="213"/>
                    <a:pt x="61" y="213"/>
                  </a:cubicBezTo>
                  <a:cubicBezTo>
                    <a:pt x="58" y="218"/>
                    <a:pt x="52" y="222"/>
                    <a:pt x="46" y="222"/>
                  </a:cubicBezTo>
                  <a:cubicBezTo>
                    <a:pt x="36" y="222"/>
                    <a:pt x="28" y="214"/>
                    <a:pt x="28" y="204"/>
                  </a:cubicBezTo>
                  <a:cubicBezTo>
                    <a:pt x="28" y="194"/>
                    <a:pt x="36" y="186"/>
                    <a:pt x="46" y="186"/>
                  </a:cubicBezTo>
                  <a:cubicBezTo>
                    <a:pt x="55" y="186"/>
                    <a:pt x="63" y="194"/>
                    <a:pt x="63" y="204"/>
                  </a:cubicBezTo>
                  <a:cubicBezTo>
                    <a:pt x="63" y="207"/>
                    <a:pt x="62" y="210"/>
                    <a:pt x="61" y="213"/>
                  </a:cubicBezTo>
                  <a:close/>
                  <a:moveTo>
                    <a:pt x="974" y="1878"/>
                  </a:moveTo>
                  <a:cubicBezTo>
                    <a:pt x="939" y="1886"/>
                    <a:pt x="939" y="1886"/>
                    <a:pt x="939" y="1886"/>
                  </a:cubicBezTo>
                  <a:cubicBezTo>
                    <a:pt x="931" y="1852"/>
                    <a:pt x="931" y="1852"/>
                    <a:pt x="931" y="1852"/>
                  </a:cubicBezTo>
                  <a:cubicBezTo>
                    <a:pt x="965" y="1844"/>
                    <a:pt x="965" y="1844"/>
                    <a:pt x="965" y="1844"/>
                  </a:cubicBezTo>
                  <a:lnTo>
                    <a:pt x="974" y="1878"/>
                  </a:lnTo>
                  <a:close/>
                </a:path>
              </a:pathLst>
            </a:custGeom>
            <a:solidFill>
              <a:srgbClr val="7FBA00"/>
            </a:solidFill>
            <a:ln>
              <a:noFill/>
            </a:ln>
          </p:spPr>
          <p:style>
            <a:lnRef idx="0">
              <a:scrgbClr r="0" g="0" b="0"/>
            </a:lnRef>
            <a:fillRef idx="0">
              <a:scrgbClr r="0" g="0" b="0"/>
            </a:fillRef>
            <a:effectRef idx="0">
              <a:scrgbClr r="0" g="0" b="0"/>
            </a:effectRef>
            <a:fontRef idx="minor"/>
          </p:style>
        </p:sp>
      </p:grpSp>
    </p:spTree>
    <p:extLst>
      <p:ext uri="{BB962C8B-B14F-4D97-AF65-F5344CB8AC3E}">
        <p14:creationId xmlns:p14="http://schemas.microsoft.com/office/powerpoint/2010/main" val="379431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45347" y="108807"/>
            <a:ext cx="2206451" cy="1325563"/>
          </a:xfrm>
        </p:spPr>
        <p:txBody>
          <a:bodyPr/>
          <a:lstStyle/>
          <a:p>
            <a:r>
              <a:rPr lang="en-US" b="1" dirty="0"/>
              <a:t>Regions</a:t>
            </a:r>
          </a:p>
        </p:txBody>
      </p:sp>
      <p:sp>
        <p:nvSpPr>
          <p:cNvPr id="6" name="Text Placeholder 5"/>
          <p:cNvSpPr>
            <a:spLocks noGrp="1"/>
          </p:cNvSpPr>
          <p:nvPr>
            <p:ph type="body" sz="quarter" idx="10"/>
          </p:nvPr>
        </p:nvSpPr>
        <p:spPr>
          <a:xfrm>
            <a:off x="586390" y="1434370"/>
            <a:ext cx="5782137" cy="4131387"/>
          </a:xfrm>
        </p:spPr>
        <p:txBody>
          <a:bodyPr vert="horz" wrap="square" lIns="0" tIns="0" rIns="0" bIns="0" rtlCol="0" anchor="t">
            <a:spAutoFit/>
          </a:bodyPr>
          <a:lstStyle/>
          <a:p>
            <a:pPr marL="225425" indent="-225425">
              <a:buFont typeface="Arial" panose="020B0604020202020204" pitchFamily="34" charset="0"/>
              <a:buChar char="•"/>
            </a:pPr>
            <a:r>
              <a:rPr lang="en-IE" dirty="0">
                <a:latin typeface="Segoe UI Semilight"/>
                <a:cs typeface="Segoe UI Semilight"/>
              </a:rPr>
              <a:t>A region represents a collection of data centers.</a:t>
            </a:r>
          </a:p>
          <a:p>
            <a:pPr marL="225425" indent="-225425">
              <a:buFont typeface="Arial" panose="020B0604020202020204" pitchFamily="34" charset="0"/>
              <a:buChar char="•"/>
            </a:pPr>
            <a:r>
              <a:rPr lang="en-IE" dirty="0">
                <a:latin typeface="Segoe UI Semilight"/>
                <a:cs typeface="Segoe UI Semilight"/>
              </a:rPr>
              <a:t>Provides flexibility and scale.</a:t>
            </a:r>
          </a:p>
          <a:p>
            <a:pPr marL="225425" indent="-225425">
              <a:buFont typeface="Arial" panose="020B0604020202020204" pitchFamily="34" charset="0"/>
              <a:buChar char="•"/>
            </a:pPr>
            <a:r>
              <a:rPr lang="en-IE" dirty="0">
                <a:latin typeface="Segoe UI Semilight"/>
                <a:cs typeface="Segoe UI Semilight"/>
              </a:rPr>
              <a:t>Preserves data residency.</a:t>
            </a:r>
          </a:p>
          <a:p>
            <a:pPr marL="225425" indent="-225425">
              <a:buFont typeface="Arial" panose="020B0604020202020204" pitchFamily="34" charset="0"/>
              <a:buChar char="•"/>
            </a:pPr>
            <a:r>
              <a:rPr lang="en-IE" dirty="0">
                <a:latin typeface="Segoe UI Semilight"/>
                <a:cs typeface="Segoe UI Semilight"/>
              </a:rPr>
              <a:t>Select regions close to your users.</a:t>
            </a:r>
          </a:p>
          <a:p>
            <a:pPr marL="225425" indent="-225425">
              <a:buFont typeface="Arial" panose="020B0604020202020204" pitchFamily="34" charset="0"/>
              <a:buChar char="•"/>
            </a:pPr>
            <a:r>
              <a:rPr lang="en-IE" dirty="0">
                <a:latin typeface="Segoe UI Semilight"/>
                <a:cs typeface="Segoe UI Semilight"/>
              </a:rPr>
              <a:t>Be aware of region deployment availability.</a:t>
            </a:r>
          </a:p>
          <a:p>
            <a:pPr marL="225425" indent="-225425">
              <a:buFont typeface="Arial" panose="020B0604020202020204" pitchFamily="34" charset="0"/>
              <a:buChar char="•"/>
            </a:pPr>
            <a:r>
              <a:rPr lang="en-IE" dirty="0">
                <a:latin typeface="Segoe UI Semilight"/>
                <a:cs typeface="Segoe UI Semilight"/>
              </a:rPr>
              <a:t>There are global services that are region independent.</a:t>
            </a:r>
          </a:p>
        </p:txBody>
      </p:sp>
      <p:sp>
        <p:nvSpPr>
          <p:cNvPr id="8" name="Rectangle 7">
            <a:extLst>
              <a:ext uri="{FF2B5EF4-FFF2-40B4-BE49-F238E27FC236}">
                <a16:creationId xmlns:a16="http://schemas.microsoft.com/office/drawing/2014/main" id="{811A1EC0-5AF2-4D21-8437-ACF71E7A3AAF}"/>
              </a:ext>
            </a:extLst>
          </p:cNvPr>
          <p:cNvSpPr/>
          <p:nvPr/>
        </p:nvSpPr>
        <p:spPr>
          <a:xfrm>
            <a:off x="7092496" y="4716274"/>
            <a:ext cx="4513114" cy="830997"/>
          </a:xfrm>
          <a:prstGeom prst="rect">
            <a:avLst/>
          </a:prstGeom>
          <a:solidFill>
            <a:schemeClr val="bg1"/>
          </a:solidFill>
        </p:spPr>
        <p:txBody>
          <a:bodyPr wrap="square">
            <a:spAutoFit/>
          </a:bodyPr>
          <a:lstStyle/>
          <a:p>
            <a:pPr algn="ctr"/>
            <a:r>
              <a:rPr lang="en-IE" sz="2400">
                <a:latin typeface="Segoe UI Semilight" panose="020B0402040204020203" pitchFamily="34" charset="0"/>
                <a:cs typeface="Segoe UI Semilight" panose="020B0402040204020203" pitchFamily="34" charset="0"/>
              </a:rPr>
              <a:t>Worldwide there are 54 regions representing 140 countries</a:t>
            </a:r>
            <a:endParaRPr lang="en-US" sz="2400">
              <a:latin typeface="Segoe UI Semilight" panose="020B0402040204020203" pitchFamily="34" charset="0"/>
              <a:cs typeface="Segoe UI Semilight" panose="020B0402040204020203" pitchFamily="34" charset="0"/>
            </a:endParaRPr>
          </a:p>
        </p:txBody>
      </p:sp>
      <p:pic>
        <p:nvPicPr>
          <p:cNvPr id="2" name="Picture 1" descr="Map of North America regions.">
            <a:extLst>
              <a:ext uri="{FF2B5EF4-FFF2-40B4-BE49-F238E27FC236}">
                <a16:creationId xmlns:a16="http://schemas.microsoft.com/office/drawing/2014/main" id="{64D7F689-1612-4C9D-B065-39FDE92B4CB8}"/>
              </a:ext>
            </a:extLst>
          </p:cNvPr>
          <p:cNvPicPr>
            <a:picLocks noChangeAspect="1"/>
          </p:cNvPicPr>
          <p:nvPr/>
        </p:nvPicPr>
        <p:blipFill>
          <a:blip r:embed="rId3"/>
          <a:stretch>
            <a:fillRect/>
          </a:stretch>
        </p:blipFill>
        <p:spPr>
          <a:xfrm>
            <a:off x="6907067" y="1310729"/>
            <a:ext cx="4883972" cy="3337827"/>
          </a:xfrm>
          <a:prstGeom prst="rect">
            <a:avLst/>
          </a:prstGeom>
        </p:spPr>
      </p:pic>
      <p:sp>
        <p:nvSpPr>
          <p:cNvPr id="4" name="TextBox 3">
            <a:extLst>
              <a:ext uri="{FF2B5EF4-FFF2-40B4-BE49-F238E27FC236}">
                <a16:creationId xmlns:a16="http://schemas.microsoft.com/office/drawing/2014/main" id="{6DF4336B-A701-66C0-A033-1380C1F9E295}"/>
              </a:ext>
            </a:extLst>
          </p:cNvPr>
          <p:cNvSpPr txBox="1"/>
          <p:nvPr/>
        </p:nvSpPr>
        <p:spPr>
          <a:xfrm>
            <a:off x="586390" y="5902198"/>
            <a:ext cx="9971740" cy="400110"/>
          </a:xfrm>
          <a:prstGeom prst="rect">
            <a:avLst/>
          </a:prstGeom>
          <a:noFill/>
        </p:spPr>
        <p:txBody>
          <a:bodyPr wrap="square">
            <a:spAutoFit/>
          </a:bodyPr>
          <a:lstStyle/>
          <a:p>
            <a:r>
              <a:rPr lang="en-IE" sz="2000" dirty="0">
                <a:latin typeface="Segoe UI Semilight"/>
                <a:cs typeface="Segoe UI Semilight"/>
              </a:rPr>
              <a:t>Azure global infrastructure experience - </a:t>
            </a:r>
            <a:r>
              <a:rPr lang="en-IE" sz="2000" b="0" i="0" u="none" strike="noStrike" kern="1200" dirty="0">
                <a:solidFill>
                  <a:schemeClr val="tx1"/>
                </a:solidFill>
                <a:effectLst/>
                <a:latin typeface="Segoe UI Light" pitchFamily="34" charset="0"/>
                <a:ea typeface="+mn-ea"/>
                <a:cs typeface="+mn-cs"/>
              </a:rPr>
              <a:t>https://datacenters.microsoft.com/globe/explore</a:t>
            </a:r>
            <a:endParaRPr lang="en-US" sz="2000" dirty="0"/>
          </a:p>
        </p:txBody>
      </p:sp>
    </p:spTree>
    <p:extLst>
      <p:ext uri="{BB962C8B-B14F-4D97-AF65-F5344CB8AC3E}">
        <p14:creationId xmlns:p14="http://schemas.microsoft.com/office/powerpoint/2010/main" val="261076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1674" y="124691"/>
            <a:ext cx="11807080" cy="6497782"/>
          </a:xfrm>
          <a:prstGeom prst="rect">
            <a:avLst/>
          </a:prstGeom>
        </p:spPr>
      </p:pic>
    </p:spTree>
    <p:extLst>
      <p:ext uri="{BB962C8B-B14F-4D97-AF65-F5344CB8AC3E}">
        <p14:creationId xmlns:p14="http://schemas.microsoft.com/office/powerpoint/2010/main" val="425019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74778" y="16898"/>
            <a:ext cx="7622284" cy="904352"/>
          </a:xfrm>
        </p:spPr>
        <p:txBody>
          <a:bodyPr vert="horz" lIns="91440" tIns="45720" rIns="91440" bIns="45720" rtlCol="0" anchor="ctr">
            <a:normAutofit/>
          </a:bodyPr>
          <a:lstStyle/>
          <a:p>
            <a:r>
              <a:rPr lang="en-US" b="1" dirty="0">
                <a:solidFill>
                  <a:schemeClr val="tx1"/>
                </a:solidFill>
              </a:rPr>
              <a:t>Why Azure Fundamentals AZ-900</a:t>
            </a:r>
          </a:p>
        </p:txBody>
      </p:sp>
      <p:pic>
        <p:nvPicPr>
          <p:cNvPr id="6" name="Picture 5" descr="A picture containing text, screenshot, font, diagram&#10;&#10;Description automatically generated">
            <a:extLst>
              <a:ext uri="{FF2B5EF4-FFF2-40B4-BE49-F238E27FC236}">
                <a16:creationId xmlns:a16="http://schemas.microsoft.com/office/drawing/2014/main" id="{CE6E24CD-6CCE-1955-3418-23D663B02AF9}"/>
              </a:ext>
            </a:extLst>
          </p:cNvPr>
          <p:cNvPicPr>
            <a:picLocks noChangeAspect="1"/>
          </p:cNvPicPr>
          <p:nvPr/>
        </p:nvPicPr>
        <p:blipFill rotWithShape="1">
          <a:blip r:embed="rId3">
            <a:extLst>
              <a:ext uri="{28A0092B-C50C-407E-A947-70E740481C1C}">
                <a14:useLocalDpi xmlns:a14="http://schemas.microsoft.com/office/drawing/2010/main" val="0"/>
              </a:ext>
            </a:extLst>
          </a:blip>
          <a:srcRect t="15100"/>
          <a:stretch/>
        </p:blipFill>
        <p:spPr>
          <a:xfrm>
            <a:off x="27026" y="1035586"/>
            <a:ext cx="12137948" cy="5822414"/>
          </a:xfrm>
          <a:prstGeom prst="rect">
            <a:avLst/>
          </a:prstGeom>
        </p:spPr>
      </p:pic>
    </p:spTree>
    <p:extLst>
      <p:ext uri="{BB962C8B-B14F-4D97-AF65-F5344CB8AC3E}">
        <p14:creationId xmlns:p14="http://schemas.microsoft.com/office/powerpoint/2010/main" val="17006848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Table 26">
            <a:extLst>
              <a:ext uri="{FF2B5EF4-FFF2-40B4-BE49-F238E27FC236}">
                <a16:creationId xmlns:a16="http://schemas.microsoft.com/office/drawing/2014/main" id="{8A73360D-5BF0-4915-8044-2F56680AC10F}"/>
              </a:ext>
            </a:extLst>
          </p:cNvPr>
          <p:cNvGraphicFramePr>
            <a:graphicFrameLocks noGrp="1"/>
          </p:cNvGraphicFramePr>
          <p:nvPr/>
        </p:nvGraphicFramePr>
        <p:xfrm>
          <a:off x="7384832" y="1167687"/>
          <a:ext cx="1877076" cy="5083738"/>
        </p:xfrm>
        <a:graphic>
          <a:graphicData uri="http://schemas.openxmlformats.org/drawingml/2006/table">
            <a:tbl>
              <a:tblPr firstRow="1" bandRow="1">
                <a:tableStyleId>{3C2FFA5D-87B4-456A-9821-1D502468CF0F}</a:tableStyleId>
              </a:tblPr>
              <a:tblGrid>
                <a:gridCol w="1877076">
                  <a:extLst>
                    <a:ext uri="{9D8B030D-6E8A-4147-A177-3AD203B41FA5}">
                      <a16:colId xmlns:a16="http://schemas.microsoft.com/office/drawing/2014/main" val="2423317185"/>
                    </a:ext>
                  </a:extLst>
                </a:gridCol>
              </a:tblGrid>
              <a:tr h="313808">
                <a:tc>
                  <a:txBody>
                    <a:bodyPr/>
                    <a:lstStyle/>
                    <a:p>
                      <a:pPr algn="ctr" fontAlgn="base"/>
                      <a:r>
                        <a:rPr lang="en-US" sz="1600" b="1" i="0" kern="1200" dirty="0">
                          <a:solidFill>
                            <a:schemeClr val="bg1"/>
                          </a:solidFill>
                          <a:effectLst/>
                          <a:latin typeface="Segoe UI Semilight" panose="020B0402040204020203" pitchFamily="34" charset="0"/>
                          <a:ea typeface="+mn-ea"/>
                          <a:cs typeface="Segoe UI Semilight" panose="020B0402040204020203" pitchFamily="34" charset="0"/>
                        </a:rPr>
                        <a:t>Region</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3726067"/>
                  </a:ext>
                </a:extLst>
              </a:tr>
              <a:tr h="313808">
                <a:tc>
                  <a:txBody>
                    <a:bodyPr/>
                    <a:lstStyle/>
                    <a:p>
                      <a:pPr algn="ctr" fontAlgn="base"/>
                      <a:r>
                        <a:rPr lang="en-US" sz="1600" dirty="0">
                          <a:effectLst/>
                        </a:rPr>
                        <a:t>North 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1565774094"/>
                  </a:ext>
                </a:extLst>
              </a:tr>
              <a:tr h="313808">
                <a:tc>
                  <a:txBody>
                    <a:bodyPr/>
                    <a:lstStyle/>
                    <a:p>
                      <a:pPr algn="ctr" fontAlgn="base"/>
                      <a:r>
                        <a:rPr lang="en-US" sz="1600" dirty="0">
                          <a:effectLst/>
                        </a:rPr>
                        <a:t>East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35649983"/>
                  </a:ext>
                </a:extLst>
              </a:tr>
              <a:tr h="313808">
                <a:tc>
                  <a:txBody>
                    <a:bodyPr/>
                    <a:lstStyle/>
                    <a:p>
                      <a:pPr algn="ctr" fontAlgn="base"/>
                      <a:r>
                        <a:rPr lang="en-US" sz="1600" dirty="0">
                          <a:effectLst/>
                        </a:rPr>
                        <a:t>West US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2691051283"/>
                  </a:ext>
                </a:extLst>
              </a:tr>
              <a:tr h="313808">
                <a:tc>
                  <a:txBody>
                    <a:bodyPr/>
                    <a:lstStyle/>
                    <a:p>
                      <a:pPr algn="ctr" fontAlgn="base"/>
                      <a:r>
                        <a:rPr lang="en-US" sz="1600" dirty="0">
                          <a:effectLst/>
                        </a:rPr>
                        <a:t>US East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957662494"/>
                  </a:ext>
                </a:extLst>
              </a:tr>
              <a:tr h="313808">
                <a:tc>
                  <a:txBody>
                    <a:bodyPr/>
                    <a:lstStyle/>
                    <a:p>
                      <a:pPr algn="ctr" fontAlgn="base"/>
                      <a:r>
                        <a:rPr lang="en-US" sz="1600" dirty="0">
                          <a:effectLst/>
                        </a:rPr>
                        <a:t>Canada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623272622"/>
                  </a:ext>
                </a:extLst>
              </a:tr>
              <a:tr h="313808">
                <a:tc>
                  <a:txBody>
                    <a:bodyPr/>
                    <a:lstStyle/>
                    <a:p>
                      <a:pPr algn="ctr" fontAlgn="base"/>
                      <a:r>
                        <a:rPr lang="en-US" sz="1600" dirty="0">
                          <a:effectLst/>
                        </a:rPr>
                        <a:t>North Europe​</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1461321702"/>
                  </a:ext>
                </a:extLst>
              </a:tr>
              <a:tr h="313808">
                <a:tc>
                  <a:txBody>
                    <a:bodyPr/>
                    <a:lstStyle/>
                    <a:p>
                      <a:pPr algn="ctr" fontAlgn="base"/>
                      <a:r>
                        <a:rPr lang="en-US" sz="1600" dirty="0">
                          <a:effectLst/>
                        </a:rPr>
                        <a:t>UK West​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768418596"/>
                  </a:ext>
                </a:extLst>
              </a:tr>
              <a:tr h="491252">
                <a:tc>
                  <a:txBody>
                    <a:bodyPr/>
                    <a:lstStyle/>
                    <a:p>
                      <a:pPr algn="ctr" fontAlgn="base"/>
                      <a:r>
                        <a:rPr lang="en-US" sz="1600" dirty="0">
                          <a:effectLst/>
                        </a:rPr>
                        <a:t>Germany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4263196076"/>
                  </a:ext>
                </a:extLst>
              </a:tr>
              <a:tr h="313808">
                <a:tc>
                  <a:txBody>
                    <a:bodyPr/>
                    <a:lstStyle/>
                    <a:p>
                      <a:pPr algn="ctr" fontAlgn="base"/>
                      <a:r>
                        <a:rPr lang="en-US" sz="1600" dirty="0">
                          <a:effectLst/>
                        </a:rPr>
                        <a:t>South East Asia​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3058798151"/>
                  </a:ext>
                </a:extLst>
              </a:tr>
              <a:tr h="313808">
                <a:tc>
                  <a:txBody>
                    <a:bodyPr/>
                    <a:lstStyle/>
                    <a:p>
                      <a:pPr algn="ctr" fontAlgn="base"/>
                      <a:r>
                        <a:rPr lang="en-US" sz="1600" dirty="0">
                          <a:effectLst/>
                        </a:rPr>
                        <a:t>East China​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943023007"/>
                  </a:ext>
                </a:extLst>
              </a:tr>
              <a:tr h="313808">
                <a:tc>
                  <a:txBody>
                    <a:bodyPr/>
                    <a:lstStyle/>
                    <a:p>
                      <a:pPr algn="ctr" fontAlgn="base"/>
                      <a:r>
                        <a:rPr lang="en-US" sz="1600" dirty="0">
                          <a:effectLst/>
                        </a:rPr>
                        <a:t>Japan 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1073175280"/>
                  </a:ext>
                </a:extLst>
              </a:tr>
              <a:tr h="313808">
                <a:tc>
                  <a:txBody>
                    <a:bodyPr/>
                    <a:lstStyle/>
                    <a:p>
                      <a:pPr algn="ctr" fontAlgn="base"/>
                      <a:r>
                        <a:rPr lang="en-US" sz="1600" dirty="0">
                          <a:effectLst/>
                        </a:rPr>
                        <a:t>Australia Southeast​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4088797014"/>
                  </a:ext>
                </a:extLst>
              </a:tr>
              <a:tr h="313808">
                <a:tc>
                  <a:txBody>
                    <a:bodyPr/>
                    <a:lstStyle/>
                    <a:p>
                      <a:pPr algn="ctr" fontAlgn="base"/>
                      <a:r>
                        <a:rPr lang="en-US" sz="1600" dirty="0">
                          <a:effectLst/>
                        </a:rPr>
                        <a:t>India South​</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alpha val="40000"/>
                      </a:schemeClr>
                    </a:solidFill>
                  </a:tcPr>
                </a:tc>
                <a:extLst>
                  <a:ext uri="{0D108BD9-81ED-4DB2-BD59-A6C34878D82A}">
                    <a16:rowId xmlns:a16="http://schemas.microsoft.com/office/drawing/2014/main" val="2304315572"/>
                  </a:ext>
                </a:extLst>
              </a:tr>
              <a:tr h="512982">
                <a:tc>
                  <a:txBody>
                    <a:bodyPr/>
                    <a:lstStyle/>
                    <a:p>
                      <a:pPr algn="ctr" fontAlgn="base"/>
                      <a:r>
                        <a:rPr lang="en-US" sz="1600" dirty="0">
                          <a:effectLst/>
                        </a:rPr>
                        <a:t>Brazil South (Primary)​</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3E5FF"/>
                    </a:solidFill>
                  </a:tcPr>
                </a:tc>
                <a:extLst>
                  <a:ext uri="{0D108BD9-81ED-4DB2-BD59-A6C34878D82A}">
                    <a16:rowId xmlns:a16="http://schemas.microsoft.com/office/drawing/2014/main" val="2856298458"/>
                  </a:ext>
                </a:extLst>
              </a:tr>
            </a:tbl>
          </a:graphicData>
        </a:graphic>
      </p:graphicFrame>
      <p:sp>
        <p:nvSpPr>
          <p:cNvPr id="17" name="Title 16"/>
          <p:cNvSpPr>
            <a:spLocks noGrp="1"/>
          </p:cNvSpPr>
          <p:nvPr>
            <p:ph type="title"/>
          </p:nvPr>
        </p:nvSpPr>
        <p:spPr>
          <a:xfrm>
            <a:off x="259030" y="223713"/>
            <a:ext cx="4182341" cy="750977"/>
          </a:xfrm>
        </p:spPr>
        <p:txBody>
          <a:bodyPr/>
          <a:lstStyle/>
          <a:p>
            <a:r>
              <a:rPr lang="en-US" b="1" dirty="0"/>
              <a:t>Region Pairs</a:t>
            </a:r>
          </a:p>
        </p:txBody>
      </p:sp>
      <p:sp>
        <p:nvSpPr>
          <p:cNvPr id="6" name="Text Placeholder 5"/>
          <p:cNvSpPr>
            <a:spLocks noGrp="1"/>
          </p:cNvSpPr>
          <p:nvPr>
            <p:ph type="body" sz="quarter" idx="10"/>
          </p:nvPr>
        </p:nvSpPr>
        <p:spPr>
          <a:xfrm>
            <a:off x="588263" y="1280160"/>
            <a:ext cx="6640538" cy="4431983"/>
          </a:xfrm>
        </p:spPr>
        <p:txBody>
          <a:bodyPr vert="horz" wrap="square" lIns="0" tIns="0" rIns="0" bIns="0" rtlCol="0" anchor="t">
            <a:spAutoFit/>
          </a:bodyPr>
          <a:lstStyle/>
          <a:p>
            <a:pPr marL="290195" indent="-290195">
              <a:buFont typeface="Arial" panose="020B0604020202020204" pitchFamily="34" charset="0"/>
              <a:buChar char="•"/>
            </a:pPr>
            <a:r>
              <a:rPr lang="en-US" sz="2400" dirty="0"/>
              <a:t>Each Azure region is paired with another region.</a:t>
            </a:r>
          </a:p>
          <a:p>
            <a:pPr marL="290195" indent="-290195">
              <a:buFont typeface="Arial" panose="020B0604020202020204" pitchFamily="34" charset="0"/>
              <a:buChar char="•"/>
            </a:pPr>
            <a:r>
              <a:rPr lang="en-US" sz="2400" dirty="0"/>
              <a:t>Azure prefers at least 300 miles of separation between datacenters in a regional pair.</a:t>
            </a:r>
          </a:p>
          <a:p>
            <a:pPr marL="290195" indent="-290195">
              <a:buFont typeface="Arial" panose="020B0604020202020204" pitchFamily="34" charset="0"/>
              <a:buChar char="•"/>
            </a:pPr>
            <a:r>
              <a:rPr lang="en-US" sz="2400" dirty="0"/>
              <a:t>Some services provide automatic replication to the paired region.</a:t>
            </a:r>
          </a:p>
          <a:p>
            <a:pPr marL="290195" indent="-290195">
              <a:buFont typeface="Arial" panose="020B0604020202020204" pitchFamily="34" charset="0"/>
              <a:buChar char="•"/>
            </a:pPr>
            <a:r>
              <a:rPr lang="en-US" sz="2400" dirty="0"/>
              <a:t>In an outage, recovery of one region is prioritized out of every pair.</a:t>
            </a:r>
          </a:p>
          <a:p>
            <a:pPr marL="290195" indent="-290195">
              <a:buFont typeface="Arial" panose="020B0604020202020204" pitchFamily="34" charset="0"/>
              <a:buChar char="•"/>
            </a:pPr>
            <a:r>
              <a:rPr lang="en-US" sz="2400" dirty="0"/>
              <a:t>Azure system updates are rolled out to paired regions sequentially (not at the same time).</a:t>
            </a:r>
          </a:p>
          <a:p>
            <a:pPr marL="290195" indent="-290195">
              <a:buFont typeface="Arial" panose="020B0604020202020204" pitchFamily="34" charset="0"/>
              <a:buChar char="•"/>
            </a:pPr>
            <a:r>
              <a:rPr lang="en-US" sz="2400" dirty="0"/>
              <a:t>Paired regions are members of the same geography – except Brazil.</a:t>
            </a:r>
          </a:p>
        </p:txBody>
      </p:sp>
      <p:sp>
        <p:nvSpPr>
          <p:cNvPr id="21" name="Arrow: Left-Right 20">
            <a:extLst>
              <a:ext uri="{FF2B5EF4-FFF2-40B4-BE49-F238E27FC236}">
                <a16:creationId xmlns:a16="http://schemas.microsoft.com/office/drawing/2014/main" id="{3BF19608-4E55-40DF-8F76-EFF39FE48524}"/>
              </a:ext>
              <a:ext uri="{C183D7F6-B498-43B3-948B-1728B52AA6E4}">
                <adec:decorative xmlns:adec="http://schemas.microsoft.com/office/drawing/2017/decorative" val="1"/>
              </a:ext>
            </a:extLst>
          </p:cNvPr>
          <p:cNvSpPr/>
          <p:nvPr/>
        </p:nvSpPr>
        <p:spPr bwMode="auto">
          <a:xfrm>
            <a:off x="9348780" y="3163716"/>
            <a:ext cx="771011" cy="447257"/>
          </a:xfrm>
          <a:prstGeom prst="leftRightArrow">
            <a:avLst>
              <a:gd name="adj1" fmla="val 50001"/>
              <a:gd name="adj2" fmla="val 50000"/>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Table 27">
            <a:extLst>
              <a:ext uri="{FF2B5EF4-FFF2-40B4-BE49-F238E27FC236}">
                <a16:creationId xmlns:a16="http://schemas.microsoft.com/office/drawing/2014/main" id="{A1625483-567C-4965-88E9-3C4013EAEE2C}"/>
              </a:ext>
            </a:extLst>
          </p:cNvPr>
          <p:cNvGraphicFramePr>
            <a:graphicFrameLocks noGrp="1"/>
          </p:cNvGraphicFramePr>
          <p:nvPr/>
        </p:nvGraphicFramePr>
        <p:xfrm>
          <a:off x="10206663" y="1167687"/>
          <a:ext cx="1776548" cy="5085172"/>
        </p:xfrm>
        <a:graphic>
          <a:graphicData uri="http://schemas.openxmlformats.org/drawingml/2006/table">
            <a:tbl>
              <a:tblPr firstRow="1"/>
              <a:tblGrid>
                <a:gridCol w="1776548">
                  <a:extLst>
                    <a:ext uri="{9D8B030D-6E8A-4147-A177-3AD203B41FA5}">
                      <a16:colId xmlns:a16="http://schemas.microsoft.com/office/drawing/2014/main" val="1438438675"/>
                    </a:ext>
                  </a:extLst>
                </a:gridCol>
              </a:tblGrid>
              <a:tr h="315244">
                <a:tc>
                  <a:txBody>
                    <a:bodyPr/>
                    <a:lstStyle/>
                    <a:p>
                      <a:pPr algn="ctr" fontAlgn="base"/>
                      <a:r>
                        <a:rPr lang="en-US" sz="1600" b="1" i="0" dirty="0">
                          <a:solidFill>
                            <a:schemeClr val="bg1"/>
                          </a:solidFill>
                          <a:effectLst/>
                          <a:latin typeface="Segoe UI Semilight" panose="020B0402040204020203" pitchFamily="34" charset="0"/>
                          <a:cs typeface="Segoe UI Semilight" panose="020B0402040204020203" pitchFamily="34" charset="0"/>
                        </a:rPr>
                        <a:t>Region</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8D4"/>
                    </a:solidFill>
                  </a:tcPr>
                </a:tc>
                <a:extLst>
                  <a:ext uri="{0D108BD9-81ED-4DB2-BD59-A6C34878D82A}">
                    <a16:rowId xmlns:a16="http://schemas.microsoft.com/office/drawing/2014/main" val="2295325405"/>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South Central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1565774094"/>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West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1835649983"/>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West Central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2691051283"/>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Central US​</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957662494"/>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Canada East​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623272622"/>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West Europe​</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461321702"/>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UK South​</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768418596"/>
                  </a:ext>
                </a:extLst>
              </a:tr>
              <a:tr h="493500">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Germany Northeast​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4263196076"/>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East Asia​</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3058798151"/>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North China​</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943023007"/>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Japan West​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1073175280"/>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Australia East​</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4088797014"/>
                  </a:ext>
                </a:extLst>
              </a:tr>
              <a:tr h="315244">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India Central​</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CCAE5"/>
                    </a:solidFill>
                  </a:tcPr>
                </a:tc>
                <a:extLst>
                  <a:ext uri="{0D108BD9-81ED-4DB2-BD59-A6C34878D82A}">
                    <a16:rowId xmlns:a16="http://schemas.microsoft.com/office/drawing/2014/main" val="2304315572"/>
                  </a:ext>
                </a:extLst>
              </a:tr>
              <a:tr h="493500">
                <a:tc>
                  <a:txBody>
                    <a:bodyPr/>
                    <a:lstStyle/>
                    <a:p>
                      <a:pPr algn="ctr" fontAlgn="base"/>
                      <a:r>
                        <a:rPr lang="en-US" sz="1600" b="1" i="0" dirty="0">
                          <a:solidFill>
                            <a:schemeClr val="tx1"/>
                          </a:solidFill>
                          <a:effectLst/>
                          <a:latin typeface="Segoe UI Semilight" panose="020B0402040204020203" pitchFamily="34" charset="0"/>
                          <a:cs typeface="Segoe UI Semilight" panose="020B0402040204020203" pitchFamily="34" charset="0"/>
                        </a:rPr>
                        <a:t>South Central US ​</a:t>
                      </a: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3E5FF"/>
                    </a:solidFill>
                  </a:tcPr>
                </a:tc>
                <a:extLst>
                  <a:ext uri="{0D108BD9-81ED-4DB2-BD59-A6C34878D82A}">
                    <a16:rowId xmlns:a16="http://schemas.microsoft.com/office/drawing/2014/main" val="2856298458"/>
                  </a:ext>
                </a:extLst>
              </a:tr>
            </a:tbl>
          </a:graphicData>
        </a:graphic>
      </p:graphicFrame>
    </p:spTree>
    <p:extLst>
      <p:ext uri="{BB962C8B-B14F-4D97-AF65-F5344CB8AC3E}">
        <p14:creationId xmlns:p14="http://schemas.microsoft.com/office/powerpoint/2010/main" val="2991126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69" y="685046"/>
            <a:ext cx="2595355" cy="680196"/>
          </a:xfrm>
        </p:spPr>
        <p:txBody>
          <a:bodyPr>
            <a:normAutofit fontScale="90000"/>
          </a:bodyPr>
          <a:lstStyle/>
          <a:p>
            <a:r>
              <a:rPr lang="en-US" dirty="0"/>
              <a:t>Datacenter</a:t>
            </a:r>
          </a:p>
        </p:txBody>
      </p:sp>
      <p:pic>
        <p:nvPicPr>
          <p:cNvPr id="9" name="Picture 8"/>
          <p:cNvPicPr>
            <a:picLocks noChangeAspect="1"/>
          </p:cNvPicPr>
          <p:nvPr/>
        </p:nvPicPr>
        <p:blipFill>
          <a:blip r:embed="rId3"/>
          <a:stretch>
            <a:fillRect/>
          </a:stretch>
        </p:blipFill>
        <p:spPr>
          <a:xfrm>
            <a:off x="2843818" y="77346"/>
            <a:ext cx="4513912" cy="2665854"/>
          </a:xfrm>
          <a:prstGeom prst="rect">
            <a:avLst/>
          </a:prstGeom>
        </p:spPr>
      </p:pic>
      <p:pic>
        <p:nvPicPr>
          <p:cNvPr id="1026" name="Picture 2" descr="Microsoft Azure Plans New China Data Centers in Asia Cloud Expansion | Data  Center Knowled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1068" y="2096073"/>
            <a:ext cx="4591663" cy="2665854"/>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p:cNvSpPr txBox="1">
            <a:spLocks/>
          </p:cNvSpPr>
          <p:nvPr/>
        </p:nvSpPr>
        <p:spPr>
          <a:xfrm>
            <a:off x="119269" y="3088902"/>
            <a:ext cx="2595355" cy="680196"/>
          </a:xfrm>
          <a:prstGeom prst="rect">
            <a:avLst/>
          </a:prstGeom>
        </p:spPr>
        <p:txBody>
          <a:bodyPr vert="horz" wrap="square" lIns="0" tIns="91440" rIns="146304" bIns="91440" rtlCol="0" anchor="ctr">
            <a:noAutofit/>
          </a:bodyPr>
          <a:lstStyle>
            <a:lvl1pPr algn="l" defTabSz="914367" rtl="0" eaLnBrk="1" latinLnBrk="0" hangingPunct="1">
              <a:lnSpc>
                <a:spcPct val="90000"/>
              </a:lnSpc>
              <a:spcBef>
                <a:spcPct val="0"/>
              </a:spcBef>
              <a:buNone/>
              <a:defRPr lang="en-US" sz="3200" b="0" kern="1200" cap="none" spc="-49" baseline="0">
                <a:ln w="3175">
                  <a:noFill/>
                </a:ln>
                <a:solidFill>
                  <a:schemeClr val="bg1"/>
                </a:solidFill>
                <a:effectLst/>
                <a:latin typeface="+mj-lt"/>
                <a:ea typeface="+mn-ea"/>
                <a:cs typeface="Segoe UI" pitchFamily="34" charset="0"/>
              </a:defRPr>
            </a:lvl1pPr>
          </a:lstStyle>
          <a:p>
            <a:r>
              <a:rPr lang="en-US" dirty="0"/>
              <a:t>Server Rack</a:t>
            </a:r>
          </a:p>
        </p:txBody>
      </p:sp>
      <p:sp>
        <p:nvSpPr>
          <p:cNvPr id="4" name="TextBox 3">
            <a:extLst>
              <a:ext uri="{FF2B5EF4-FFF2-40B4-BE49-F238E27FC236}">
                <a16:creationId xmlns:a16="http://schemas.microsoft.com/office/drawing/2014/main" id="{8BCA1B12-69F5-178E-6802-DB0FD459AFD5}"/>
              </a:ext>
            </a:extLst>
          </p:cNvPr>
          <p:cNvSpPr txBox="1"/>
          <p:nvPr/>
        </p:nvSpPr>
        <p:spPr>
          <a:xfrm>
            <a:off x="69651" y="5604761"/>
            <a:ext cx="6161566" cy="584775"/>
          </a:xfrm>
          <a:prstGeom prst="rect">
            <a:avLst/>
          </a:prstGeom>
          <a:noFill/>
        </p:spPr>
        <p:txBody>
          <a:bodyPr wrap="square">
            <a:spAutoFit/>
          </a:bodyPr>
          <a:lstStyle/>
          <a:p>
            <a:r>
              <a:rPr lang="en-US" sz="3200" dirty="0">
                <a:solidFill>
                  <a:schemeClr val="bg1"/>
                </a:solidFill>
              </a:rPr>
              <a:t>Cabling</a:t>
            </a:r>
          </a:p>
        </p:txBody>
      </p:sp>
      <p:pic>
        <p:nvPicPr>
          <p:cNvPr id="6" name="Picture 5">
            <a:extLst>
              <a:ext uri="{FF2B5EF4-FFF2-40B4-BE49-F238E27FC236}">
                <a16:creationId xmlns:a16="http://schemas.microsoft.com/office/drawing/2014/main" id="{2F676C2E-4A51-1CF3-D4D2-E82A93BC6836}"/>
              </a:ext>
            </a:extLst>
          </p:cNvPr>
          <p:cNvPicPr>
            <a:picLocks noChangeAspect="1"/>
          </p:cNvPicPr>
          <p:nvPr/>
        </p:nvPicPr>
        <p:blipFill>
          <a:blip r:embed="rId5"/>
          <a:stretch>
            <a:fillRect/>
          </a:stretch>
        </p:blipFill>
        <p:spPr>
          <a:xfrm>
            <a:off x="2843818" y="4114802"/>
            <a:ext cx="4513912" cy="2665852"/>
          </a:xfrm>
          <a:prstGeom prst="rect">
            <a:avLst/>
          </a:prstGeom>
        </p:spPr>
      </p:pic>
    </p:spTree>
    <p:extLst>
      <p:ext uri="{BB962C8B-B14F-4D97-AF65-F5344CB8AC3E}">
        <p14:creationId xmlns:p14="http://schemas.microsoft.com/office/powerpoint/2010/main" val="103301572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1E33-63C6-4B58-9E69-FA65C538F754}"/>
              </a:ext>
            </a:extLst>
          </p:cNvPr>
          <p:cNvSpPr>
            <a:spLocks noGrp="1"/>
          </p:cNvSpPr>
          <p:nvPr>
            <p:ph type="title"/>
          </p:nvPr>
        </p:nvSpPr>
        <p:spPr>
          <a:xfrm>
            <a:off x="164641" y="48366"/>
            <a:ext cx="4467649" cy="784408"/>
          </a:xfrm>
        </p:spPr>
        <p:txBody>
          <a:bodyPr/>
          <a:lstStyle/>
          <a:p>
            <a:r>
              <a:rPr lang="en-US" sz="3921" b="1" dirty="0"/>
              <a:t>Availability Options</a:t>
            </a:r>
          </a:p>
        </p:txBody>
      </p:sp>
      <p:grpSp>
        <p:nvGrpSpPr>
          <p:cNvPr id="3" name="Group 2" descr="VM SLA 99.9%. VM SLA in an availability set 99.95%. VM SLA in an availability zone 99.99%. Added fault tolerance with regional pairs. ">
            <a:extLst>
              <a:ext uri="{FF2B5EF4-FFF2-40B4-BE49-F238E27FC236}">
                <a16:creationId xmlns:a16="http://schemas.microsoft.com/office/drawing/2014/main" id="{8E619B2C-FC0F-447A-9DB3-5CC73AA5CCF8}"/>
              </a:ext>
            </a:extLst>
          </p:cNvPr>
          <p:cNvGrpSpPr/>
          <p:nvPr/>
        </p:nvGrpSpPr>
        <p:grpSpPr>
          <a:xfrm>
            <a:off x="456448" y="1849543"/>
            <a:ext cx="11046351" cy="3783720"/>
            <a:chOff x="445690" y="2022114"/>
            <a:chExt cx="11046351" cy="3266905"/>
          </a:xfrm>
        </p:grpSpPr>
        <p:sp>
          <p:nvSpPr>
            <p:cNvPr id="6" name="Freeform: Shape 5">
              <a:extLst>
                <a:ext uri="{FF2B5EF4-FFF2-40B4-BE49-F238E27FC236}">
                  <a16:creationId xmlns:a16="http://schemas.microsoft.com/office/drawing/2014/main" id="{C8CFEE28-AA80-4187-9DA6-664AD8EAEF28}"/>
                </a:ext>
              </a:extLst>
            </p:cNvPr>
            <p:cNvSpPr/>
            <p:nvPr/>
          </p:nvSpPr>
          <p:spPr bwMode="auto">
            <a:xfrm>
              <a:off x="502175" y="4466612"/>
              <a:ext cx="207482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 name="Freeform: Shape 6">
              <a:extLst>
                <a:ext uri="{FF2B5EF4-FFF2-40B4-BE49-F238E27FC236}">
                  <a16:creationId xmlns:a16="http://schemas.microsoft.com/office/drawing/2014/main" id="{9884EF3F-8BE9-4B6C-93DF-7A7BCE12F70F}"/>
                </a:ext>
              </a:extLst>
            </p:cNvPr>
            <p:cNvSpPr/>
            <p:nvPr/>
          </p:nvSpPr>
          <p:spPr bwMode="auto">
            <a:xfrm>
              <a:off x="2697575" y="4466612"/>
              <a:ext cx="259353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8" name="Freeform: Shape 7">
              <a:extLst>
                <a:ext uri="{FF2B5EF4-FFF2-40B4-BE49-F238E27FC236}">
                  <a16:creationId xmlns:a16="http://schemas.microsoft.com/office/drawing/2014/main" id="{6F14173F-3CB1-4A4D-A8CF-1057BCBAC0F7}"/>
                </a:ext>
              </a:extLst>
            </p:cNvPr>
            <p:cNvSpPr/>
            <p:nvPr/>
          </p:nvSpPr>
          <p:spPr bwMode="auto">
            <a:xfrm>
              <a:off x="5411683" y="4466612"/>
              <a:ext cx="31068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E13D51CB-62C9-4BD6-B804-E9B898F40A34}"/>
                </a:ext>
              </a:extLst>
            </p:cNvPr>
            <p:cNvSpPr/>
            <p:nvPr/>
          </p:nvSpPr>
          <p:spPr bwMode="auto">
            <a:xfrm>
              <a:off x="8639154" y="4466612"/>
              <a:ext cx="28528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89918D9E-452F-4A7E-BBD4-DBFB2765407A}"/>
                </a:ext>
              </a:extLst>
            </p:cNvPr>
            <p:cNvGrpSpPr/>
            <p:nvPr/>
          </p:nvGrpSpPr>
          <p:grpSpPr>
            <a:xfrm>
              <a:off x="502174" y="4555596"/>
              <a:ext cx="2195401" cy="529884"/>
              <a:chOff x="522514" y="4739119"/>
              <a:chExt cx="2284328" cy="551347"/>
            </a:xfrm>
          </p:grpSpPr>
          <p:sp>
            <p:nvSpPr>
              <p:cNvPr id="11" name="Rectangle 10">
                <a:extLst>
                  <a:ext uri="{FF2B5EF4-FFF2-40B4-BE49-F238E27FC236}">
                    <a16:creationId xmlns:a16="http://schemas.microsoft.com/office/drawing/2014/main" id="{5DE8C906-4DD6-45A1-93CF-B9B6FA94A333}"/>
                  </a:ext>
                </a:extLst>
              </p:cNvPr>
              <p:cNvSpPr/>
              <p:nvPr/>
            </p:nvSpPr>
            <p:spPr>
              <a:xfrm>
                <a:off x="522514" y="4739119"/>
                <a:ext cx="1117850"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SINGLE VM</a:t>
                </a:r>
              </a:p>
            </p:txBody>
          </p:sp>
          <p:sp>
            <p:nvSpPr>
              <p:cNvPr id="12" name="Rectangle 11">
                <a:extLst>
                  <a:ext uri="{FF2B5EF4-FFF2-40B4-BE49-F238E27FC236}">
                    <a16:creationId xmlns:a16="http://schemas.microsoft.com/office/drawing/2014/main" id="{542839BF-0F52-4ABD-A570-5F17F433DDBD}"/>
                  </a:ext>
                </a:extLst>
              </p:cNvPr>
              <p:cNvSpPr/>
              <p:nvPr/>
            </p:nvSpPr>
            <p:spPr>
              <a:xfrm>
                <a:off x="522514" y="4979029"/>
                <a:ext cx="2284328" cy="311437"/>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rPr>
                  <a:t>Easier lift and shift</a:t>
                </a:r>
              </a:p>
            </p:txBody>
          </p:sp>
        </p:grpSp>
        <p:grpSp>
          <p:nvGrpSpPr>
            <p:cNvPr id="13" name="Group 12">
              <a:extLst>
                <a:ext uri="{FF2B5EF4-FFF2-40B4-BE49-F238E27FC236}">
                  <a16:creationId xmlns:a16="http://schemas.microsoft.com/office/drawing/2014/main" id="{F797F423-AA8C-452C-8729-9D11887A309F}"/>
                </a:ext>
              </a:extLst>
            </p:cNvPr>
            <p:cNvGrpSpPr/>
            <p:nvPr/>
          </p:nvGrpSpPr>
          <p:grpSpPr>
            <a:xfrm>
              <a:off x="445690" y="2022114"/>
              <a:ext cx="2074826" cy="503811"/>
              <a:chOff x="463742" y="2103021"/>
              <a:chExt cx="2158869" cy="524219"/>
            </a:xfrm>
          </p:grpSpPr>
          <p:sp>
            <p:nvSpPr>
              <p:cNvPr id="14" name="Rectangle 362">
                <a:extLst>
                  <a:ext uri="{FF2B5EF4-FFF2-40B4-BE49-F238E27FC236}">
                    <a16:creationId xmlns:a16="http://schemas.microsoft.com/office/drawing/2014/main" id="{89C20C06-7796-472F-9863-7D88CD445BAC}"/>
                  </a:ext>
                </a:extLst>
              </p:cNvPr>
              <p:cNvSpPr>
                <a:spLocks noChangeArrowheads="1"/>
              </p:cNvSpPr>
              <p:nvPr/>
            </p:nvSpPr>
            <p:spPr bwMode="auto">
              <a:xfrm>
                <a:off x="463742" y="2103021"/>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15" name="Rectangle 365">
                <a:extLst>
                  <a:ext uri="{FF2B5EF4-FFF2-40B4-BE49-F238E27FC236}">
                    <a16:creationId xmlns:a16="http://schemas.microsoft.com/office/drawing/2014/main" id="{E406852C-3B6F-4AE9-89FE-8DE4C82F78D1}"/>
                  </a:ext>
                </a:extLst>
              </p:cNvPr>
              <p:cNvSpPr>
                <a:spLocks noChangeArrowheads="1"/>
              </p:cNvSpPr>
              <p:nvPr/>
            </p:nvSpPr>
            <p:spPr bwMode="auto">
              <a:xfrm>
                <a:off x="463742" y="2361571"/>
                <a:ext cx="2158869" cy="265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 </a:t>
                </a:r>
                <a:r>
                  <a:rPr kumimoji="0" lang="en-US" altLang="en-US" sz="1153"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with Premium Storage</a:t>
                </a:r>
                <a:endPar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16" name="Group 15">
              <a:extLst>
                <a:ext uri="{FF2B5EF4-FFF2-40B4-BE49-F238E27FC236}">
                  <a16:creationId xmlns:a16="http://schemas.microsoft.com/office/drawing/2014/main" id="{B8D1BFB4-8389-41E7-91BF-DE3564B6A1ED}"/>
                </a:ext>
              </a:extLst>
            </p:cNvPr>
            <p:cNvGrpSpPr/>
            <p:nvPr/>
          </p:nvGrpSpPr>
          <p:grpSpPr>
            <a:xfrm>
              <a:off x="2697575" y="4555596"/>
              <a:ext cx="2195401" cy="733423"/>
              <a:chOff x="2806842" y="4739119"/>
              <a:chExt cx="2284328" cy="763131"/>
            </a:xfrm>
          </p:grpSpPr>
          <p:sp>
            <p:nvSpPr>
              <p:cNvPr id="17" name="Rectangle 16">
                <a:extLst>
                  <a:ext uri="{FF2B5EF4-FFF2-40B4-BE49-F238E27FC236}">
                    <a16:creationId xmlns:a16="http://schemas.microsoft.com/office/drawing/2014/main" id="{CCAEAEFF-7B77-4697-8A2D-A1F8724B8645}"/>
                  </a:ext>
                </a:extLst>
              </p:cNvPr>
              <p:cNvSpPr/>
              <p:nvPr/>
            </p:nvSpPr>
            <p:spPr>
              <a:xfrm>
                <a:off x="2806842" y="4739119"/>
                <a:ext cx="1736987"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SETS</a:t>
                </a:r>
              </a:p>
            </p:txBody>
          </p:sp>
          <p:sp>
            <p:nvSpPr>
              <p:cNvPr id="18" name="Rectangle 17">
                <a:extLst>
                  <a:ext uri="{FF2B5EF4-FFF2-40B4-BE49-F238E27FC236}">
                    <a16:creationId xmlns:a16="http://schemas.microsoft.com/office/drawing/2014/main" id="{63295860-29EE-463D-BA22-AE68DADB791D}"/>
                  </a:ext>
                </a:extLst>
              </p:cNvPr>
              <p:cNvSpPr/>
              <p:nvPr/>
            </p:nvSpPr>
            <p:spPr>
              <a:xfrm>
                <a:off x="2806842" y="4979030"/>
                <a:ext cx="2284328" cy="523220"/>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rPr>
                  <a:t>Protecting against failures within datacenters</a:t>
                </a:r>
              </a:p>
            </p:txBody>
          </p:sp>
        </p:grpSp>
        <p:grpSp>
          <p:nvGrpSpPr>
            <p:cNvPr id="20" name="Group 19">
              <a:extLst>
                <a:ext uri="{FF2B5EF4-FFF2-40B4-BE49-F238E27FC236}">
                  <a16:creationId xmlns:a16="http://schemas.microsoft.com/office/drawing/2014/main" id="{51098867-2F3F-4151-8A6F-84B008372B2C}"/>
                </a:ext>
              </a:extLst>
            </p:cNvPr>
            <p:cNvGrpSpPr/>
            <p:nvPr/>
          </p:nvGrpSpPr>
          <p:grpSpPr>
            <a:xfrm>
              <a:off x="5411683" y="4555596"/>
              <a:ext cx="2195401" cy="733423"/>
              <a:chOff x="5630888" y="4739119"/>
              <a:chExt cx="2284328" cy="763131"/>
            </a:xfrm>
          </p:grpSpPr>
          <p:sp>
            <p:nvSpPr>
              <p:cNvPr id="21" name="Rectangle 20">
                <a:extLst>
                  <a:ext uri="{FF2B5EF4-FFF2-40B4-BE49-F238E27FC236}">
                    <a16:creationId xmlns:a16="http://schemas.microsoft.com/office/drawing/2014/main" id="{58AE1A73-9659-452E-9035-2752AA2CBE3D}"/>
                  </a:ext>
                </a:extLst>
              </p:cNvPr>
              <p:cNvSpPr/>
              <p:nvPr/>
            </p:nvSpPr>
            <p:spPr>
              <a:xfrm>
                <a:off x="5630888" y="4739119"/>
                <a:ext cx="1917925"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AVAILABILITY ZONES</a:t>
                </a:r>
              </a:p>
            </p:txBody>
          </p:sp>
          <p:sp>
            <p:nvSpPr>
              <p:cNvPr id="22" name="Rectangle 21">
                <a:extLst>
                  <a:ext uri="{FF2B5EF4-FFF2-40B4-BE49-F238E27FC236}">
                    <a16:creationId xmlns:a16="http://schemas.microsoft.com/office/drawing/2014/main" id="{7FF6A33F-CB65-4809-A907-A7B1AAEDA725}"/>
                  </a:ext>
                </a:extLst>
              </p:cNvPr>
              <p:cNvSpPr/>
              <p:nvPr/>
            </p:nvSpPr>
            <p:spPr>
              <a:xfrm>
                <a:off x="5630888" y="4979030"/>
                <a:ext cx="2284328" cy="523220"/>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rPr>
                  <a:t>Protection from entire datacenter failures</a:t>
                </a:r>
              </a:p>
            </p:txBody>
          </p:sp>
        </p:grpSp>
        <p:grpSp>
          <p:nvGrpSpPr>
            <p:cNvPr id="24" name="Group 23">
              <a:extLst>
                <a:ext uri="{FF2B5EF4-FFF2-40B4-BE49-F238E27FC236}">
                  <a16:creationId xmlns:a16="http://schemas.microsoft.com/office/drawing/2014/main" id="{DBE6E3B2-3709-4B4A-830A-8E1820A57D65}"/>
                </a:ext>
              </a:extLst>
            </p:cNvPr>
            <p:cNvGrpSpPr/>
            <p:nvPr/>
          </p:nvGrpSpPr>
          <p:grpSpPr>
            <a:xfrm>
              <a:off x="8639154" y="4555596"/>
              <a:ext cx="2195401" cy="733423"/>
              <a:chOff x="8989092" y="4739119"/>
              <a:chExt cx="2284328" cy="763131"/>
            </a:xfrm>
          </p:grpSpPr>
          <p:sp>
            <p:nvSpPr>
              <p:cNvPr id="25" name="Rectangle 24">
                <a:extLst>
                  <a:ext uri="{FF2B5EF4-FFF2-40B4-BE49-F238E27FC236}">
                    <a16:creationId xmlns:a16="http://schemas.microsoft.com/office/drawing/2014/main" id="{E8BD5E26-968E-4C16-9BBD-EFA2BDB9DE4F}"/>
                  </a:ext>
                </a:extLst>
              </p:cNvPr>
              <p:cNvSpPr/>
              <p:nvPr/>
            </p:nvSpPr>
            <p:spPr>
              <a:xfrm>
                <a:off x="8989092" y="4739119"/>
                <a:ext cx="1372376" cy="311437"/>
              </a:xfrm>
              <a:prstGeom prst="rect">
                <a:avLst/>
              </a:prstGeom>
            </p:spPr>
            <p:txBody>
              <a:bodyPr wrap="non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PAIRS</a:t>
                </a:r>
              </a:p>
            </p:txBody>
          </p:sp>
          <p:sp>
            <p:nvSpPr>
              <p:cNvPr id="26" name="Rectangle 25">
                <a:extLst>
                  <a:ext uri="{FF2B5EF4-FFF2-40B4-BE49-F238E27FC236}">
                    <a16:creationId xmlns:a16="http://schemas.microsoft.com/office/drawing/2014/main" id="{F29F91C1-7DD7-4F3E-A9D7-9FD218EC2450}"/>
                  </a:ext>
                </a:extLst>
              </p:cNvPr>
              <p:cNvSpPr/>
              <p:nvPr/>
            </p:nvSpPr>
            <p:spPr>
              <a:xfrm>
                <a:off x="8989092" y="4979030"/>
                <a:ext cx="2284328" cy="523220"/>
              </a:xfrm>
              <a:prstGeom prst="rect">
                <a:avLst/>
              </a:prstGeom>
            </p:spPr>
            <p:txBody>
              <a:bodyPr wrap="square">
                <a:spAutoFit/>
              </a:bodyPr>
              <a:lstStyle/>
              <a:p>
                <a:pPr marL="0" marR="0" lvl="0" indent="0" algn="l" defTabSz="896354" rtl="0" eaLnBrk="1" fontAlgn="auto" latinLnBrk="0" hangingPunct="1">
                  <a:lnSpc>
                    <a:spcPct val="100000"/>
                  </a:lnSpc>
                  <a:spcBef>
                    <a:spcPts val="0"/>
                  </a:spcBef>
                  <a:spcAft>
                    <a:spcPts val="0"/>
                  </a:spcAft>
                  <a:buClrTx/>
                  <a:buSzTx/>
                  <a:buFontTx/>
                  <a:buNone/>
                  <a:tabLst/>
                  <a:defRPr/>
                </a:pPr>
                <a:r>
                  <a:rPr kumimoji="0" 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cs typeface="+mn-cs"/>
                  </a:rPr>
                  <a:t>Regional protection within Data Residency Boundaries</a:t>
                </a:r>
              </a:p>
            </p:txBody>
          </p:sp>
        </p:grpSp>
        <p:sp>
          <p:nvSpPr>
            <p:cNvPr id="28" name="Freeform: Shape 27">
              <a:extLst>
                <a:ext uri="{FF2B5EF4-FFF2-40B4-BE49-F238E27FC236}">
                  <a16:creationId xmlns:a16="http://schemas.microsoft.com/office/drawing/2014/main" id="{1D1B7222-CC0D-4FD6-AA74-095F1C2E5CE6}"/>
                </a:ext>
              </a:extLst>
            </p:cNvPr>
            <p:cNvSpPr/>
            <p:nvPr/>
          </p:nvSpPr>
          <p:spPr bwMode="auto">
            <a:xfrm>
              <a:off x="502175" y="2654430"/>
              <a:ext cx="2074826"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9" name="Freeform: Shape 28">
              <a:extLst>
                <a:ext uri="{FF2B5EF4-FFF2-40B4-BE49-F238E27FC236}">
                  <a16:creationId xmlns:a16="http://schemas.microsoft.com/office/drawing/2014/main" id="{47169E05-3050-44F6-B99D-370FBE85CB2F}"/>
                </a:ext>
              </a:extLst>
            </p:cNvPr>
            <p:cNvSpPr/>
            <p:nvPr/>
          </p:nvSpPr>
          <p:spPr bwMode="auto">
            <a:xfrm>
              <a:off x="2697575" y="2654430"/>
              <a:ext cx="259353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0" name="Freeform: Shape 29">
              <a:extLst>
                <a:ext uri="{FF2B5EF4-FFF2-40B4-BE49-F238E27FC236}">
                  <a16:creationId xmlns:a16="http://schemas.microsoft.com/office/drawing/2014/main" id="{8E9E16CB-CD08-4660-942B-4CB1A5400F11}"/>
                </a:ext>
              </a:extLst>
            </p:cNvPr>
            <p:cNvSpPr/>
            <p:nvPr/>
          </p:nvSpPr>
          <p:spPr bwMode="auto">
            <a:xfrm>
              <a:off x="5411683" y="2654430"/>
              <a:ext cx="31068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1" name="Freeform: Shape 30">
              <a:extLst>
                <a:ext uri="{FF2B5EF4-FFF2-40B4-BE49-F238E27FC236}">
                  <a16:creationId xmlns:a16="http://schemas.microsoft.com/office/drawing/2014/main" id="{6D58DF6F-F4F6-4434-9F42-6F1AF2304DE7}"/>
                </a:ext>
              </a:extLst>
            </p:cNvPr>
            <p:cNvSpPr/>
            <p:nvPr/>
          </p:nvSpPr>
          <p:spPr bwMode="auto">
            <a:xfrm>
              <a:off x="8639154" y="2654430"/>
              <a:ext cx="28528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32" name="Group 31">
              <a:extLst>
                <a:ext uri="{FF2B5EF4-FFF2-40B4-BE49-F238E27FC236}">
                  <a16:creationId xmlns:a16="http://schemas.microsoft.com/office/drawing/2014/main" id="{7B28046B-AEAA-4C01-B068-9FD6A3246A66}"/>
                </a:ext>
              </a:extLst>
            </p:cNvPr>
            <p:cNvGrpSpPr/>
            <p:nvPr/>
          </p:nvGrpSpPr>
          <p:grpSpPr>
            <a:xfrm>
              <a:off x="2697575" y="2026208"/>
              <a:ext cx="795072" cy="532011"/>
              <a:chOff x="2806842" y="2107278"/>
              <a:chExt cx="827278" cy="553561"/>
            </a:xfrm>
          </p:grpSpPr>
          <p:sp>
            <p:nvSpPr>
              <p:cNvPr id="33" name="Rectangle 362">
                <a:extLst>
                  <a:ext uri="{FF2B5EF4-FFF2-40B4-BE49-F238E27FC236}">
                    <a16:creationId xmlns:a16="http://schemas.microsoft.com/office/drawing/2014/main" id="{4A1185D1-E95E-4037-866C-83B6243E1BB2}"/>
                  </a:ext>
                </a:extLst>
              </p:cNvPr>
              <p:cNvSpPr>
                <a:spLocks noChangeArrowheads="1"/>
              </p:cNvSpPr>
              <p:nvPr/>
            </p:nvSpPr>
            <p:spPr bwMode="auto">
              <a:xfrm>
                <a:off x="2806842" y="2107278"/>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34" name="Rectangle 365">
                <a:extLst>
                  <a:ext uri="{FF2B5EF4-FFF2-40B4-BE49-F238E27FC236}">
                    <a16:creationId xmlns:a16="http://schemas.microsoft.com/office/drawing/2014/main" id="{A8F78614-D594-4659-A90E-1F2338C235EC}"/>
                  </a:ext>
                </a:extLst>
              </p:cNvPr>
              <p:cNvSpPr>
                <a:spLocks noChangeArrowheads="1"/>
              </p:cNvSpPr>
              <p:nvPr/>
            </p:nvSpPr>
            <p:spPr bwMode="auto">
              <a:xfrm>
                <a:off x="2806842" y="2353062"/>
                <a:ext cx="805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99.95% </a:t>
                </a:r>
                <a:endPar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endParaRPr>
              </a:p>
            </p:txBody>
          </p:sp>
        </p:grpSp>
        <p:grpSp>
          <p:nvGrpSpPr>
            <p:cNvPr id="35" name="Group 34">
              <a:extLst>
                <a:ext uri="{FF2B5EF4-FFF2-40B4-BE49-F238E27FC236}">
                  <a16:creationId xmlns:a16="http://schemas.microsoft.com/office/drawing/2014/main" id="{BBB60443-7E7C-4F27-9B82-0C3790E97006}"/>
                </a:ext>
              </a:extLst>
            </p:cNvPr>
            <p:cNvGrpSpPr/>
            <p:nvPr/>
          </p:nvGrpSpPr>
          <p:grpSpPr>
            <a:xfrm>
              <a:off x="5411683" y="2022118"/>
              <a:ext cx="795072" cy="536101"/>
              <a:chOff x="5630888" y="2103022"/>
              <a:chExt cx="827278" cy="557817"/>
            </a:xfrm>
          </p:grpSpPr>
          <p:sp>
            <p:nvSpPr>
              <p:cNvPr id="36" name="Rectangle 362">
                <a:extLst>
                  <a:ext uri="{FF2B5EF4-FFF2-40B4-BE49-F238E27FC236}">
                    <a16:creationId xmlns:a16="http://schemas.microsoft.com/office/drawing/2014/main" id="{5D069575-3D1A-455D-AA42-E0E15F785F75}"/>
                  </a:ext>
                </a:extLst>
              </p:cNvPr>
              <p:cNvSpPr>
                <a:spLocks noChangeArrowheads="1"/>
              </p:cNvSpPr>
              <p:nvPr/>
            </p:nvSpPr>
            <p:spPr bwMode="auto">
              <a:xfrm>
                <a:off x="5630888" y="2103022"/>
                <a:ext cx="82727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p:txBody>
          </p:sp>
          <p:sp>
            <p:nvSpPr>
              <p:cNvPr id="37" name="Rectangle 365">
                <a:extLst>
                  <a:ext uri="{FF2B5EF4-FFF2-40B4-BE49-F238E27FC236}">
                    <a16:creationId xmlns:a16="http://schemas.microsoft.com/office/drawing/2014/main" id="{094D64FC-8A04-4BAC-9267-3F9138215CF7}"/>
                  </a:ext>
                </a:extLst>
              </p:cNvPr>
              <p:cNvSpPr>
                <a:spLocks noChangeArrowheads="1"/>
              </p:cNvSpPr>
              <p:nvPr/>
            </p:nvSpPr>
            <p:spPr bwMode="auto">
              <a:xfrm>
                <a:off x="5630888" y="2353062"/>
                <a:ext cx="80502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99.99% </a:t>
                </a:r>
                <a:endPar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light"/>
                  <a:ea typeface="+mn-ea"/>
                  <a:cs typeface="+mn-cs"/>
                </a:endParaRPr>
              </a:p>
            </p:txBody>
          </p:sp>
        </p:grpSp>
        <p:sp>
          <p:nvSpPr>
            <p:cNvPr id="39" name="Rectangle 362">
              <a:extLst>
                <a:ext uri="{FF2B5EF4-FFF2-40B4-BE49-F238E27FC236}">
                  <a16:creationId xmlns:a16="http://schemas.microsoft.com/office/drawing/2014/main" id="{EA50117F-28D2-4058-B941-79C44F7DDF37}"/>
                </a:ext>
              </a:extLst>
            </p:cNvPr>
            <p:cNvSpPr>
              <a:spLocks noChangeArrowheads="1"/>
            </p:cNvSpPr>
            <p:nvPr/>
          </p:nvSpPr>
          <p:spPr bwMode="auto">
            <a:xfrm>
              <a:off x="8635699" y="2022118"/>
              <a:ext cx="2743473" cy="502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896354" rtl="0" eaLnBrk="1" fontAlgn="base" latinLnBrk="0" hangingPunct="1">
                <a:lnSpc>
                  <a:spcPct val="100000"/>
                </a:lnSpc>
                <a:spcBef>
                  <a:spcPct val="0"/>
                </a:spcBef>
                <a:spcAft>
                  <a:spcPct val="0"/>
                </a:spcAft>
                <a:buClrTx/>
                <a:buSzTx/>
                <a:buFontTx/>
                <a:buNone/>
                <a:tabLst/>
                <a:defRPr/>
              </a:pPr>
              <a:r>
                <a:rPr kumimoji="0" lang="en-US" altLang="en-US" sz="1345" b="0" i="0" u="none" strike="noStrike" kern="1200" cap="none" spc="0" normalizeH="0" baseline="0" noProof="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MULTI-REGION DISASTER RECOVERY</a:t>
              </a:r>
            </a:p>
          </p:txBody>
        </p:sp>
        <p:sp>
          <p:nvSpPr>
            <p:cNvPr id="41" name="PC1_E977">
              <a:extLst>
                <a:ext uri="{FF2B5EF4-FFF2-40B4-BE49-F238E27FC236}">
                  <a16:creationId xmlns:a16="http://schemas.microsoft.com/office/drawing/2014/main" id="{05BCE54E-DA0E-4BF0-BA0A-4DE9A18587D9}"/>
                </a:ext>
              </a:extLst>
            </p:cNvPr>
            <p:cNvSpPr>
              <a:spLocks noChangeAspect="1" noEditPoints="1"/>
            </p:cNvSpPr>
            <p:nvPr/>
          </p:nvSpPr>
          <p:spPr bwMode="auto">
            <a:xfrm>
              <a:off x="1245685" y="3325304"/>
              <a:ext cx="587808" cy="470433"/>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8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3" name="monitor">
              <a:extLst>
                <a:ext uri="{FF2B5EF4-FFF2-40B4-BE49-F238E27FC236}">
                  <a16:creationId xmlns:a16="http://schemas.microsoft.com/office/drawing/2014/main" id="{20A8F3FC-8CD3-402C-8D8C-3522D684E8C8}"/>
                </a:ext>
              </a:extLst>
            </p:cNvPr>
            <p:cNvSpPr>
              <a:spLocks noChangeAspect="1" noEditPoints="1"/>
            </p:cNvSpPr>
            <p:nvPr/>
          </p:nvSpPr>
          <p:spPr bwMode="auto">
            <a:xfrm>
              <a:off x="3236011" y="3201520"/>
              <a:ext cx="439401" cy="3367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4" name="monitor">
              <a:extLst>
                <a:ext uri="{FF2B5EF4-FFF2-40B4-BE49-F238E27FC236}">
                  <a16:creationId xmlns:a16="http://schemas.microsoft.com/office/drawing/2014/main" id="{B836F05D-C8FA-4BB9-A4B6-8133A39D8CC3}"/>
                </a:ext>
              </a:extLst>
            </p:cNvPr>
            <p:cNvSpPr>
              <a:spLocks noChangeAspect="1" noEditPoints="1"/>
            </p:cNvSpPr>
            <p:nvPr/>
          </p:nvSpPr>
          <p:spPr bwMode="auto">
            <a:xfrm>
              <a:off x="3890186" y="3201520"/>
              <a:ext cx="439401" cy="336754"/>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5" name="Rectangle 44">
              <a:extLst>
                <a:ext uri="{FF2B5EF4-FFF2-40B4-BE49-F238E27FC236}">
                  <a16:creationId xmlns:a16="http://schemas.microsoft.com/office/drawing/2014/main" id="{F3FD861F-32C0-4544-8C8E-608DC03D90F8}"/>
                </a:ext>
              </a:extLst>
            </p:cNvPr>
            <p:cNvSpPr/>
            <p:nvPr/>
          </p:nvSpPr>
          <p:spPr bwMode="auto">
            <a:xfrm>
              <a:off x="3128927" y="3134007"/>
              <a:ext cx="1300975" cy="454715"/>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46" name="monitor">
              <a:extLst>
                <a:ext uri="{FF2B5EF4-FFF2-40B4-BE49-F238E27FC236}">
                  <a16:creationId xmlns:a16="http://schemas.microsoft.com/office/drawing/2014/main" id="{4429CD81-CE68-4FE6-A07D-E9F9D560C270}"/>
                </a:ext>
              </a:extLst>
            </p:cNvPr>
            <p:cNvSpPr>
              <a:spLocks noChangeAspect="1" noEditPoints="1"/>
            </p:cNvSpPr>
            <p:nvPr/>
          </p:nvSpPr>
          <p:spPr bwMode="auto">
            <a:xfrm>
              <a:off x="3112894"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7" name="monitor">
              <a:extLst>
                <a:ext uri="{FF2B5EF4-FFF2-40B4-BE49-F238E27FC236}">
                  <a16:creationId xmlns:a16="http://schemas.microsoft.com/office/drawing/2014/main" id="{A9282F0A-AA2C-4D14-9C73-E4CC33A9616F}"/>
                </a:ext>
              </a:extLst>
            </p:cNvPr>
            <p:cNvSpPr>
              <a:spLocks noChangeAspect="1" noEditPoints="1"/>
            </p:cNvSpPr>
            <p:nvPr/>
          </p:nvSpPr>
          <p:spPr bwMode="auto">
            <a:xfrm>
              <a:off x="3475067"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8" name="monitor">
              <a:extLst>
                <a:ext uri="{FF2B5EF4-FFF2-40B4-BE49-F238E27FC236}">
                  <a16:creationId xmlns:a16="http://schemas.microsoft.com/office/drawing/2014/main" id="{96FCED2D-A433-4FBE-86D3-7E6A57786D37}"/>
                </a:ext>
              </a:extLst>
            </p:cNvPr>
            <p:cNvSpPr>
              <a:spLocks noChangeAspect="1" noEditPoints="1"/>
            </p:cNvSpPr>
            <p:nvPr/>
          </p:nvSpPr>
          <p:spPr bwMode="auto">
            <a:xfrm>
              <a:off x="3837239"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49" name="monitor">
              <a:extLst>
                <a:ext uri="{FF2B5EF4-FFF2-40B4-BE49-F238E27FC236}">
                  <a16:creationId xmlns:a16="http://schemas.microsoft.com/office/drawing/2014/main" id="{C667A35F-9F48-4B71-964E-68FDFE778B28}"/>
                </a:ext>
              </a:extLst>
            </p:cNvPr>
            <p:cNvSpPr>
              <a:spLocks noChangeAspect="1" noEditPoints="1"/>
            </p:cNvSpPr>
            <p:nvPr/>
          </p:nvSpPr>
          <p:spPr bwMode="auto">
            <a:xfrm>
              <a:off x="4199411" y="3713206"/>
              <a:ext cx="258782" cy="198328"/>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8" name="Freeform 11">
              <a:extLst>
                <a:ext uri="{FF2B5EF4-FFF2-40B4-BE49-F238E27FC236}">
                  <a16:creationId xmlns:a16="http://schemas.microsoft.com/office/drawing/2014/main" id="{354CE7FD-1E1D-469C-93DB-93C7A02E3961}"/>
                </a:ext>
              </a:extLst>
            </p:cNvPr>
            <p:cNvSpPr>
              <a:spLocks/>
            </p:cNvSpPr>
            <p:nvPr/>
          </p:nvSpPr>
          <p:spPr bwMode="auto">
            <a:xfrm>
              <a:off x="10375657" y="3438196"/>
              <a:ext cx="543841" cy="34784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11">
              <a:extLst>
                <a:ext uri="{FF2B5EF4-FFF2-40B4-BE49-F238E27FC236}">
                  <a16:creationId xmlns:a16="http://schemas.microsoft.com/office/drawing/2014/main" id="{42C20B2E-6AD8-4352-A210-78AABD4AF724}"/>
                </a:ext>
              </a:extLst>
            </p:cNvPr>
            <p:cNvSpPr>
              <a:spLocks/>
            </p:cNvSpPr>
            <p:nvPr/>
          </p:nvSpPr>
          <p:spPr bwMode="auto">
            <a:xfrm>
              <a:off x="9211696" y="3438196"/>
              <a:ext cx="543841" cy="34784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448185C4-5019-45BF-82EE-BF5084DB4B29}"/>
                </a:ext>
              </a:extLst>
            </p:cNvPr>
            <p:cNvSpPr/>
            <p:nvPr/>
          </p:nvSpPr>
          <p:spPr bwMode="auto">
            <a:xfrm>
              <a:off x="9843764" y="3612119"/>
              <a:ext cx="443667"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Rectangle 60">
              <a:extLst>
                <a:ext uri="{FF2B5EF4-FFF2-40B4-BE49-F238E27FC236}">
                  <a16:creationId xmlns:a16="http://schemas.microsoft.com/office/drawing/2014/main" id="{9C7CD9A6-6E55-4AB5-828F-D665C8D12687}"/>
                </a:ext>
              </a:extLst>
            </p:cNvPr>
            <p:cNvSpPr/>
            <p:nvPr/>
          </p:nvSpPr>
          <p:spPr bwMode="auto">
            <a:xfrm>
              <a:off x="8752020" y="2951707"/>
              <a:ext cx="2627152" cy="1235469"/>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Rectangle 61">
              <a:extLst>
                <a:ext uri="{FF2B5EF4-FFF2-40B4-BE49-F238E27FC236}">
                  <a16:creationId xmlns:a16="http://schemas.microsoft.com/office/drawing/2014/main" id="{B5B59BA0-BF3D-442B-811A-0E1B5027A07D}"/>
                </a:ext>
              </a:extLst>
            </p:cNvPr>
            <p:cNvSpPr/>
            <p:nvPr/>
          </p:nvSpPr>
          <p:spPr bwMode="auto">
            <a:xfrm>
              <a:off x="9039793" y="3021737"/>
              <a:ext cx="887647" cy="34414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153" b="0" i="0" u="none" strike="noStrike" kern="0" cap="none" spc="0" normalizeH="0" baseline="0" noProof="0">
                  <a:ln>
                    <a:noFill/>
                  </a:ln>
                  <a:gradFill>
                    <a:gsLst>
                      <a:gs pos="1770">
                        <a:srgbClr val="353535"/>
                      </a:gs>
                      <a:gs pos="98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p>
          </p:txBody>
        </p:sp>
        <p:sp>
          <p:nvSpPr>
            <p:cNvPr id="64" name="Rectangle 63">
              <a:extLst>
                <a:ext uri="{FF2B5EF4-FFF2-40B4-BE49-F238E27FC236}">
                  <a16:creationId xmlns:a16="http://schemas.microsoft.com/office/drawing/2014/main" id="{C22FD308-6140-4DD8-9CF8-6011167F5430}"/>
                </a:ext>
              </a:extLst>
            </p:cNvPr>
            <p:cNvSpPr/>
            <p:nvPr/>
          </p:nvSpPr>
          <p:spPr bwMode="auto">
            <a:xfrm>
              <a:off x="10203754" y="3010633"/>
              <a:ext cx="887647" cy="34414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153" b="0" i="0" u="none" strike="noStrike" kern="0" cap="none" spc="0" normalizeH="0" baseline="0" noProof="0">
                  <a:ln>
                    <a:noFill/>
                  </a:ln>
                  <a:gradFill>
                    <a:gsLst>
                      <a:gs pos="1770">
                        <a:srgbClr val="353535"/>
                      </a:gs>
                      <a:gs pos="98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p>
          </p:txBody>
        </p:sp>
        <p:sp>
          <p:nvSpPr>
            <p:cNvPr id="65" name="Freeform 11">
              <a:extLst>
                <a:ext uri="{FF2B5EF4-FFF2-40B4-BE49-F238E27FC236}">
                  <a16:creationId xmlns:a16="http://schemas.microsoft.com/office/drawing/2014/main" id="{C367DE45-DA53-40F0-876A-699C18141EFD}"/>
                </a:ext>
              </a:extLst>
            </p:cNvPr>
            <p:cNvSpPr>
              <a:spLocks/>
            </p:cNvSpPr>
            <p:nvPr/>
          </p:nvSpPr>
          <p:spPr bwMode="auto">
            <a:xfrm>
              <a:off x="5574619" y="2951707"/>
              <a:ext cx="1984311" cy="1235469"/>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576ED55F-90A5-499D-BBB8-CD8189F30A26}"/>
                </a:ext>
              </a:extLst>
            </p:cNvPr>
            <p:cNvSpPr/>
            <p:nvPr/>
          </p:nvSpPr>
          <p:spPr bwMode="auto">
            <a:xfrm rot="5400000">
              <a:off x="5506332" y="3369208"/>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monitor">
              <a:extLst>
                <a:ext uri="{FF2B5EF4-FFF2-40B4-BE49-F238E27FC236}">
                  <a16:creationId xmlns:a16="http://schemas.microsoft.com/office/drawing/2014/main" id="{69C20AB9-F19C-491F-BA81-DE58455D0E85}"/>
                </a:ext>
              </a:extLst>
            </p:cNvPr>
            <p:cNvSpPr>
              <a:spLocks noChangeAspect="1" noEditPoints="1"/>
            </p:cNvSpPr>
            <p:nvPr/>
          </p:nvSpPr>
          <p:spPr bwMode="auto">
            <a:xfrm>
              <a:off x="5699096" y="3297689"/>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8" name="monitor">
              <a:extLst>
                <a:ext uri="{FF2B5EF4-FFF2-40B4-BE49-F238E27FC236}">
                  <a16:creationId xmlns:a16="http://schemas.microsoft.com/office/drawing/2014/main" id="{D0025875-75AD-46FF-A03E-BA4D744FEB8A}"/>
                </a:ext>
              </a:extLst>
            </p:cNvPr>
            <p:cNvSpPr>
              <a:spLocks noChangeAspect="1" noEditPoints="1"/>
            </p:cNvSpPr>
            <p:nvPr/>
          </p:nvSpPr>
          <p:spPr bwMode="auto">
            <a:xfrm>
              <a:off x="5699096" y="3606422"/>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9" name="Rectangle 68">
              <a:extLst>
                <a:ext uri="{FF2B5EF4-FFF2-40B4-BE49-F238E27FC236}">
                  <a16:creationId xmlns:a16="http://schemas.microsoft.com/office/drawing/2014/main" id="{420C9F38-4BB9-47AC-82F5-940C586F280D}"/>
                </a:ext>
              </a:extLst>
            </p:cNvPr>
            <p:cNvSpPr/>
            <p:nvPr/>
          </p:nvSpPr>
          <p:spPr bwMode="auto">
            <a:xfrm rot="5400000">
              <a:off x="6185475" y="3178681"/>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0" name="monitor">
              <a:extLst>
                <a:ext uri="{FF2B5EF4-FFF2-40B4-BE49-F238E27FC236}">
                  <a16:creationId xmlns:a16="http://schemas.microsoft.com/office/drawing/2014/main" id="{04FC05E3-9FED-49F4-92F0-BE09CFF5009B}"/>
                </a:ext>
              </a:extLst>
            </p:cNvPr>
            <p:cNvSpPr>
              <a:spLocks noChangeAspect="1" noEditPoints="1"/>
            </p:cNvSpPr>
            <p:nvPr/>
          </p:nvSpPr>
          <p:spPr bwMode="auto">
            <a:xfrm>
              <a:off x="6378239" y="3107161"/>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1" name="monitor">
              <a:extLst>
                <a:ext uri="{FF2B5EF4-FFF2-40B4-BE49-F238E27FC236}">
                  <a16:creationId xmlns:a16="http://schemas.microsoft.com/office/drawing/2014/main" id="{57132751-AD31-463B-A7EF-EF1BF5F9C063}"/>
                </a:ext>
              </a:extLst>
            </p:cNvPr>
            <p:cNvSpPr>
              <a:spLocks noChangeAspect="1" noEditPoints="1"/>
            </p:cNvSpPr>
            <p:nvPr/>
          </p:nvSpPr>
          <p:spPr bwMode="auto">
            <a:xfrm>
              <a:off x="6378239" y="3415894"/>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Rectangle 71">
              <a:extLst>
                <a:ext uri="{FF2B5EF4-FFF2-40B4-BE49-F238E27FC236}">
                  <a16:creationId xmlns:a16="http://schemas.microsoft.com/office/drawing/2014/main" id="{1254A47F-4ACE-49D2-8224-CC92F1B8ACE9}"/>
                </a:ext>
              </a:extLst>
            </p:cNvPr>
            <p:cNvSpPr/>
            <p:nvPr/>
          </p:nvSpPr>
          <p:spPr bwMode="auto">
            <a:xfrm rot="5400000">
              <a:off x="6936790" y="3351508"/>
              <a:ext cx="721398"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307"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3" name="monitor">
              <a:extLst>
                <a:ext uri="{FF2B5EF4-FFF2-40B4-BE49-F238E27FC236}">
                  <a16:creationId xmlns:a16="http://schemas.microsoft.com/office/drawing/2014/main" id="{81C9059D-222B-490B-9B6F-EB93F6A70C47}"/>
                </a:ext>
              </a:extLst>
            </p:cNvPr>
            <p:cNvSpPr>
              <a:spLocks noChangeAspect="1" noEditPoints="1"/>
            </p:cNvSpPr>
            <p:nvPr/>
          </p:nvSpPr>
          <p:spPr bwMode="auto">
            <a:xfrm>
              <a:off x="7129553" y="3279989"/>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4" name="monitor">
              <a:extLst>
                <a:ext uri="{FF2B5EF4-FFF2-40B4-BE49-F238E27FC236}">
                  <a16:creationId xmlns:a16="http://schemas.microsoft.com/office/drawing/2014/main" id="{D130BF16-B558-4D2D-A609-BC32EC9A6BD1}"/>
                </a:ext>
              </a:extLst>
            </p:cNvPr>
            <p:cNvSpPr>
              <a:spLocks noChangeAspect="1" noEditPoints="1"/>
            </p:cNvSpPr>
            <p:nvPr/>
          </p:nvSpPr>
          <p:spPr bwMode="auto">
            <a:xfrm>
              <a:off x="7129553" y="3588722"/>
              <a:ext cx="335871" cy="257409"/>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spTree>
    <p:extLst>
      <p:ext uri="{BB962C8B-B14F-4D97-AF65-F5344CB8AC3E}">
        <p14:creationId xmlns:p14="http://schemas.microsoft.com/office/powerpoint/2010/main" val="24289303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922517-322A-43B7-9CF0-D6D66DD3DD88}"/>
              </a:ext>
            </a:extLst>
          </p:cNvPr>
          <p:cNvSpPr>
            <a:spLocks noGrp="1"/>
          </p:cNvSpPr>
          <p:nvPr>
            <p:ph type="title"/>
          </p:nvPr>
        </p:nvSpPr>
        <p:spPr>
          <a:xfrm>
            <a:off x="418643" y="183319"/>
            <a:ext cx="3922245" cy="680196"/>
          </a:xfrm>
        </p:spPr>
        <p:txBody>
          <a:bodyPr>
            <a:normAutofit fontScale="90000"/>
          </a:bodyPr>
          <a:lstStyle/>
          <a:p>
            <a:r>
              <a:rPr lang="en-US" b="1" dirty="0"/>
              <a:t>Azure Resources</a:t>
            </a:r>
          </a:p>
        </p:txBody>
      </p:sp>
      <p:sp>
        <p:nvSpPr>
          <p:cNvPr id="6" name="Content Placeholder 5">
            <a:extLst>
              <a:ext uri="{FF2B5EF4-FFF2-40B4-BE49-F238E27FC236}">
                <a16:creationId xmlns:a16="http://schemas.microsoft.com/office/drawing/2014/main" id="{C0FF092D-7D8A-4651-A3C4-98C7FC9A7685}"/>
              </a:ext>
            </a:extLst>
          </p:cNvPr>
          <p:cNvSpPr>
            <a:spLocks noGrp="1"/>
          </p:cNvSpPr>
          <p:nvPr>
            <p:ph sz="quarter" idx="10"/>
          </p:nvPr>
        </p:nvSpPr>
        <p:spPr>
          <a:xfrm>
            <a:off x="434510" y="1002016"/>
            <a:ext cx="11340811" cy="923330"/>
          </a:xfrm>
        </p:spPr>
        <p:txBody>
          <a:bodyPr vert="horz" wrap="square" lIns="0" tIns="91440" rIns="146304" bIns="91440" rtlCol="0" anchor="t">
            <a:spAutoFit/>
          </a:bodyPr>
          <a:lstStyle/>
          <a:p>
            <a:r>
              <a:rPr lang="en-US" dirty="0">
                <a:latin typeface="Segoe UI"/>
                <a:cs typeface="Segoe UI"/>
              </a:rPr>
              <a:t>Azure </a:t>
            </a:r>
            <a:r>
              <a:rPr lang="en-US" b="1" dirty="0">
                <a:latin typeface="Segoe UI"/>
                <a:cs typeface="Segoe UI"/>
              </a:rPr>
              <a:t>resources</a:t>
            </a:r>
            <a:r>
              <a:rPr lang="en-US" dirty="0">
                <a:latin typeface="Segoe UI"/>
                <a:cs typeface="Segoe UI"/>
              </a:rPr>
              <a:t> are components like storage, virtual machines, and networks that are available to build cloud solutions.</a:t>
            </a:r>
          </a:p>
        </p:txBody>
      </p:sp>
      <p:grpSp>
        <p:nvGrpSpPr>
          <p:cNvPr id="40" name="Group 39" descr="Group of 6 icons showing different types of Azure resources available.  The are Virtual Machine, Storage, Networks, App Services, SQL Databases, and Functions.">
            <a:extLst>
              <a:ext uri="{FF2B5EF4-FFF2-40B4-BE49-F238E27FC236}">
                <a16:creationId xmlns:a16="http://schemas.microsoft.com/office/drawing/2014/main" id="{B122006E-D25E-4CBD-9B42-EC2BB5B0F25E}"/>
              </a:ext>
            </a:extLst>
          </p:cNvPr>
          <p:cNvGrpSpPr/>
          <p:nvPr/>
        </p:nvGrpSpPr>
        <p:grpSpPr>
          <a:xfrm>
            <a:off x="1207858" y="1889478"/>
            <a:ext cx="9776285" cy="3704067"/>
            <a:chOff x="1091695" y="2530110"/>
            <a:chExt cx="9776285" cy="3704067"/>
          </a:xfrm>
        </p:grpSpPr>
        <p:grpSp>
          <p:nvGrpSpPr>
            <p:cNvPr id="37" name="Group 36">
              <a:extLst>
                <a:ext uri="{FF2B5EF4-FFF2-40B4-BE49-F238E27FC236}">
                  <a16:creationId xmlns:a16="http://schemas.microsoft.com/office/drawing/2014/main" id="{A4E7AC43-C3DB-4D3F-B94D-5F486AC7C88B}"/>
                </a:ext>
              </a:extLst>
            </p:cNvPr>
            <p:cNvGrpSpPr/>
            <p:nvPr/>
          </p:nvGrpSpPr>
          <p:grpSpPr>
            <a:xfrm>
              <a:off x="1091695" y="2641404"/>
              <a:ext cx="2638415" cy="1678252"/>
              <a:chOff x="552680" y="2675092"/>
              <a:chExt cx="2638415" cy="1678252"/>
            </a:xfrm>
          </p:grpSpPr>
          <p:pic>
            <p:nvPicPr>
              <p:cNvPr id="9" name="Picture 8">
                <a:extLst>
                  <a:ext uri="{FF2B5EF4-FFF2-40B4-BE49-F238E27FC236}">
                    <a16:creationId xmlns:a16="http://schemas.microsoft.com/office/drawing/2014/main" id="{4FD7DEAC-8E87-4AC2-81B9-437471FB6D7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99094" y="2675092"/>
                <a:ext cx="1141353" cy="1141353"/>
              </a:xfrm>
              <a:prstGeom prst="rect">
                <a:avLst/>
              </a:prstGeom>
            </p:spPr>
          </p:pic>
          <p:sp>
            <p:nvSpPr>
              <p:cNvPr id="2" name="TextBox 1">
                <a:extLst>
                  <a:ext uri="{FF2B5EF4-FFF2-40B4-BE49-F238E27FC236}">
                    <a16:creationId xmlns:a16="http://schemas.microsoft.com/office/drawing/2014/main" id="{D0F08480-CCB0-437B-8C78-A36C810934C8}"/>
                  </a:ext>
                </a:extLst>
              </p:cNvPr>
              <p:cNvSpPr txBox="1"/>
              <p:nvPr/>
            </p:nvSpPr>
            <p:spPr>
              <a:xfrm>
                <a:off x="552680" y="3725480"/>
                <a:ext cx="26384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Machines</a:t>
                </a:r>
              </a:p>
            </p:txBody>
          </p:sp>
        </p:grpSp>
        <p:grpSp>
          <p:nvGrpSpPr>
            <p:cNvPr id="38" name="Group 37">
              <a:extLst>
                <a:ext uri="{FF2B5EF4-FFF2-40B4-BE49-F238E27FC236}">
                  <a16:creationId xmlns:a16="http://schemas.microsoft.com/office/drawing/2014/main" id="{2C3A9148-E402-4A38-8986-71A09FC6353C}"/>
                </a:ext>
              </a:extLst>
            </p:cNvPr>
            <p:cNvGrpSpPr/>
            <p:nvPr/>
          </p:nvGrpSpPr>
          <p:grpSpPr>
            <a:xfrm>
              <a:off x="4608372" y="2667191"/>
              <a:ext cx="2745432" cy="1652465"/>
              <a:chOff x="3759281" y="2700879"/>
              <a:chExt cx="2745432" cy="1652465"/>
            </a:xfrm>
          </p:grpSpPr>
          <p:pic>
            <p:nvPicPr>
              <p:cNvPr id="25" name="Graphic 24">
                <a:extLst>
                  <a:ext uri="{FF2B5EF4-FFF2-40B4-BE49-F238E27FC236}">
                    <a16:creationId xmlns:a16="http://schemas.microsoft.com/office/drawing/2014/main" id="{88F29FB0-B242-4567-84B1-E49DD15432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9562" b="7965"/>
              <a:stretch/>
            </p:blipFill>
            <p:spPr>
              <a:xfrm>
                <a:off x="4468751" y="2700879"/>
                <a:ext cx="1326493" cy="1094013"/>
              </a:xfrm>
              <a:prstGeom prst="rect">
                <a:avLst/>
              </a:prstGeom>
            </p:spPr>
          </p:pic>
          <p:sp>
            <p:nvSpPr>
              <p:cNvPr id="4" name="TextBox 3">
                <a:extLst>
                  <a:ext uri="{FF2B5EF4-FFF2-40B4-BE49-F238E27FC236}">
                    <a16:creationId xmlns:a16="http://schemas.microsoft.com/office/drawing/2014/main" id="{DAD5727A-D0F2-48A0-83C4-E848BD10AB09}"/>
                  </a:ext>
                </a:extLst>
              </p:cNvPr>
              <p:cNvSpPr txBox="1"/>
              <p:nvPr/>
            </p:nvSpPr>
            <p:spPr>
              <a:xfrm>
                <a:off x="3759281" y="3725480"/>
                <a:ext cx="27454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Storage Accounts</a:t>
                </a:r>
              </a:p>
            </p:txBody>
          </p:sp>
        </p:grpSp>
        <p:grpSp>
          <p:nvGrpSpPr>
            <p:cNvPr id="39" name="Group 38">
              <a:extLst>
                <a:ext uri="{FF2B5EF4-FFF2-40B4-BE49-F238E27FC236}">
                  <a16:creationId xmlns:a16="http://schemas.microsoft.com/office/drawing/2014/main" id="{92D0A42B-FDB0-4970-BFEB-A9BDCA5E6038}"/>
                </a:ext>
              </a:extLst>
            </p:cNvPr>
            <p:cNvGrpSpPr/>
            <p:nvPr/>
          </p:nvGrpSpPr>
          <p:grpSpPr>
            <a:xfrm>
              <a:off x="8232066" y="2530110"/>
              <a:ext cx="2635914" cy="1789546"/>
              <a:chOff x="7693051" y="2563798"/>
              <a:chExt cx="2635914" cy="1789546"/>
            </a:xfrm>
          </p:grpSpPr>
          <p:pic>
            <p:nvPicPr>
              <p:cNvPr id="17" name="Picture 16">
                <a:extLst>
                  <a:ext uri="{FF2B5EF4-FFF2-40B4-BE49-F238E27FC236}">
                    <a16:creationId xmlns:a16="http://schemas.microsoft.com/office/drawing/2014/main" id="{9D9A277B-EC91-412A-8467-C1232A6B28A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326921" y="2563798"/>
                <a:ext cx="1368175" cy="1368175"/>
              </a:xfrm>
              <a:prstGeom prst="rect">
                <a:avLst/>
              </a:prstGeom>
            </p:spPr>
          </p:pic>
          <p:sp>
            <p:nvSpPr>
              <p:cNvPr id="8" name="TextBox 7">
                <a:extLst>
                  <a:ext uri="{FF2B5EF4-FFF2-40B4-BE49-F238E27FC236}">
                    <a16:creationId xmlns:a16="http://schemas.microsoft.com/office/drawing/2014/main" id="{AA19368E-E94C-4716-998F-FDC4BBDFA1A8}"/>
                  </a:ext>
                </a:extLst>
              </p:cNvPr>
              <p:cNvSpPr txBox="1"/>
              <p:nvPr/>
            </p:nvSpPr>
            <p:spPr>
              <a:xfrm>
                <a:off x="7693051" y="3725480"/>
                <a:ext cx="26359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Networks</a:t>
                </a:r>
              </a:p>
            </p:txBody>
          </p:sp>
        </p:grpSp>
        <p:grpSp>
          <p:nvGrpSpPr>
            <p:cNvPr id="36" name="Group 35">
              <a:extLst>
                <a:ext uri="{FF2B5EF4-FFF2-40B4-BE49-F238E27FC236}">
                  <a16:creationId xmlns:a16="http://schemas.microsoft.com/office/drawing/2014/main" id="{39FB2BF0-DC09-4397-AF96-867CA42C6976}"/>
                </a:ext>
              </a:extLst>
            </p:cNvPr>
            <p:cNvGrpSpPr/>
            <p:nvPr/>
          </p:nvGrpSpPr>
          <p:grpSpPr>
            <a:xfrm>
              <a:off x="1353657" y="4425721"/>
              <a:ext cx="2114490" cy="1808456"/>
              <a:chOff x="814643" y="4528018"/>
              <a:chExt cx="2114490" cy="1808456"/>
            </a:xfrm>
          </p:grpSpPr>
          <p:pic>
            <p:nvPicPr>
              <p:cNvPr id="21" name="Picture 20">
                <a:extLst>
                  <a:ext uri="{FF2B5EF4-FFF2-40B4-BE49-F238E27FC236}">
                    <a16:creationId xmlns:a16="http://schemas.microsoft.com/office/drawing/2014/main" id="{389E0D63-D73E-4B9B-A1D0-CEC5496B13F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299095" y="4528018"/>
                <a:ext cx="1145586" cy="1145586"/>
              </a:xfrm>
              <a:prstGeom prst="rect">
                <a:avLst/>
              </a:prstGeom>
            </p:spPr>
          </p:pic>
          <p:sp>
            <p:nvSpPr>
              <p:cNvPr id="11" name="TextBox 10">
                <a:extLst>
                  <a:ext uri="{FF2B5EF4-FFF2-40B4-BE49-F238E27FC236}">
                    <a16:creationId xmlns:a16="http://schemas.microsoft.com/office/drawing/2014/main" id="{CB68CFE9-7315-45B3-BC83-F23B058383BC}"/>
                  </a:ext>
                </a:extLst>
              </p:cNvPr>
              <p:cNvSpPr txBox="1"/>
              <p:nvPr/>
            </p:nvSpPr>
            <p:spPr>
              <a:xfrm>
                <a:off x="814643" y="5708610"/>
                <a:ext cx="21144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 Services</a:t>
                </a:r>
              </a:p>
            </p:txBody>
          </p:sp>
        </p:grpSp>
        <p:grpSp>
          <p:nvGrpSpPr>
            <p:cNvPr id="35" name="Group 34">
              <a:extLst>
                <a:ext uri="{FF2B5EF4-FFF2-40B4-BE49-F238E27FC236}">
                  <a16:creationId xmlns:a16="http://schemas.microsoft.com/office/drawing/2014/main" id="{6E24FB3E-78F6-4D83-8FC0-7A33DBFDD352}"/>
                </a:ext>
              </a:extLst>
            </p:cNvPr>
            <p:cNvGrpSpPr/>
            <p:nvPr/>
          </p:nvGrpSpPr>
          <p:grpSpPr>
            <a:xfrm>
              <a:off x="4737243" y="4425721"/>
              <a:ext cx="2390719" cy="1808456"/>
              <a:chOff x="3668838" y="4528018"/>
              <a:chExt cx="2390719" cy="1808456"/>
            </a:xfrm>
          </p:grpSpPr>
          <p:pic>
            <p:nvPicPr>
              <p:cNvPr id="13" name="Picture 12">
                <a:extLst>
                  <a:ext uri="{FF2B5EF4-FFF2-40B4-BE49-F238E27FC236}">
                    <a16:creationId xmlns:a16="http://schemas.microsoft.com/office/drawing/2014/main" id="{529D27F6-8177-4231-9DCC-022A63BD63DF}"/>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291404" y="4528018"/>
                <a:ext cx="1145586" cy="1145586"/>
              </a:xfrm>
              <a:prstGeom prst="rect">
                <a:avLst/>
              </a:prstGeom>
            </p:spPr>
          </p:pic>
          <p:sp>
            <p:nvSpPr>
              <p:cNvPr id="14" name="TextBox 13">
                <a:extLst>
                  <a:ext uri="{FF2B5EF4-FFF2-40B4-BE49-F238E27FC236}">
                    <a16:creationId xmlns:a16="http://schemas.microsoft.com/office/drawing/2014/main" id="{B6C87DB8-DFA1-451C-9999-EE9DD0D3B4E1}"/>
                  </a:ext>
                </a:extLst>
              </p:cNvPr>
              <p:cNvSpPr txBox="1"/>
              <p:nvPr/>
            </p:nvSpPr>
            <p:spPr>
              <a:xfrm>
                <a:off x="3668838" y="5708610"/>
                <a:ext cx="239071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 Databases</a:t>
                </a:r>
              </a:p>
            </p:txBody>
          </p:sp>
        </p:grpSp>
        <p:grpSp>
          <p:nvGrpSpPr>
            <p:cNvPr id="34" name="Group 33">
              <a:extLst>
                <a:ext uri="{FF2B5EF4-FFF2-40B4-BE49-F238E27FC236}">
                  <a16:creationId xmlns:a16="http://schemas.microsoft.com/office/drawing/2014/main" id="{965486E5-4B44-4E77-9E28-297A8F046048}"/>
                </a:ext>
              </a:extLst>
            </p:cNvPr>
            <p:cNvGrpSpPr/>
            <p:nvPr/>
          </p:nvGrpSpPr>
          <p:grpSpPr>
            <a:xfrm>
              <a:off x="8657100" y="4466719"/>
              <a:ext cx="1677382" cy="1767458"/>
              <a:chOff x="7333626" y="4569016"/>
              <a:chExt cx="1677382" cy="1767458"/>
            </a:xfrm>
          </p:grpSpPr>
          <p:pic>
            <p:nvPicPr>
              <p:cNvPr id="27" name="Graphic 26">
                <a:extLst>
                  <a:ext uri="{FF2B5EF4-FFF2-40B4-BE49-F238E27FC236}">
                    <a16:creationId xmlns:a16="http://schemas.microsoft.com/office/drawing/2014/main" id="{3740DC95-358B-4C11-9982-6AA809E9827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640522" y="4569016"/>
                <a:ext cx="1145586" cy="1145586"/>
              </a:xfrm>
              <a:prstGeom prst="rect">
                <a:avLst/>
              </a:prstGeom>
            </p:spPr>
          </p:pic>
          <p:sp>
            <p:nvSpPr>
              <p:cNvPr id="16" name="TextBox 15">
                <a:extLst>
                  <a:ext uri="{FF2B5EF4-FFF2-40B4-BE49-F238E27FC236}">
                    <a16:creationId xmlns:a16="http://schemas.microsoft.com/office/drawing/2014/main" id="{7DA81A19-FA5C-4E6D-8465-C7EB31542308}"/>
                  </a:ext>
                </a:extLst>
              </p:cNvPr>
              <p:cNvSpPr txBox="1"/>
              <p:nvPr/>
            </p:nvSpPr>
            <p:spPr>
              <a:xfrm>
                <a:off x="7333626" y="5708610"/>
                <a:ext cx="16773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Functions</a:t>
                </a:r>
              </a:p>
            </p:txBody>
          </p:sp>
        </p:grpSp>
      </p:grpSp>
    </p:spTree>
    <p:extLst>
      <p:ext uri="{BB962C8B-B14F-4D97-AF65-F5344CB8AC3E}">
        <p14:creationId xmlns:p14="http://schemas.microsoft.com/office/powerpoint/2010/main" val="320891620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46314" y="365125"/>
            <a:ext cx="3934767" cy="619613"/>
          </a:xfrm>
        </p:spPr>
        <p:txBody>
          <a:bodyPr>
            <a:normAutofit fontScale="90000"/>
          </a:bodyPr>
          <a:lstStyle/>
          <a:p>
            <a:r>
              <a:rPr lang="en-US" b="1" noProof="0" dirty="0"/>
              <a:t>Resource groups</a:t>
            </a:r>
          </a:p>
        </p:txBody>
      </p:sp>
      <p:sp>
        <p:nvSpPr>
          <p:cNvPr id="5" name="Text Placeholder 5">
            <a:extLst>
              <a:ext uri="{FF2B5EF4-FFF2-40B4-BE49-F238E27FC236}">
                <a16:creationId xmlns:a16="http://schemas.microsoft.com/office/drawing/2014/main" id="{8FD00436-2CB6-4054-A448-6F71BA24BD54}"/>
              </a:ext>
            </a:extLst>
          </p:cNvPr>
          <p:cNvSpPr txBox="1">
            <a:spLocks/>
          </p:cNvSpPr>
          <p:nvPr/>
        </p:nvSpPr>
        <p:spPr>
          <a:xfrm>
            <a:off x="623345" y="1604266"/>
            <a:ext cx="5705357" cy="413651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7338" indent="-287338">
              <a:buFont typeface="Arial" panose="020B0604020202020204" pitchFamily="34" charset="0"/>
              <a:buChar char="•"/>
            </a:pPr>
            <a:r>
              <a:rPr lang="en-US" dirty="0"/>
              <a:t>Containers for multiple resources that share the same life cycle. </a:t>
            </a:r>
          </a:p>
          <a:p>
            <a:pPr marL="287338" indent="-287338">
              <a:buFont typeface="Arial" panose="020B0604020202020204" pitchFamily="34" charset="0"/>
              <a:buChar char="•"/>
            </a:pPr>
            <a:r>
              <a:rPr lang="en-US" dirty="0"/>
              <a:t>Aggregates resources into a single manageable unit.</a:t>
            </a:r>
          </a:p>
          <a:p>
            <a:pPr marL="287338" indent="-287338">
              <a:buFont typeface="Arial" panose="020B0604020202020204" pitchFamily="34" charset="0"/>
              <a:buChar char="•"/>
            </a:pPr>
            <a:r>
              <a:rPr lang="en-US" dirty="0"/>
              <a:t>Every Azure resource must exist in one (and only one) resource group.</a:t>
            </a:r>
          </a:p>
          <a:p>
            <a:pPr marL="287338" indent="-287338">
              <a:buFont typeface="Arial" panose="020B0604020202020204" pitchFamily="34" charset="0"/>
              <a:buChar char="•"/>
            </a:pPr>
            <a:r>
              <a:rPr lang="en-US" dirty="0"/>
              <a:t>Secure at the resource group </a:t>
            </a:r>
            <a:br>
              <a:rPr lang="en-US" dirty="0"/>
            </a:br>
            <a:r>
              <a:rPr lang="en-US" dirty="0"/>
              <a:t>(or resource) level - using role-based access control (RBAC).</a:t>
            </a:r>
          </a:p>
        </p:txBody>
      </p:sp>
      <p:grpSp>
        <p:nvGrpSpPr>
          <p:cNvPr id="18" name="Group 17">
            <a:extLst>
              <a:ext uri="{FF2B5EF4-FFF2-40B4-BE49-F238E27FC236}">
                <a16:creationId xmlns:a16="http://schemas.microsoft.com/office/drawing/2014/main" id="{5E2B8897-2C33-44F4-BA75-D7C3B7E5CCFA}"/>
              </a:ext>
              <a:ext uri="{C183D7F6-B498-43B3-948B-1728B52AA6E4}">
                <adec:decorative xmlns:adec="http://schemas.microsoft.com/office/drawing/2017/decorative" val="1"/>
              </a:ext>
            </a:extLst>
          </p:cNvPr>
          <p:cNvGrpSpPr/>
          <p:nvPr/>
        </p:nvGrpSpPr>
        <p:grpSpPr>
          <a:xfrm>
            <a:off x="6509084" y="3079697"/>
            <a:ext cx="5236495" cy="451533"/>
            <a:chOff x="5241462" y="3342290"/>
            <a:chExt cx="6612401" cy="554762"/>
          </a:xfrm>
        </p:grpSpPr>
        <p:sp>
          <p:nvSpPr>
            <p:cNvPr id="19" name="Freeform 306">
              <a:extLst>
                <a:ext uri="{FF2B5EF4-FFF2-40B4-BE49-F238E27FC236}">
                  <a16:creationId xmlns:a16="http://schemas.microsoft.com/office/drawing/2014/main" id="{E6AAD464-9EF6-4786-B20C-7800D2EEF820}"/>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 name="Oval 307">
              <a:extLst>
                <a:ext uri="{FF2B5EF4-FFF2-40B4-BE49-F238E27FC236}">
                  <a16:creationId xmlns:a16="http://schemas.microsoft.com/office/drawing/2014/main" id="{1975E4FF-A96A-4FA6-AF7E-63D864429558}"/>
                </a:ext>
              </a:extLst>
            </p:cNvPr>
            <p:cNvSpPr>
              <a:spLocks noChangeArrowheads="1"/>
            </p:cNvSpPr>
            <p:nvPr/>
          </p:nvSpPr>
          <p:spPr bwMode="auto">
            <a:xfrm>
              <a:off x="8270281" y="3342290"/>
              <a:ext cx="554762" cy="554762"/>
            </a:xfrm>
            <a:prstGeom prst="ellipse">
              <a:avLst/>
            </a:prstGeom>
            <a:solidFill>
              <a:schemeClr val="bg1">
                <a:lumMod val="50000"/>
              </a:schemeClr>
            </a:solidFill>
            <a:ln w="9525">
              <a:noFill/>
              <a:round/>
              <a:headEnd/>
              <a:tailEnd/>
            </a:ln>
          </p:spPr>
          <p:txBody>
            <a:bodyPr vert="horz" wrap="non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mn-ea"/>
                  <a:cs typeface="+mn-cs"/>
                </a:rPr>
                <a:t>OR</a:t>
              </a:r>
            </a:p>
          </p:txBody>
        </p:sp>
      </p:grpSp>
      <p:grpSp>
        <p:nvGrpSpPr>
          <p:cNvPr id="3" name="Group 2" descr="One resource group is shown with web, database, virtual machine, and storage resources. ">
            <a:extLst>
              <a:ext uri="{FF2B5EF4-FFF2-40B4-BE49-F238E27FC236}">
                <a16:creationId xmlns:a16="http://schemas.microsoft.com/office/drawing/2014/main" id="{71C0458E-EF11-4ED0-AC3D-73D36D47C00F}"/>
              </a:ext>
            </a:extLst>
          </p:cNvPr>
          <p:cNvGrpSpPr/>
          <p:nvPr/>
        </p:nvGrpSpPr>
        <p:grpSpPr>
          <a:xfrm>
            <a:off x="6509084" y="1326857"/>
            <a:ext cx="5236495" cy="1675123"/>
            <a:chOff x="6509084" y="1326857"/>
            <a:chExt cx="5236495" cy="1675123"/>
          </a:xfrm>
        </p:grpSpPr>
        <p:sp>
          <p:nvSpPr>
            <p:cNvPr id="30" name="Rectangle 29">
              <a:extLst>
                <a:ext uri="{FF2B5EF4-FFF2-40B4-BE49-F238E27FC236}">
                  <a16:creationId xmlns:a16="http://schemas.microsoft.com/office/drawing/2014/main" id="{8802B0BE-69D8-48BA-B2E3-940A5229ED9C}"/>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31" name="Group 4">
              <a:extLst>
                <a:ext uri="{FF2B5EF4-FFF2-40B4-BE49-F238E27FC236}">
                  <a16:creationId xmlns:a16="http://schemas.microsoft.com/office/drawing/2014/main" id="{D3EC6A38-C549-4DD3-BDC6-53A24DE919C5}"/>
                </a:ext>
              </a:extLst>
            </p:cNvPr>
            <p:cNvGrpSpPr>
              <a:grpSpLocks noChangeAspect="1"/>
            </p:cNvGrpSpPr>
            <p:nvPr/>
          </p:nvGrpSpPr>
          <p:grpSpPr bwMode="auto">
            <a:xfrm>
              <a:off x="8006248" y="2406935"/>
              <a:ext cx="336923" cy="219658"/>
              <a:chOff x="2" y="0"/>
              <a:chExt cx="268" cy="170"/>
            </a:xfrm>
            <a:solidFill>
              <a:schemeClr val="bg1">
                <a:lumMod val="75000"/>
              </a:schemeClr>
            </a:solidFill>
          </p:grpSpPr>
          <p:sp>
            <p:nvSpPr>
              <p:cNvPr id="32" name="Freeform 5">
                <a:extLst>
                  <a:ext uri="{FF2B5EF4-FFF2-40B4-BE49-F238E27FC236}">
                    <a16:creationId xmlns:a16="http://schemas.microsoft.com/office/drawing/2014/main" id="{FBF3F1B5-6240-4510-88DF-969B57755A4B}"/>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97DD81C-9BD8-4FD5-9BEC-DFCBCD217AFB}"/>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76E200A-2E13-4260-AD7A-E5C3CE6C98E1}"/>
                </a:ext>
              </a:extLst>
            </p:cNvPr>
            <p:cNvGrpSpPr>
              <a:grpSpLocks noChangeAspect="1"/>
            </p:cNvGrpSpPr>
            <p:nvPr/>
          </p:nvGrpSpPr>
          <p:grpSpPr bwMode="auto">
            <a:xfrm>
              <a:off x="9955496" y="2406935"/>
              <a:ext cx="336923" cy="219658"/>
              <a:chOff x="2" y="0"/>
              <a:chExt cx="268" cy="170"/>
            </a:xfrm>
            <a:solidFill>
              <a:schemeClr val="bg1">
                <a:lumMod val="75000"/>
              </a:schemeClr>
            </a:solidFill>
          </p:grpSpPr>
          <p:sp>
            <p:nvSpPr>
              <p:cNvPr id="35" name="Freeform 5">
                <a:extLst>
                  <a:ext uri="{FF2B5EF4-FFF2-40B4-BE49-F238E27FC236}">
                    <a16:creationId xmlns:a16="http://schemas.microsoft.com/office/drawing/2014/main" id="{B404A507-054A-4A2A-A483-61AD685AB967}"/>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6">
                <a:extLst>
                  <a:ext uri="{FF2B5EF4-FFF2-40B4-BE49-F238E27FC236}">
                    <a16:creationId xmlns:a16="http://schemas.microsoft.com/office/drawing/2014/main" id="{F72B929F-B240-4181-BF4F-1FBE206CC267}"/>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 name="Freeform 256">
              <a:extLst>
                <a:ext uri="{FF2B5EF4-FFF2-40B4-BE49-F238E27FC236}">
                  <a16:creationId xmlns:a16="http://schemas.microsoft.com/office/drawing/2014/main" id="{594B90BD-C27F-4229-A1CD-55F245F0F9EF}"/>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257">
              <a:extLst>
                <a:ext uri="{FF2B5EF4-FFF2-40B4-BE49-F238E27FC236}">
                  <a16:creationId xmlns:a16="http://schemas.microsoft.com/office/drawing/2014/main" id="{4BA2D207-8796-4D0F-9FBD-0E2BC09E6423}"/>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Text Placeholder 1">
              <a:extLst>
                <a:ext uri="{FF2B5EF4-FFF2-40B4-BE49-F238E27FC236}">
                  <a16:creationId xmlns:a16="http://schemas.microsoft.com/office/drawing/2014/main" id="{8BBAEE7F-10F8-4F14-963A-392D68322743}"/>
                </a:ext>
              </a:extLst>
            </p:cNvPr>
            <p:cNvSpPr txBox="1">
              <a:spLocks/>
            </p:cNvSpPr>
            <p:nvPr/>
          </p:nvSpPr>
          <p:spPr>
            <a:xfrm>
              <a:off x="6531834" y="1326857"/>
              <a:ext cx="4657534" cy="680356"/>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Resource groups </a:t>
              </a:r>
              <a:b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br>
              <a:r>
                <a:rPr kumimoji="0" lang="en-US" sz="1800" b="0" i="0" u="none" strike="noStrike" kern="1200" cap="none" spc="0" normalizeH="0" baseline="0" noProof="0" dirty="0">
                  <a:ln>
                    <a:noFill/>
                  </a:ln>
                  <a:solidFill>
                    <a:srgbClr val="505050"/>
                  </a:solidFill>
                  <a:effectLst/>
                  <a:uLnTx/>
                  <a:uFillTx/>
                  <a:latin typeface="Segoe UI"/>
                  <a:ea typeface="+mn-ea"/>
                  <a:cs typeface="Segoe UI" panose="020B0502040204020203" pitchFamily="34" charset="0"/>
                </a:rPr>
                <a:t>(web + DB, VM, Storage) in one group</a:t>
              </a:r>
            </a:p>
          </p:txBody>
        </p:sp>
        <p:pic>
          <p:nvPicPr>
            <p:cNvPr id="40" name="Picture 39">
              <a:extLst>
                <a:ext uri="{FF2B5EF4-FFF2-40B4-BE49-F238E27FC236}">
                  <a16:creationId xmlns:a16="http://schemas.microsoft.com/office/drawing/2014/main" id="{9A723F40-0B6E-48D3-B8E0-FAD40D926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41" name="Picture 40">
              <a:extLst>
                <a:ext uri="{FF2B5EF4-FFF2-40B4-BE49-F238E27FC236}">
                  <a16:creationId xmlns:a16="http://schemas.microsoft.com/office/drawing/2014/main" id="{E8DC7FF9-BC18-4DC0-811C-02D2F3C38D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45" name="Picture 44">
              <a:extLst>
                <a:ext uri="{FF2B5EF4-FFF2-40B4-BE49-F238E27FC236}">
                  <a16:creationId xmlns:a16="http://schemas.microsoft.com/office/drawing/2014/main" id="{96C1778D-52C5-4D38-BAF1-406BC09B56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grpSp>
      <p:grpSp>
        <p:nvGrpSpPr>
          <p:cNvPr id="4" name="Group 3" descr="Three separate resource groups are shown. One for web and databases. One for virtual machines. One for storage. ">
            <a:extLst>
              <a:ext uri="{FF2B5EF4-FFF2-40B4-BE49-F238E27FC236}">
                <a16:creationId xmlns:a16="http://schemas.microsoft.com/office/drawing/2014/main" id="{A73583E8-7340-4B7D-AA31-50A9B4F50673}"/>
              </a:ext>
            </a:extLst>
          </p:cNvPr>
          <p:cNvGrpSpPr/>
          <p:nvPr/>
        </p:nvGrpSpPr>
        <p:grpSpPr>
          <a:xfrm>
            <a:off x="6509084" y="3591976"/>
            <a:ext cx="5236495" cy="2107615"/>
            <a:chOff x="6509084" y="3591976"/>
            <a:chExt cx="5236495" cy="2107615"/>
          </a:xfrm>
        </p:grpSpPr>
        <p:sp>
          <p:nvSpPr>
            <p:cNvPr id="22" name="Freeform 5">
              <a:extLst>
                <a:ext uri="{FF2B5EF4-FFF2-40B4-BE49-F238E27FC236}">
                  <a16:creationId xmlns:a16="http://schemas.microsoft.com/office/drawing/2014/main" id="{B8996744-E131-4185-9584-7B4DE510612C}"/>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60A9C15B-B498-4347-8A2D-3B0213921C54}"/>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6251F2C3-5D8F-4D03-832C-31D8A60AB3E9}"/>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ED248921-17BF-4CB3-B3D1-3D3F315FC1AD}"/>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EF2A56D-873A-4E9A-9338-76C04A2F44A7}"/>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Storage</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 resource group</a:t>
              </a:r>
            </a:p>
          </p:txBody>
        </p:sp>
        <p:pic>
          <p:nvPicPr>
            <p:cNvPr id="29" name="Picture 28">
              <a:extLst>
                <a:ext uri="{FF2B5EF4-FFF2-40B4-BE49-F238E27FC236}">
                  <a16:creationId xmlns:a16="http://schemas.microsoft.com/office/drawing/2014/main" id="{B00D76A6-FEE6-454B-AE5F-DF706BFB5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43" name="Rectangle 42">
              <a:extLst>
                <a:ext uri="{FF2B5EF4-FFF2-40B4-BE49-F238E27FC236}">
                  <a16:creationId xmlns:a16="http://schemas.microsoft.com/office/drawing/2014/main" id="{224ED2E3-9A09-4880-A8DF-6990B9C409C5}"/>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9144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Virtual machine </a:t>
              </a:r>
              <a:r>
                <a:rPr kumimoji="0" lang="en-US" sz="1400"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resource group</a:t>
              </a:r>
            </a:p>
          </p:txBody>
        </p:sp>
        <p:pic>
          <p:nvPicPr>
            <p:cNvPr id="44" name="Picture 43">
              <a:extLst>
                <a:ext uri="{FF2B5EF4-FFF2-40B4-BE49-F238E27FC236}">
                  <a16:creationId xmlns:a16="http://schemas.microsoft.com/office/drawing/2014/main" id="{348C082F-8D05-4AA6-B8CE-FDC0CE95B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47" name="Rectangle 46">
              <a:extLst>
                <a:ext uri="{FF2B5EF4-FFF2-40B4-BE49-F238E27FC236}">
                  <a16:creationId xmlns:a16="http://schemas.microsoft.com/office/drawing/2014/main" id="{4462B821-48A6-4216-86B4-E815748F1FAB}"/>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Web and DB </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resource group</a:t>
              </a:r>
            </a:p>
          </p:txBody>
        </p:sp>
        <p:sp>
          <p:nvSpPr>
            <p:cNvPr id="48" name="Freeform 256">
              <a:extLst>
                <a:ext uri="{FF2B5EF4-FFF2-40B4-BE49-F238E27FC236}">
                  <a16:creationId xmlns:a16="http://schemas.microsoft.com/office/drawing/2014/main" id="{D138ECF2-659B-4571-8AA6-0BA92CC29902}"/>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257">
              <a:extLst>
                <a:ext uri="{FF2B5EF4-FFF2-40B4-BE49-F238E27FC236}">
                  <a16:creationId xmlns:a16="http://schemas.microsoft.com/office/drawing/2014/main" id="{A98F4A3F-CE50-480A-90FF-C0C555ABA31C}"/>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4C5681D0-3D50-4966-942E-93D797E197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Tree>
    <p:extLst>
      <p:ext uri="{BB962C8B-B14F-4D97-AF65-F5344CB8AC3E}">
        <p14:creationId xmlns:p14="http://schemas.microsoft.com/office/powerpoint/2010/main" val="18541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13819" y="374296"/>
            <a:ext cx="4869264" cy="579420"/>
          </a:xfrm>
        </p:spPr>
        <p:txBody>
          <a:bodyPr>
            <a:normAutofit fontScale="90000"/>
          </a:bodyPr>
          <a:lstStyle/>
          <a:p>
            <a:r>
              <a:rPr lang="en-US" b="1" dirty="0"/>
              <a:t>Azure Subscriptions</a:t>
            </a:r>
          </a:p>
        </p:txBody>
      </p:sp>
      <p:sp>
        <p:nvSpPr>
          <p:cNvPr id="6" name="Text Placeholder 5"/>
          <p:cNvSpPr>
            <a:spLocks noGrp="1"/>
          </p:cNvSpPr>
          <p:nvPr>
            <p:ph sz="quarter" idx="10"/>
          </p:nvPr>
        </p:nvSpPr>
        <p:spPr>
          <a:xfrm>
            <a:off x="303287" y="1440862"/>
            <a:ext cx="6441141" cy="3953878"/>
          </a:xfrm>
        </p:spPr>
        <p:txBody>
          <a:bodyPr>
            <a:normAutofit fontScale="92500" lnSpcReduction="20000"/>
          </a:bodyPr>
          <a:lstStyle/>
          <a:p>
            <a:pPr marL="287338" indent="-287338" defTabSz="932742">
              <a:lnSpc>
                <a:spcPct val="100000"/>
              </a:lnSpc>
              <a:spcBef>
                <a:spcPct val="20000"/>
              </a:spcBef>
              <a:spcAft>
                <a:spcPts val="0"/>
              </a:spcAft>
              <a:buSzPct val="90000"/>
            </a:pPr>
            <a:r>
              <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An Azure subscription provides you with authenticated and authorized access to Azure accounts.</a:t>
            </a:r>
          </a:p>
          <a:p>
            <a:pPr marL="287338" indent="-287338" defTabSz="932742">
              <a:lnSpc>
                <a:spcPct val="100000"/>
              </a:lnSpc>
              <a:spcBef>
                <a:spcPct val="20000"/>
              </a:spcBef>
              <a:spcAft>
                <a:spcPts val="0"/>
              </a:spcAft>
              <a:buSzPct val="90000"/>
            </a:pPr>
            <a:endPar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marL="287338" indent="-287338" defTabSz="932742">
              <a:lnSpc>
                <a:spcPct val="100000"/>
              </a:lnSpc>
              <a:spcBef>
                <a:spcPct val="20000"/>
              </a:spcBef>
              <a:spcAft>
                <a:spcPts val="0"/>
              </a:spcAft>
              <a:buSzPct val="90000"/>
            </a:pPr>
            <a:r>
              <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Billing boundary: </a:t>
            </a:r>
            <a:r>
              <a:rPr lang="en-US"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generate separate billing reports and invoices for each subscription.</a:t>
            </a:r>
          </a:p>
          <a:p>
            <a:pPr marL="287338" indent="-287338" defTabSz="932742">
              <a:lnSpc>
                <a:spcPct val="100000"/>
              </a:lnSpc>
              <a:spcBef>
                <a:spcPct val="20000"/>
              </a:spcBef>
              <a:spcAft>
                <a:spcPts val="0"/>
              </a:spcAft>
              <a:buSzPct val="90000"/>
            </a:pPr>
            <a:endPar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a:p>
            <a:pPr marL="287338" indent="-287338" defTabSz="932742">
              <a:lnSpc>
                <a:spcPct val="100000"/>
              </a:lnSpc>
              <a:spcBef>
                <a:spcPct val="20000"/>
              </a:spcBef>
              <a:spcAft>
                <a:spcPts val="0"/>
              </a:spcAft>
              <a:buSzPct val="90000"/>
            </a:pPr>
            <a:r>
              <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Access control boundary: </a:t>
            </a:r>
            <a:r>
              <a:rPr lang="en-US"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rPr>
              <a:t>manage and control access to the resources that users can provision with specific subscriptions.</a:t>
            </a:r>
            <a:endParaRPr lang="en-IE" sz="2800" dirty="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endParaRPr>
          </a:p>
        </p:txBody>
      </p:sp>
      <p:pic>
        <p:nvPicPr>
          <p:cNvPr id="2050" name="Picture 2" descr="Azure subscriptions are using authentication and authorization to access Azure accounts.">
            <a:extLst>
              <a:ext uri="{FF2B5EF4-FFF2-40B4-BE49-F238E27FC236}">
                <a16:creationId xmlns:a16="http://schemas.microsoft.com/office/drawing/2014/main" id="{C969DF39-E758-4DFC-8030-0DD803DAE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4428" y="813039"/>
            <a:ext cx="5271408" cy="216866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245D8C8-A5B2-4A27-9362-7451956B9688}"/>
              </a:ext>
              <a:ext uri="{C183D7F6-B498-43B3-948B-1728B52AA6E4}">
                <adec:decorative xmlns:adec="http://schemas.microsoft.com/office/drawing/2017/decorative" val="1"/>
              </a:ext>
            </a:extLst>
          </p:cNvPr>
          <p:cNvSpPr/>
          <p:nvPr/>
        </p:nvSpPr>
        <p:spPr bwMode="auto">
          <a:xfrm>
            <a:off x="7569636" y="3058374"/>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074" name="Picture 2" descr="Flowchart style diagram showing an example of setting up a billing structure where different groups like marketing or development have their own Azure Subscription, that rolls up into a larger company paid Azure billing account.">
            <a:extLst>
              <a:ext uri="{FF2B5EF4-FFF2-40B4-BE49-F238E27FC236}">
                <a16:creationId xmlns:a16="http://schemas.microsoft.com/office/drawing/2014/main" id="{BB6F14C8-7966-4A94-BADE-49B1D2232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23993" y="3135041"/>
            <a:ext cx="5112277" cy="225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012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itle 16"/>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a:solidFill>
                  <a:schemeClr val="tx1"/>
                </a:solidFill>
                <a:latin typeface="+mj-lt"/>
                <a:ea typeface="+mj-ea"/>
                <a:cs typeface="+mj-cs"/>
              </a:rPr>
              <a:t>Azure Management Groups</a:t>
            </a:r>
          </a:p>
        </p:txBody>
      </p:sp>
      <p:sp>
        <p:nvSpPr>
          <p:cNvPr id="6" name="Text Placeholder 5"/>
          <p:cNvSpPr>
            <a:spLocks noGrp="1"/>
          </p:cNvSpPr>
          <p:nvPr>
            <p:ph sz="quarter" idx="10"/>
          </p:nvPr>
        </p:nvSpPr>
        <p:spPr>
          <a:xfrm>
            <a:off x="643469" y="1782981"/>
            <a:ext cx="4008384" cy="4393982"/>
          </a:xfrm>
        </p:spPr>
        <p:txBody>
          <a:bodyPr vert="horz" lIns="91440" tIns="45720" rIns="91440" bIns="45720" rtlCol="0">
            <a:normAutofit/>
          </a:bodyPr>
          <a:lstStyle/>
          <a:p>
            <a:pPr marL="342900"/>
            <a:r>
              <a:rPr lang="en-US" sz="2000"/>
              <a:t>Management groups can include multiple Azure subscriptions.</a:t>
            </a:r>
          </a:p>
          <a:p>
            <a:pPr marL="342900"/>
            <a:r>
              <a:rPr lang="en-US" sz="2000"/>
              <a:t>Subscriptions inherit conditions applied to the management group.</a:t>
            </a:r>
          </a:p>
          <a:p>
            <a:pPr marL="342900"/>
            <a:r>
              <a:rPr lang="en-US" sz="2000"/>
              <a:t>10,000 management groups can be supported in a single directory.</a:t>
            </a:r>
          </a:p>
          <a:p>
            <a:pPr marL="342900"/>
            <a:r>
              <a:rPr lang="en-US" sz="2000"/>
              <a:t>A management group tree can support up to six levels of depth.</a:t>
            </a:r>
          </a:p>
          <a:p>
            <a:endParaRPr lang="en-US" sz="2000"/>
          </a:p>
        </p:txBody>
      </p:sp>
      <p:grpSp>
        <p:nvGrpSpPr>
          <p:cNvPr id="24" name="Group 23">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5" name="Isosceles Triangle 24">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 name="Picture 2">
            <a:extLst>
              <a:ext uri="{FF2B5EF4-FFF2-40B4-BE49-F238E27FC236}">
                <a16:creationId xmlns:a16="http://schemas.microsoft.com/office/drawing/2014/main" id="{69F91714-9A62-DF5A-C5C4-BBF73B0D95F5}"/>
              </a:ext>
            </a:extLst>
          </p:cNvPr>
          <p:cNvPicPr>
            <a:picLocks noChangeAspect="1"/>
          </p:cNvPicPr>
          <p:nvPr/>
        </p:nvPicPr>
        <p:blipFill>
          <a:blip r:embed="rId3"/>
          <a:stretch>
            <a:fillRect/>
          </a:stretch>
        </p:blipFill>
        <p:spPr>
          <a:xfrm>
            <a:off x="5427925" y="1704536"/>
            <a:ext cx="4545808" cy="2954775"/>
          </a:xfrm>
          <a:prstGeom prst="rect">
            <a:avLst/>
          </a:prstGeom>
        </p:spPr>
      </p:pic>
      <p:grpSp>
        <p:nvGrpSpPr>
          <p:cNvPr id="28" name="Group 27">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9" name="Rectangle 28">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88124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363414" y="211016"/>
            <a:ext cx="4349262" cy="905256"/>
          </a:xfrm>
        </p:spPr>
        <p:txBody>
          <a:bodyPr vert="horz" lIns="91440" tIns="45720" rIns="91440" bIns="45720" rtlCol="0" anchor="ctr">
            <a:normAutofit/>
          </a:bodyPr>
          <a:lstStyle/>
          <a:p>
            <a:r>
              <a:rPr lang="en-US" b="1" dirty="0"/>
              <a:t>Azure Services</a:t>
            </a:r>
          </a:p>
        </p:txBody>
      </p:sp>
      <p:graphicFrame>
        <p:nvGraphicFramePr>
          <p:cNvPr id="8" name="Text Placeholder 3">
            <a:extLst>
              <a:ext uri="{FF2B5EF4-FFF2-40B4-BE49-F238E27FC236}">
                <a16:creationId xmlns:a16="http://schemas.microsoft.com/office/drawing/2014/main" id="{4BF3470E-2EE6-4248-8E77-DDFDB8DF717C}"/>
              </a:ext>
            </a:extLst>
          </p:cNvPr>
          <p:cNvGraphicFramePr>
            <a:graphicFrameLocks noGrp="1"/>
          </p:cNvGraphicFramePr>
          <p:nvPr>
            <p:ph idx="1"/>
            <p:extLst>
              <p:ext uri="{D42A27DB-BD31-4B8C-83A1-F6EECF244321}">
                <p14:modId xmlns:p14="http://schemas.microsoft.com/office/powerpoint/2010/main" val="2674843219"/>
              </p:ext>
            </p:extLst>
          </p:nvPr>
        </p:nvGraphicFramePr>
        <p:xfrm>
          <a:off x="1066800" y="2103120"/>
          <a:ext cx="10058400" cy="3849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81348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536567" y="1450383"/>
            <a:ext cx="6318390" cy="4222694"/>
          </a:xfrm>
        </p:spPr>
        <p:txBody>
          <a:bodyPr/>
          <a:lstStyle/>
          <a:p>
            <a:pPr marL="457200" indent="-457200">
              <a:buFont typeface="Arial" panose="020B0604020202020204" pitchFamily="34" charset="0"/>
              <a:buChar char="•"/>
            </a:pPr>
            <a:r>
              <a:rPr lang="en-US" dirty="0"/>
              <a:t>On-demand computing service for running cloud-based applications. </a:t>
            </a:r>
          </a:p>
          <a:p>
            <a:pPr marL="457200" indent="-457200">
              <a:buFont typeface="Arial" panose="020B0604020202020204" pitchFamily="34" charset="0"/>
              <a:buChar char="•"/>
            </a:pPr>
            <a:r>
              <a:rPr lang="en-US" dirty="0"/>
              <a:t>Provides computing resources such as disks, processors, memory, networking, and operating systems. </a:t>
            </a:r>
          </a:p>
          <a:p>
            <a:pPr marL="457200" indent="-457200">
              <a:buFont typeface="Arial" panose="020B0604020202020204" pitchFamily="34" charset="0"/>
              <a:buChar char="•"/>
            </a:pPr>
            <a:r>
              <a:rPr lang="en-US" dirty="0"/>
              <a:t>Makes resources available in minutes or seconds. </a:t>
            </a:r>
          </a:p>
          <a:p>
            <a:pPr marL="457200" indent="-457200">
              <a:buFont typeface="Arial" panose="020B0604020202020204" pitchFamily="34" charset="0"/>
              <a:buChar char="•"/>
            </a:pPr>
            <a:r>
              <a:rPr lang="en-US" dirty="0"/>
              <a:t>Lots of on-demand services.</a:t>
            </a:r>
          </a:p>
          <a:p>
            <a:pPr marL="457200" indent="-457200">
              <a:buFont typeface="Arial" panose="020B0604020202020204" pitchFamily="34" charset="0"/>
              <a:buChar char="•"/>
            </a:pPr>
            <a:r>
              <a:rPr lang="en-US" dirty="0"/>
              <a:t>Pay-per-use.</a:t>
            </a:r>
          </a:p>
        </p:txBody>
      </p:sp>
      <p:pic>
        <p:nvPicPr>
          <p:cNvPr id="8" name="Picture 7" descr="Screenshot of various Compute services in the portal including virtual machines and Kubernetes services. ">
            <a:extLst>
              <a:ext uri="{FF2B5EF4-FFF2-40B4-BE49-F238E27FC236}">
                <a16:creationId xmlns:a16="http://schemas.microsoft.com/office/drawing/2014/main" id="{A079ECC0-9815-45A9-9F98-01B80F50EAE9}"/>
              </a:ext>
            </a:extLst>
          </p:cNvPr>
          <p:cNvPicPr>
            <a:picLocks noChangeAspect="1"/>
          </p:cNvPicPr>
          <p:nvPr/>
        </p:nvPicPr>
        <p:blipFill>
          <a:blip r:embed="rId3"/>
          <a:stretch>
            <a:fillRect/>
          </a:stretch>
        </p:blipFill>
        <p:spPr>
          <a:xfrm>
            <a:off x="7340608" y="2375172"/>
            <a:ext cx="4314825" cy="3790950"/>
          </a:xfrm>
          <a:prstGeom prst="rect">
            <a:avLst/>
          </a:prstGeom>
          <a:ln>
            <a:solidFill>
              <a:schemeClr val="tx1"/>
            </a:solidFill>
          </a:ln>
        </p:spPr>
      </p:pic>
      <p:sp>
        <p:nvSpPr>
          <p:cNvPr id="2" name="Title 16">
            <a:extLst>
              <a:ext uri="{FF2B5EF4-FFF2-40B4-BE49-F238E27FC236}">
                <a16:creationId xmlns:a16="http://schemas.microsoft.com/office/drawing/2014/main" id="{2A036BF2-8849-EB1C-3036-E3C0F9F33EA4}"/>
              </a:ext>
            </a:extLst>
          </p:cNvPr>
          <p:cNvSpPr txBox="1">
            <a:spLocks/>
          </p:cNvSpPr>
          <p:nvPr/>
        </p:nvSpPr>
        <p:spPr>
          <a:xfrm>
            <a:off x="536567" y="160554"/>
            <a:ext cx="5656233" cy="102436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Compute Services</a:t>
            </a:r>
          </a:p>
        </p:txBody>
      </p:sp>
    </p:spTree>
    <p:extLst>
      <p:ext uri="{BB962C8B-B14F-4D97-AF65-F5344CB8AC3E}">
        <p14:creationId xmlns:p14="http://schemas.microsoft.com/office/powerpoint/2010/main" val="150893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39767" y="151034"/>
            <a:ext cx="5656233" cy="1024369"/>
          </a:xfrm>
        </p:spPr>
        <p:txBody>
          <a:bodyPr/>
          <a:lstStyle/>
          <a:p>
            <a:r>
              <a:rPr lang="en-US" b="1" dirty="0"/>
              <a:t>Azure Compute Services</a:t>
            </a:r>
          </a:p>
        </p:txBody>
      </p:sp>
      <p:pic>
        <p:nvPicPr>
          <p:cNvPr id="5" name="Picture 4" descr="Icon representing Azure VMs">
            <a:extLst>
              <a:ext uri="{FF2B5EF4-FFF2-40B4-BE49-F238E27FC236}">
                <a16:creationId xmlns:a16="http://schemas.microsoft.com/office/drawing/2014/main" id="{453E834D-86DF-4262-B2ED-5B5BB94C7740}"/>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039" y="1577333"/>
            <a:ext cx="757112" cy="757112"/>
          </a:xfrm>
          <a:prstGeom prst="rect">
            <a:avLst/>
          </a:prstGeom>
        </p:spPr>
      </p:pic>
      <p:pic>
        <p:nvPicPr>
          <p:cNvPr id="7" name="Picture 6" descr="Icon representing VM scale sets">
            <a:extLst>
              <a:ext uri="{FF2B5EF4-FFF2-40B4-BE49-F238E27FC236}">
                <a16:creationId xmlns:a16="http://schemas.microsoft.com/office/drawing/2014/main" id="{3827857E-4070-44A9-8325-C3CCC9B3856C}"/>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893" y="2548511"/>
            <a:ext cx="1007106" cy="879084"/>
          </a:xfrm>
          <a:prstGeom prst="rect">
            <a:avLst/>
          </a:prstGeom>
        </p:spPr>
      </p:pic>
      <p:pic>
        <p:nvPicPr>
          <p:cNvPr id="9" name="Picture 8" descr="Icon representing Functions">
            <a:extLst>
              <a:ext uri="{FF2B5EF4-FFF2-40B4-BE49-F238E27FC236}">
                <a16:creationId xmlns:a16="http://schemas.microsoft.com/office/drawing/2014/main" id="{C30AB9B5-A623-43FC-A035-3E82016A41EA}"/>
              </a:ext>
              <a:ext uri="{C183D7F6-B498-43B3-948B-1728B52AA6E4}">
                <adec:decorative xmlns:adec="http://schemas.microsoft.com/office/drawing/2017/decorative" val="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6039" y="4792491"/>
            <a:ext cx="890106" cy="890106"/>
          </a:xfrm>
          <a:prstGeom prst="rect">
            <a:avLst/>
          </a:prstGeom>
        </p:spPr>
      </p:pic>
      <p:sp>
        <p:nvSpPr>
          <p:cNvPr id="3" name="Text Placeholder 2">
            <a:extLst>
              <a:ext uri="{FF2B5EF4-FFF2-40B4-BE49-F238E27FC236}">
                <a16:creationId xmlns:a16="http://schemas.microsoft.com/office/drawing/2014/main" id="{1D0D85DA-5CB1-4943-9233-88059DFF0FF1}"/>
              </a:ext>
            </a:extLst>
          </p:cNvPr>
          <p:cNvSpPr>
            <a:spLocks noGrp="1"/>
          </p:cNvSpPr>
          <p:nvPr>
            <p:ph type="body" sz="quarter" idx="10"/>
          </p:nvPr>
        </p:nvSpPr>
        <p:spPr>
          <a:xfrm>
            <a:off x="2150366" y="1635335"/>
            <a:ext cx="9197741" cy="4634089"/>
          </a:xfrm>
        </p:spPr>
        <p:txBody>
          <a:bodyPr/>
          <a:lstStyle/>
          <a:p>
            <a:pPr marL="457200" indent="-457200">
              <a:spcBef>
                <a:spcPts val="0"/>
              </a:spcBef>
              <a:spcAft>
                <a:spcPts val="1800"/>
              </a:spcAft>
              <a:buFont typeface="Arial" panose="020B0604020202020204" pitchFamily="34" charset="0"/>
              <a:buChar char="•"/>
            </a:pPr>
            <a:r>
              <a:rPr lang="en-IE" b="1" dirty="0"/>
              <a:t>Azure VMs </a:t>
            </a:r>
            <a:r>
              <a:rPr lang="en-IE" dirty="0"/>
              <a:t>use Infrastructure as a Service (IaaS) to provide computing power in the cloud.</a:t>
            </a:r>
          </a:p>
          <a:p>
            <a:pPr marL="457200" indent="-457200">
              <a:spcBef>
                <a:spcPts val="0"/>
              </a:spcBef>
              <a:spcAft>
                <a:spcPts val="1800"/>
              </a:spcAft>
              <a:buFont typeface="Arial" panose="020B0604020202020204" pitchFamily="34" charset="0"/>
              <a:buChar char="•"/>
            </a:pPr>
            <a:r>
              <a:rPr lang="en-US" b="1" dirty="0"/>
              <a:t>VM Scale Sets </a:t>
            </a:r>
            <a:r>
              <a:rPr lang="en-US" dirty="0"/>
              <a:t>are designed for automatic scaling of identical VMs.</a:t>
            </a:r>
          </a:p>
          <a:p>
            <a:pPr marL="457200" indent="-457200">
              <a:spcBef>
                <a:spcPts val="0"/>
              </a:spcBef>
              <a:spcAft>
                <a:spcPts val="1800"/>
              </a:spcAft>
              <a:buFont typeface="Arial" panose="020B0604020202020204" pitchFamily="34" charset="0"/>
              <a:buChar char="•"/>
            </a:pPr>
            <a:r>
              <a:rPr lang="en-US" b="1" dirty="0"/>
              <a:t>App Services </a:t>
            </a:r>
            <a:r>
              <a:rPr lang="en-US" dirty="0"/>
              <a:t>is a Platform as a Service (PaaS) offering to </a:t>
            </a:r>
            <a:r>
              <a:rPr lang="en-IE" dirty="0"/>
              <a:t>build, deploy, and scale enterprise-grade web, mobile, and API apps. </a:t>
            </a:r>
            <a:endParaRPr lang="en-US" dirty="0"/>
          </a:p>
          <a:p>
            <a:pPr marL="457200" indent="-457200">
              <a:spcBef>
                <a:spcPts val="0"/>
              </a:spcBef>
              <a:spcAft>
                <a:spcPts val="1800"/>
              </a:spcAft>
              <a:buFont typeface="Arial" panose="020B0604020202020204" pitchFamily="34" charset="0"/>
              <a:buChar char="•"/>
            </a:pPr>
            <a:r>
              <a:rPr lang="en-US" b="1" dirty="0"/>
              <a:t>Functions </a:t>
            </a:r>
            <a:r>
              <a:rPr lang="en-US" dirty="0"/>
              <a:t>perform compute actions based on an event.</a:t>
            </a:r>
            <a:endParaRPr lang="en-IE" dirty="0"/>
          </a:p>
          <a:p>
            <a:pPr>
              <a:spcAft>
                <a:spcPts val="1800"/>
              </a:spcAft>
            </a:pPr>
            <a:endParaRPr lang="en-US" dirty="0"/>
          </a:p>
        </p:txBody>
      </p:sp>
      <p:pic>
        <p:nvPicPr>
          <p:cNvPr id="2" name="Picture 20">
            <a:extLst>
              <a:ext uri="{FF2B5EF4-FFF2-40B4-BE49-F238E27FC236}">
                <a16:creationId xmlns:a16="http://schemas.microsoft.com/office/drawing/2014/main" id="{10D0135A-A550-E0EA-2C05-319AB539187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50045" y="3564506"/>
            <a:ext cx="890106" cy="890106"/>
          </a:xfrm>
          <a:prstGeom prst="rect">
            <a:avLst/>
          </a:prstGeom>
        </p:spPr>
      </p:pic>
    </p:spTree>
    <p:extLst>
      <p:ext uri="{BB962C8B-B14F-4D97-AF65-F5344CB8AC3E}">
        <p14:creationId xmlns:p14="http://schemas.microsoft.com/office/powerpoint/2010/main" val="285737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le 2">
            <a:extLst>
              <a:ext uri="{FF2B5EF4-FFF2-40B4-BE49-F238E27FC236}">
                <a16:creationId xmlns:a16="http://schemas.microsoft.com/office/drawing/2014/main" id="{734482AF-F683-441E-A843-78A1AAAC3F24}"/>
              </a:ext>
              <a:ext uri="{C183D7F6-B498-43B3-948B-1728B52AA6E4}">
                <adec:decorative xmlns:adec="http://schemas.microsoft.com/office/drawing/2017/decorative" val="1"/>
              </a:ext>
            </a:extLst>
          </p:cNvPr>
          <p:cNvSpPr>
            <a:spLocks noGrp="1"/>
          </p:cNvSpPr>
          <p:nvPr>
            <p:ph type="title"/>
          </p:nvPr>
        </p:nvSpPr>
        <p:spPr>
          <a:xfrm>
            <a:off x="234785" y="227266"/>
            <a:ext cx="8678103" cy="1143000"/>
          </a:xfrm>
        </p:spPr>
        <p:txBody>
          <a:bodyPr/>
          <a:lstStyle/>
          <a:p>
            <a:r>
              <a:rPr lang="en-US" b="1" spc="-80" dirty="0"/>
              <a:t>Learning Path for </a:t>
            </a:r>
            <a:r>
              <a:rPr lang="en-US" b="1" dirty="0"/>
              <a:t>Azure Fundamentals</a:t>
            </a:r>
          </a:p>
        </p:txBody>
      </p:sp>
      <p:grpSp>
        <p:nvGrpSpPr>
          <p:cNvPr id="127" name="Group 126">
            <a:extLst>
              <a:ext uri="{FF2B5EF4-FFF2-40B4-BE49-F238E27FC236}">
                <a16:creationId xmlns:a16="http://schemas.microsoft.com/office/drawing/2014/main" id="{EDABFE44-D55F-460F-B830-DCD5C71FCD44}"/>
              </a:ext>
              <a:ext uri="{C183D7F6-B498-43B3-948B-1728B52AA6E4}">
                <adec:decorative xmlns:adec="http://schemas.microsoft.com/office/drawing/2017/decorative" val="1"/>
              </a:ext>
            </a:extLst>
          </p:cNvPr>
          <p:cNvGrpSpPr/>
          <p:nvPr/>
        </p:nvGrpSpPr>
        <p:grpSpPr>
          <a:xfrm>
            <a:off x="905830" y="3442612"/>
            <a:ext cx="8691113" cy="1010317"/>
            <a:chOff x="2164355" y="3617533"/>
            <a:chExt cx="7994678" cy="563861"/>
          </a:xfrm>
        </p:grpSpPr>
        <p:cxnSp>
          <p:nvCxnSpPr>
            <p:cNvPr id="128" name="Straight Connector 127">
              <a:extLst>
                <a:ext uri="{FF2B5EF4-FFF2-40B4-BE49-F238E27FC236}">
                  <a16:creationId xmlns:a16="http://schemas.microsoft.com/office/drawing/2014/main" id="{9963E0FB-6B39-4106-AA24-E637736FEA0E}"/>
                </a:ext>
              </a:extLst>
            </p:cNvPr>
            <p:cNvCxnSpPr>
              <a:cxnSpLocks/>
              <a:endCxn id="131" idx="0"/>
            </p:cNvCxnSpPr>
            <p:nvPr/>
          </p:nvCxnSpPr>
          <p:spPr>
            <a:xfrm>
              <a:off x="2164355" y="3890783"/>
              <a:ext cx="910612" cy="246"/>
            </a:xfrm>
            <a:prstGeom prst="line">
              <a:avLst/>
            </a:pr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cxnSp>
        <p:grpSp>
          <p:nvGrpSpPr>
            <p:cNvPr id="129" name="Group 128">
              <a:extLst>
                <a:ext uri="{FF2B5EF4-FFF2-40B4-BE49-F238E27FC236}">
                  <a16:creationId xmlns:a16="http://schemas.microsoft.com/office/drawing/2014/main" id="{58A04EB9-D699-4695-A707-5533CB1B4924}"/>
                </a:ext>
              </a:extLst>
            </p:cNvPr>
            <p:cNvGrpSpPr/>
            <p:nvPr/>
          </p:nvGrpSpPr>
          <p:grpSpPr>
            <a:xfrm>
              <a:off x="3074954" y="3617533"/>
              <a:ext cx="5661843" cy="563861"/>
              <a:chOff x="3196334" y="3202302"/>
              <a:chExt cx="5661843" cy="1531610"/>
            </a:xfrm>
          </p:grpSpPr>
          <p:sp>
            <p:nvSpPr>
              <p:cNvPr id="131" name="Freeform: Shape 9">
                <a:extLst>
                  <a:ext uri="{FF2B5EF4-FFF2-40B4-BE49-F238E27FC236}">
                    <a16:creationId xmlns:a16="http://schemas.microsoft.com/office/drawing/2014/main" id="{6605A5B3-7EEC-4C63-B7EF-4A5E88EADAF5}"/>
                  </a:ext>
                </a:extLst>
              </p:cNvPr>
              <p:cNvSpPr/>
              <p:nvPr/>
            </p:nvSpPr>
            <p:spPr bwMode="auto">
              <a:xfrm flipV="1">
                <a:off x="3196346" y="3921637"/>
                <a:ext cx="5661831" cy="812275"/>
              </a:xfrm>
              <a:custGeom>
                <a:avLst/>
                <a:gdLst>
                  <a:gd name="connsiteX0" fmla="*/ 0 w 3897443"/>
                  <a:gd name="connsiteY0" fmla="*/ 1299261 h 1300354"/>
                  <a:gd name="connsiteX1" fmla="*/ 1768840 w 3897443"/>
                  <a:gd name="connsiteY1" fmla="*/ 1134369 h 1300354"/>
                  <a:gd name="connsiteX2" fmla="*/ 2983043 w 3897443"/>
                  <a:gd name="connsiteY2" fmla="*/ 264939 h 1300354"/>
                  <a:gd name="connsiteX3" fmla="*/ 3897443 w 3897443"/>
                  <a:gd name="connsiteY3" fmla="*/ 160008 h 1300354"/>
                  <a:gd name="connsiteX0" fmla="*/ 0 w 3897443"/>
                  <a:gd name="connsiteY0" fmla="*/ 1145491 h 1146584"/>
                  <a:gd name="connsiteX1" fmla="*/ 1768840 w 3897443"/>
                  <a:gd name="connsiteY1" fmla="*/ 980599 h 1146584"/>
                  <a:gd name="connsiteX2" fmla="*/ 2983043 w 3897443"/>
                  <a:gd name="connsiteY2" fmla="*/ 111169 h 1146584"/>
                  <a:gd name="connsiteX3" fmla="*/ 3897443 w 3897443"/>
                  <a:gd name="connsiteY3" fmla="*/ 6238 h 1146584"/>
                  <a:gd name="connsiteX0" fmla="*/ 0 w 3891223"/>
                  <a:gd name="connsiteY0" fmla="*/ 1170355 h 1171448"/>
                  <a:gd name="connsiteX1" fmla="*/ 1768840 w 3891223"/>
                  <a:gd name="connsiteY1" fmla="*/ 1005463 h 1171448"/>
                  <a:gd name="connsiteX2" fmla="*/ 2983043 w 3891223"/>
                  <a:gd name="connsiteY2" fmla="*/ 136033 h 1171448"/>
                  <a:gd name="connsiteX3" fmla="*/ 3891223 w 3891223"/>
                  <a:gd name="connsiteY3" fmla="*/ 0 h 1171448"/>
                  <a:gd name="connsiteX0" fmla="*/ 0 w 3891223"/>
                  <a:gd name="connsiteY0" fmla="*/ 1170355 h 1170484"/>
                  <a:gd name="connsiteX1" fmla="*/ 1768840 w 3891223"/>
                  <a:gd name="connsiteY1" fmla="*/ 1005463 h 1170484"/>
                  <a:gd name="connsiteX2" fmla="*/ 2983043 w 3891223"/>
                  <a:gd name="connsiteY2" fmla="*/ 136033 h 1170484"/>
                  <a:gd name="connsiteX3" fmla="*/ 3891223 w 3891223"/>
                  <a:gd name="connsiteY3" fmla="*/ 0 h 1170484"/>
                  <a:gd name="connsiteX0" fmla="*/ 0 w 3891223"/>
                  <a:gd name="connsiteY0" fmla="*/ 1172000 h 1175366"/>
                  <a:gd name="connsiteX1" fmla="*/ 1804876 w 3891223"/>
                  <a:gd name="connsiteY1" fmla="*/ 1100893 h 1175366"/>
                  <a:gd name="connsiteX2" fmla="*/ 2983043 w 3891223"/>
                  <a:gd name="connsiteY2" fmla="*/ 137678 h 1175366"/>
                  <a:gd name="connsiteX3" fmla="*/ 3891223 w 3891223"/>
                  <a:gd name="connsiteY3" fmla="*/ 1645 h 1175366"/>
                  <a:gd name="connsiteX0" fmla="*/ 0 w 3891223"/>
                  <a:gd name="connsiteY0" fmla="*/ 1172000 h 1172182"/>
                  <a:gd name="connsiteX1" fmla="*/ 1804876 w 3891223"/>
                  <a:gd name="connsiteY1" fmla="*/ 1100893 h 1172182"/>
                  <a:gd name="connsiteX2" fmla="*/ 2983043 w 3891223"/>
                  <a:gd name="connsiteY2" fmla="*/ 137678 h 1172182"/>
                  <a:gd name="connsiteX3" fmla="*/ 3891223 w 3891223"/>
                  <a:gd name="connsiteY3" fmla="*/ 1645 h 1172182"/>
                  <a:gd name="connsiteX0" fmla="*/ 0 w 3891223"/>
                  <a:gd name="connsiteY0" fmla="*/ 1173247 h 1173640"/>
                  <a:gd name="connsiteX1" fmla="*/ 1747512 w 3891223"/>
                  <a:gd name="connsiteY1" fmla="*/ 1133242 h 1173640"/>
                  <a:gd name="connsiteX2" fmla="*/ 2983043 w 3891223"/>
                  <a:gd name="connsiteY2" fmla="*/ 138925 h 1173640"/>
                  <a:gd name="connsiteX3" fmla="*/ 3891223 w 3891223"/>
                  <a:gd name="connsiteY3" fmla="*/ 2892 h 1173640"/>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0355 h 1170355"/>
                  <a:gd name="connsiteX1" fmla="*/ 1747512 w 3891223"/>
                  <a:gd name="connsiteY1" fmla="*/ 1155231 h 1170355"/>
                  <a:gd name="connsiteX2" fmla="*/ 2983043 w 3891223"/>
                  <a:gd name="connsiteY2" fmla="*/ 136033 h 1170355"/>
                  <a:gd name="connsiteX3" fmla="*/ 3891223 w 3891223"/>
                  <a:gd name="connsiteY3" fmla="*/ 0 h 1170355"/>
                  <a:gd name="connsiteX0" fmla="*/ 0 w 3878475"/>
                  <a:gd name="connsiteY0" fmla="*/ 1118349 h 1118349"/>
                  <a:gd name="connsiteX1" fmla="*/ 1747512 w 3878475"/>
                  <a:gd name="connsiteY1" fmla="*/ 1103225 h 1118349"/>
                  <a:gd name="connsiteX2" fmla="*/ 2983043 w 3878475"/>
                  <a:gd name="connsiteY2" fmla="*/ 84027 h 1118349"/>
                  <a:gd name="connsiteX3" fmla="*/ 3878475 w 3878475"/>
                  <a:gd name="connsiteY3" fmla="*/ 3978 h 1118349"/>
                  <a:gd name="connsiteX0" fmla="*/ 0 w 3878475"/>
                  <a:gd name="connsiteY0" fmla="*/ 1114371 h 1114371"/>
                  <a:gd name="connsiteX1" fmla="*/ 1747512 w 3878475"/>
                  <a:gd name="connsiteY1" fmla="*/ 1099247 h 1114371"/>
                  <a:gd name="connsiteX2" fmla="*/ 2983043 w 3878475"/>
                  <a:gd name="connsiteY2" fmla="*/ 80049 h 1114371"/>
                  <a:gd name="connsiteX3" fmla="*/ 3878475 w 3878475"/>
                  <a:gd name="connsiteY3" fmla="*/ 0 h 1114371"/>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69152 h 1070829"/>
                  <a:gd name="connsiteX2" fmla="*/ 2983043 w 3878475"/>
                  <a:gd name="connsiteY2" fmla="*/ 36507 h 1070829"/>
                  <a:gd name="connsiteX3" fmla="*/ 3878475 w 3878475"/>
                  <a:gd name="connsiteY3" fmla="*/ 0 h 1070829"/>
                  <a:gd name="connsiteX0" fmla="*/ 0 w 3878475"/>
                  <a:gd name="connsiteY0" fmla="*/ 1047616 h 1047616"/>
                  <a:gd name="connsiteX1" fmla="*/ 1747512 w 3878475"/>
                  <a:gd name="connsiteY1" fmla="*/ 1045939 h 1047616"/>
                  <a:gd name="connsiteX2" fmla="*/ 2983043 w 3878475"/>
                  <a:gd name="connsiteY2" fmla="*/ 13294 h 1047616"/>
                  <a:gd name="connsiteX3" fmla="*/ 3878475 w 3878475"/>
                  <a:gd name="connsiteY3" fmla="*/ 7495 h 1047616"/>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2130963"/>
                  <a:gd name="connsiteY0" fmla="*/ 1038444 h 1038444"/>
                  <a:gd name="connsiteX1" fmla="*/ 1235531 w 2130963"/>
                  <a:gd name="connsiteY1" fmla="*/ 5799 h 1038444"/>
                  <a:gd name="connsiteX2" fmla="*/ 2130963 w 2130963"/>
                  <a:gd name="connsiteY2" fmla="*/ 0 h 1038444"/>
                  <a:gd name="connsiteX0" fmla="*/ 0 w 4897079"/>
                  <a:gd name="connsiteY0" fmla="*/ 1038444 h 1038444"/>
                  <a:gd name="connsiteX1" fmla="*/ 1235531 w 4897079"/>
                  <a:gd name="connsiteY1" fmla="*/ 5799 h 1038444"/>
                  <a:gd name="connsiteX2" fmla="*/ 4897079 w 4897079"/>
                  <a:gd name="connsiteY2" fmla="*/ 0 h 1038444"/>
                  <a:gd name="connsiteX0" fmla="*/ 0 w 5121528"/>
                  <a:gd name="connsiteY0" fmla="*/ 1038444 h 1038444"/>
                  <a:gd name="connsiteX1" fmla="*/ 1235531 w 5121528"/>
                  <a:gd name="connsiteY1" fmla="*/ 5799 h 1038444"/>
                  <a:gd name="connsiteX2" fmla="*/ 5121528 w 5121528"/>
                  <a:gd name="connsiteY2" fmla="*/ 0 h 1038444"/>
                  <a:gd name="connsiteX0" fmla="*/ 0 w 6788057"/>
                  <a:gd name="connsiteY0" fmla="*/ 1038444 h 1038444"/>
                  <a:gd name="connsiteX1" fmla="*/ 1235531 w 6788057"/>
                  <a:gd name="connsiteY1" fmla="*/ 5799 h 1038444"/>
                  <a:gd name="connsiteX2" fmla="*/ 6788057 w 6788057"/>
                  <a:gd name="connsiteY2" fmla="*/ 0 h 1038444"/>
                  <a:gd name="connsiteX0" fmla="*/ 0 w 10979784"/>
                  <a:gd name="connsiteY0" fmla="*/ 1057544 h 1057544"/>
                  <a:gd name="connsiteX1" fmla="*/ 1235531 w 10979784"/>
                  <a:gd name="connsiteY1" fmla="*/ 24899 h 1057544"/>
                  <a:gd name="connsiteX2" fmla="*/ 10979784 w 10979784"/>
                  <a:gd name="connsiteY2" fmla="*/ 0 h 1057544"/>
                  <a:gd name="connsiteX0" fmla="*/ 0 w 10946442"/>
                  <a:gd name="connsiteY0" fmla="*/ 1052769 h 1052769"/>
                  <a:gd name="connsiteX1" fmla="*/ 1235531 w 10946442"/>
                  <a:gd name="connsiteY1" fmla="*/ 20124 h 1052769"/>
                  <a:gd name="connsiteX2" fmla="*/ 10946442 w 10946442"/>
                  <a:gd name="connsiteY2" fmla="*/ 0 h 1052769"/>
                  <a:gd name="connsiteX0" fmla="*/ 0 w 10951205"/>
                  <a:gd name="connsiteY0" fmla="*/ 1038443 h 1038443"/>
                  <a:gd name="connsiteX1" fmla="*/ 1235531 w 10951205"/>
                  <a:gd name="connsiteY1" fmla="*/ 5798 h 1038443"/>
                  <a:gd name="connsiteX2" fmla="*/ 10951205 w 10951205"/>
                  <a:gd name="connsiteY2" fmla="*/ 0 h 1038443"/>
                  <a:gd name="connsiteX0" fmla="*/ 0 w 11633709"/>
                  <a:gd name="connsiteY0" fmla="*/ 1112553 h 1112553"/>
                  <a:gd name="connsiteX1" fmla="*/ 1235531 w 11633709"/>
                  <a:gd name="connsiteY1" fmla="*/ 79908 h 1112553"/>
                  <a:gd name="connsiteX2" fmla="*/ 10903199 w 11633709"/>
                  <a:gd name="connsiteY2" fmla="*/ 69273 h 1112553"/>
                  <a:gd name="connsiteX3" fmla="*/ 10951205 w 11633709"/>
                  <a:gd name="connsiteY3" fmla="*/ 74110 h 1112553"/>
                  <a:gd name="connsiteX0" fmla="*/ 0 w 12010908"/>
                  <a:gd name="connsiteY0" fmla="*/ 1112553 h 1143717"/>
                  <a:gd name="connsiteX1" fmla="*/ 1235531 w 12010908"/>
                  <a:gd name="connsiteY1" fmla="*/ 79908 h 1143717"/>
                  <a:gd name="connsiteX2" fmla="*/ 10903199 w 12010908"/>
                  <a:gd name="connsiteY2" fmla="*/ 69273 h 1143717"/>
                  <a:gd name="connsiteX3" fmla="*/ 11894344 w 12010908"/>
                  <a:gd name="connsiteY3" fmla="*/ 1143717 h 1143717"/>
                  <a:gd name="connsiteX0" fmla="*/ 0 w 11894344"/>
                  <a:gd name="connsiteY0" fmla="*/ 1112553 h 1143717"/>
                  <a:gd name="connsiteX1" fmla="*/ 1235531 w 11894344"/>
                  <a:gd name="connsiteY1" fmla="*/ 79908 h 1143717"/>
                  <a:gd name="connsiteX2" fmla="*/ 10903199 w 11894344"/>
                  <a:gd name="connsiteY2" fmla="*/ 69273 h 1143717"/>
                  <a:gd name="connsiteX3" fmla="*/ 11894344 w 11894344"/>
                  <a:gd name="connsiteY3" fmla="*/ 1143717 h 1143717"/>
                  <a:gd name="connsiteX0" fmla="*/ 0 w 11894344"/>
                  <a:gd name="connsiteY0" fmla="*/ 1043279 h 1074443"/>
                  <a:gd name="connsiteX1" fmla="*/ 1235531 w 11894344"/>
                  <a:gd name="connsiteY1" fmla="*/ 10634 h 1074443"/>
                  <a:gd name="connsiteX2" fmla="*/ 10903199 w 11894344"/>
                  <a:gd name="connsiteY2" fmla="*/ -1 h 1074443"/>
                  <a:gd name="connsiteX3" fmla="*/ 11894344 w 11894344"/>
                  <a:gd name="connsiteY3" fmla="*/ 1074443 h 1074443"/>
                  <a:gd name="connsiteX0" fmla="*/ 0 w 11894344"/>
                  <a:gd name="connsiteY0" fmla="*/ 1043279 h 1074443"/>
                  <a:gd name="connsiteX1" fmla="*/ 1235531 w 11894344"/>
                  <a:gd name="connsiteY1" fmla="*/ 10634 h 1074443"/>
                  <a:gd name="connsiteX2" fmla="*/ 10903199 w 11894344"/>
                  <a:gd name="connsiteY2" fmla="*/ -1 h 1074443"/>
                  <a:gd name="connsiteX3" fmla="*/ 11894344 w 11894344"/>
                  <a:gd name="connsiteY3" fmla="*/ 1074443 h 1074443"/>
                </a:gdLst>
                <a:ahLst/>
                <a:cxnLst>
                  <a:cxn ang="0">
                    <a:pos x="connsiteX0" y="connsiteY0"/>
                  </a:cxn>
                  <a:cxn ang="0">
                    <a:pos x="connsiteX1" y="connsiteY1"/>
                  </a:cxn>
                  <a:cxn ang="0">
                    <a:pos x="connsiteX2" y="connsiteY2"/>
                  </a:cxn>
                  <a:cxn ang="0">
                    <a:pos x="connsiteX3" y="connsiteY3"/>
                  </a:cxn>
                </a:cxnLst>
                <a:rect l="l" t="t" r="r" b="b"/>
                <a:pathLst>
                  <a:path w="11894344" h="1074443">
                    <a:moveTo>
                      <a:pt x="0" y="1043279"/>
                    </a:moveTo>
                    <a:cubicBezTo>
                      <a:pt x="150086" y="956409"/>
                      <a:pt x="1051186" y="128347"/>
                      <a:pt x="1235531" y="10634"/>
                    </a:cubicBezTo>
                    <a:lnTo>
                      <a:pt x="10903199" y="-1"/>
                    </a:lnTo>
                    <a:cubicBezTo>
                      <a:pt x="11607920" y="705738"/>
                      <a:pt x="11886343" y="1073637"/>
                      <a:pt x="11894344" y="1074443"/>
                    </a:cubicBezTo>
                  </a:path>
                </a:pathLst>
              </a:cu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132" name="Freeform: Shape 10">
                <a:extLst>
                  <a:ext uri="{FF2B5EF4-FFF2-40B4-BE49-F238E27FC236}">
                    <a16:creationId xmlns:a16="http://schemas.microsoft.com/office/drawing/2014/main" id="{972651D8-8384-4C7E-8DD4-E2FD1DCB75DD}"/>
                  </a:ext>
                </a:extLst>
              </p:cNvPr>
              <p:cNvSpPr/>
              <p:nvPr/>
            </p:nvSpPr>
            <p:spPr bwMode="auto">
              <a:xfrm>
                <a:off x="3196334" y="3202302"/>
                <a:ext cx="5641258" cy="742893"/>
              </a:xfrm>
              <a:custGeom>
                <a:avLst/>
                <a:gdLst>
                  <a:gd name="connsiteX0" fmla="*/ 0 w 3897443"/>
                  <a:gd name="connsiteY0" fmla="*/ 1299261 h 1300354"/>
                  <a:gd name="connsiteX1" fmla="*/ 1768840 w 3897443"/>
                  <a:gd name="connsiteY1" fmla="*/ 1134369 h 1300354"/>
                  <a:gd name="connsiteX2" fmla="*/ 2983043 w 3897443"/>
                  <a:gd name="connsiteY2" fmla="*/ 264939 h 1300354"/>
                  <a:gd name="connsiteX3" fmla="*/ 3897443 w 3897443"/>
                  <a:gd name="connsiteY3" fmla="*/ 160008 h 1300354"/>
                  <a:gd name="connsiteX0" fmla="*/ 0 w 3897443"/>
                  <a:gd name="connsiteY0" fmla="*/ 1145491 h 1146584"/>
                  <a:gd name="connsiteX1" fmla="*/ 1768840 w 3897443"/>
                  <a:gd name="connsiteY1" fmla="*/ 980599 h 1146584"/>
                  <a:gd name="connsiteX2" fmla="*/ 2983043 w 3897443"/>
                  <a:gd name="connsiteY2" fmla="*/ 111169 h 1146584"/>
                  <a:gd name="connsiteX3" fmla="*/ 3897443 w 3897443"/>
                  <a:gd name="connsiteY3" fmla="*/ 6238 h 1146584"/>
                  <a:gd name="connsiteX0" fmla="*/ 0 w 3891223"/>
                  <a:gd name="connsiteY0" fmla="*/ 1170355 h 1171448"/>
                  <a:gd name="connsiteX1" fmla="*/ 1768840 w 3891223"/>
                  <a:gd name="connsiteY1" fmla="*/ 1005463 h 1171448"/>
                  <a:gd name="connsiteX2" fmla="*/ 2983043 w 3891223"/>
                  <a:gd name="connsiteY2" fmla="*/ 136033 h 1171448"/>
                  <a:gd name="connsiteX3" fmla="*/ 3891223 w 3891223"/>
                  <a:gd name="connsiteY3" fmla="*/ 0 h 1171448"/>
                  <a:gd name="connsiteX0" fmla="*/ 0 w 3891223"/>
                  <a:gd name="connsiteY0" fmla="*/ 1170355 h 1170484"/>
                  <a:gd name="connsiteX1" fmla="*/ 1768840 w 3891223"/>
                  <a:gd name="connsiteY1" fmla="*/ 1005463 h 1170484"/>
                  <a:gd name="connsiteX2" fmla="*/ 2983043 w 3891223"/>
                  <a:gd name="connsiteY2" fmla="*/ 136033 h 1170484"/>
                  <a:gd name="connsiteX3" fmla="*/ 3891223 w 3891223"/>
                  <a:gd name="connsiteY3" fmla="*/ 0 h 1170484"/>
                  <a:gd name="connsiteX0" fmla="*/ 0 w 3891223"/>
                  <a:gd name="connsiteY0" fmla="*/ 1172000 h 1175366"/>
                  <a:gd name="connsiteX1" fmla="*/ 1804876 w 3891223"/>
                  <a:gd name="connsiteY1" fmla="*/ 1100893 h 1175366"/>
                  <a:gd name="connsiteX2" fmla="*/ 2983043 w 3891223"/>
                  <a:gd name="connsiteY2" fmla="*/ 137678 h 1175366"/>
                  <a:gd name="connsiteX3" fmla="*/ 3891223 w 3891223"/>
                  <a:gd name="connsiteY3" fmla="*/ 1645 h 1175366"/>
                  <a:gd name="connsiteX0" fmla="*/ 0 w 3891223"/>
                  <a:gd name="connsiteY0" fmla="*/ 1172000 h 1172182"/>
                  <a:gd name="connsiteX1" fmla="*/ 1804876 w 3891223"/>
                  <a:gd name="connsiteY1" fmla="*/ 1100893 h 1172182"/>
                  <a:gd name="connsiteX2" fmla="*/ 2983043 w 3891223"/>
                  <a:gd name="connsiteY2" fmla="*/ 137678 h 1172182"/>
                  <a:gd name="connsiteX3" fmla="*/ 3891223 w 3891223"/>
                  <a:gd name="connsiteY3" fmla="*/ 1645 h 1172182"/>
                  <a:gd name="connsiteX0" fmla="*/ 0 w 3891223"/>
                  <a:gd name="connsiteY0" fmla="*/ 1173247 h 1173640"/>
                  <a:gd name="connsiteX1" fmla="*/ 1747512 w 3891223"/>
                  <a:gd name="connsiteY1" fmla="*/ 1133242 h 1173640"/>
                  <a:gd name="connsiteX2" fmla="*/ 2983043 w 3891223"/>
                  <a:gd name="connsiteY2" fmla="*/ 138925 h 1173640"/>
                  <a:gd name="connsiteX3" fmla="*/ 3891223 w 3891223"/>
                  <a:gd name="connsiteY3" fmla="*/ 2892 h 1173640"/>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0355 h 1170355"/>
                  <a:gd name="connsiteX1" fmla="*/ 1747512 w 3891223"/>
                  <a:gd name="connsiteY1" fmla="*/ 1155231 h 1170355"/>
                  <a:gd name="connsiteX2" fmla="*/ 2983043 w 3891223"/>
                  <a:gd name="connsiteY2" fmla="*/ 136033 h 1170355"/>
                  <a:gd name="connsiteX3" fmla="*/ 3891223 w 3891223"/>
                  <a:gd name="connsiteY3" fmla="*/ 0 h 1170355"/>
                  <a:gd name="connsiteX0" fmla="*/ 0 w 3878475"/>
                  <a:gd name="connsiteY0" fmla="*/ 1118349 h 1118349"/>
                  <a:gd name="connsiteX1" fmla="*/ 1747512 w 3878475"/>
                  <a:gd name="connsiteY1" fmla="*/ 1103225 h 1118349"/>
                  <a:gd name="connsiteX2" fmla="*/ 2983043 w 3878475"/>
                  <a:gd name="connsiteY2" fmla="*/ 84027 h 1118349"/>
                  <a:gd name="connsiteX3" fmla="*/ 3878475 w 3878475"/>
                  <a:gd name="connsiteY3" fmla="*/ 3978 h 1118349"/>
                  <a:gd name="connsiteX0" fmla="*/ 0 w 3878475"/>
                  <a:gd name="connsiteY0" fmla="*/ 1114371 h 1114371"/>
                  <a:gd name="connsiteX1" fmla="*/ 1747512 w 3878475"/>
                  <a:gd name="connsiteY1" fmla="*/ 1099247 h 1114371"/>
                  <a:gd name="connsiteX2" fmla="*/ 2983043 w 3878475"/>
                  <a:gd name="connsiteY2" fmla="*/ 80049 h 1114371"/>
                  <a:gd name="connsiteX3" fmla="*/ 3878475 w 3878475"/>
                  <a:gd name="connsiteY3" fmla="*/ 0 h 1114371"/>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69152 h 1070829"/>
                  <a:gd name="connsiteX2" fmla="*/ 2983043 w 3878475"/>
                  <a:gd name="connsiteY2" fmla="*/ 36507 h 1070829"/>
                  <a:gd name="connsiteX3" fmla="*/ 3878475 w 3878475"/>
                  <a:gd name="connsiteY3" fmla="*/ 0 h 1070829"/>
                  <a:gd name="connsiteX0" fmla="*/ 0 w 3878475"/>
                  <a:gd name="connsiteY0" fmla="*/ 1047616 h 1047616"/>
                  <a:gd name="connsiteX1" fmla="*/ 1747512 w 3878475"/>
                  <a:gd name="connsiteY1" fmla="*/ 1045939 h 1047616"/>
                  <a:gd name="connsiteX2" fmla="*/ 2983043 w 3878475"/>
                  <a:gd name="connsiteY2" fmla="*/ 13294 h 1047616"/>
                  <a:gd name="connsiteX3" fmla="*/ 3878475 w 3878475"/>
                  <a:gd name="connsiteY3" fmla="*/ 7495 h 1047616"/>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2130963"/>
                  <a:gd name="connsiteY0" fmla="*/ 1038444 h 1038444"/>
                  <a:gd name="connsiteX1" fmla="*/ 1235531 w 2130963"/>
                  <a:gd name="connsiteY1" fmla="*/ 5799 h 1038444"/>
                  <a:gd name="connsiteX2" fmla="*/ 2130963 w 2130963"/>
                  <a:gd name="connsiteY2" fmla="*/ 0 h 1038444"/>
                  <a:gd name="connsiteX0" fmla="*/ 0 w 4897079"/>
                  <a:gd name="connsiteY0" fmla="*/ 1038444 h 1038444"/>
                  <a:gd name="connsiteX1" fmla="*/ 1235531 w 4897079"/>
                  <a:gd name="connsiteY1" fmla="*/ 5799 h 1038444"/>
                  <a:gd name="connsiteX2" fmla="*/ 4897079 w 4897079"/>
                  <a:gd name="connsiteY2" fmla="*/ 0 h 1038444"/>
                  <a:gd name="connsiteX0" fmla="*/ 0 w 5097594"/>
                  <a:gd name="connsiteY0" fmla="*/ 1038444 h 1038444"/>
                  <a:gd name="connsiteX1" fmla="*/ 1235531 w 5097594"/>
                  <a:gd name="connsiteY1" fmla="*/ 5799 h 1038444"/>
                  <a:gd name="connsiteX2" fmla="*/ 5097594 w 5097594"/>
                  <a:gd name="connsiteY2" fmla="*/ 0 h 1038444"/>
                  <a:gd name="connsiteX0" fmla="*/ 0 w 5110064"/>
                  <a:gd name="connsiteY0" fmla="*/ 1035928 h 1035928"/>
                  <a:gd name="connsiteX1" fmla="*/ 1235531 w 5110064"/>
                  <a:gd name="connsiteY1" fmla="*/ 3283 h 1035928"/>
                  <a:gd name="connsiteX2" fmla="*/ 5110064 w 5110064"/>
                  <a:gd name="connsiteY2" fmla="*/ 2540 h 1035928"/>
                  <a:gd name="connsiteX0" fmla="*/ 0 w 5114222"/>
                  <a:gd name="connsiteY0" fmla="*/ 1038444 h 1038444"/>
                  <a:gd name="connsiteX1" fmla="*/ 1235531 w 5114222"/>
                  <a:gd name="connsiteY1" fmla="*/ 5799 h 1038444"/>
                  <a:gd name="connsiteX2" fmla="*/ 5114222 w 5114222"/>
                  <a:gd name="connsiteY2" fmla="*/ 0 h 1038444"/>
                  <a:gd name="connsiteX0" fmla="*/ 0 w 5118380"/>
                  <a:gd name="connsiteY0" fmla="*/ 1035928 h 1035928"/>
                  <a:gd name="connsiteX1" fmla="*/ 1235531 w 5118380"/>
                  <a:gd name="connsiteY1" fmla="*/ 3283 h 1035928"/>
                  <a:gd name="connsiteX2" fmla="*/ 5118380 w 5118380"/>
                  <a:gd name="connsiteY2" fmla="*/ 2540 h 1035928"/>
                  <a:gd name="connsiteX0" fmla="*/ 0 w 5118380"/>
                  <a:gd name="connsiteY0" fmla="*/ 1038444 h 1038444"/>
                  <a:gd name="connsiteX1" fmla="*/ 1235531 w 5118380"/>
                  <a:gd name="connsiteY1" fmla="*/ 5799 h 1038444"/>
                  <a:gd name="connsiteX2" fmla="*/ 5118380 w 5118380"/>
                  <a:gd name="connsiteY2" fmla="*/ 0 h 1038444"/>
                  <a:gd name="connsiteX0" fmla="*/ 0 w 5114222"/>
                  <a:gd name="connsiteY0" fmla="*/ 1035928 h 1035928"/>
                  <a:gd name="connsiteX1" fmla="*/ 1235531 w 5114222"/>
                  <a:gd name="connsiteY1" fmla="*/ 3283 h 1035928"/>
                  <a:gd name="connsiteX2" fmla="*/ 5114222 w 5114222"/>
                  <a:gd name="connsiteY2" fmla="*/ 2540 h 1035928"/>
                  <a:gd name="connsiteX0" fmla="*/ 0 w 5114222"/>
                  <a:gd name="connsiteY0" fmla="*/ 1035928 h 1035928"/>
                  <a:gd name="connsiteX1" fmla="*/ 1235531 w 5114222"/>
                  <a:gd name="connsiteY1" fmla="*/ 3283 h 1035928"/>
                  <a:gd name="connsiteX2" fmla="*/ 5114222 w 5114222"/>
                  <a:gd name="connsiteY2" fmla="*/ 2540 h 1035928"/>
                  <a:gd name="connsiteX0" fmla="*/ 0 w 5114222"/>
                  <a:gd name="connsiteY0" fmla="*/ 1036701 h 1036701"/>
                  <a:gd name="connsiteX1" fmla="*/ 1235531 w 5114222"/>
                  <a:gd name="connsiteY1" fmla="*/ 4056 h 1036701"/>
                  <a:gd name="connsiteX2" fmla="*/ 5114222 w 5114222"/>
                  <a:gd name="connsiteY2" fmla="*/ 3313 h 1036701"/>
                  <a:gd name="connsiteX0" fmla="*/ 0 w 5114222"/>
                  <a:gd name="connsiteY0" fmla="*/ 1036701 h 1036701"/>
                  <a:gd name="connsiteX1" fmla="*/ 1235531 w 5114222"/>
                  <a:gd name="connsiteY1" fmla="*/ 4056 h 1036701"/>
                  <a:gd name="connsiteX2" fmla="*/ 5114222 w 5114222"/>
                  <a:gd name="connsiteY2" fmla="*/ 3313 h 1036701"/>
                  <a:gd name="connsiteX0" fmla="*/ 0 w 6770328"/>
                  <a:gd name="connsiteY0" fmla="*/ 1035788 h 1035788"/>
                  <a:gd name="connsiteX1" fmla="*/ 1235531 w 6770328"/>
                  <a:gd name="connsiteY1" fmla="*/ 3143 h 1035788"/>
                  <a:gd name="connsiteX2" fmla="*/ 6770328 w 6770328"/>
                  <a:gd name="connsiteY2" fmla="*/ 8060 h 1035788"/>
                  <a:gd name="connsiteX0" fmla="*/ 0 w 6770328"/>
                  <a:gd name="connsiteY0" fmla="*/ 1037712 h 1037712"/>
                  <a:gd name="connsiteX1" fmla="*/ 1235531 w 6770328"/>
                  <a:gd name="connsiteY1" fmla="*/ 5067 h 1037712"/>
                  <a:gd name="connsiteX2" fmla="*/ 6770328 w 6770328"/>
                  <a:gd name="connsiteY2" fmla="*/ 9984 h 1037712"/>
                  <a:gd name="connsiteX0" fmla="*/ 0 w 6760181"/>
                  <a:gd name="connsiteY0" fmla="*/ 1039702 h 1039702"/>
                  <a:gd name="connsiteX1" fmla="*/ 1235531 w 6760181"/>
                  <a:gd name="connsiteY1" fmla="*/ 7057 h 1039702"/>
                  <a:gd name="connsiteX2" fmla="*/ 6760181 w 6760181"/>
                  <a:gd name="connsiteY2" fmla="*/ 6581 h 1039702"/>
                  <a:gd name="connsiteX0" fmla="*/ 0 w 6760181"/>
                  <a:gd name="connsiteY0" fmla="*/ 1039702 h 1039702"/>
                  <a:gd name="connsiteX1" fmla="*/ 1235531 w 6760181"/>
                  <a:gd name="connsiteY1" fmla="*/ 7057 h 1039702"/>
                  <a:gd name="connsiteX2" fmla="*/ 6760181 w 6760181"/>
                  <a:gd name="connsiteY2" fmla="*/ 6580 h 1039702"/>
                  <a:gd name="connsiteX0" fmla="*/ 0 w 11034716"/>
                  <a:gd name="connsiteY0" fmla="*/ 1043764 h 1043764"/>
                  <a:gd name="connsiteX1" fmla="*/ 1235531 w 11034716"/>
                  <a:gd name="connsiteY1" fmla="*/ 11119 h 1043764"/>
                  <a:gd name="connsiteX2" fmla="*/ 11034716 w 11034716"/>
                  <a:gd name="connsiteY2" fmla="*/ 3901 h 1043764"/>
                  <a:gd name="connsiteX0" fmla="*/ 0 w 10977638"/>
                  <a:gd name="connsiteY0" fmla="*/ 1043764 h 1043764"/>
                  <a:gd name="connsiteX1" fmla="*/ 1235531 w 10977638"/>
                  <a:gd name="connsiteY1" fmla="*/ 11119 h 1043764"/>
                  <a:gd name="connsiteX2" fmla="*/ 10977638 w 10977638"/>
                  <a:gd name="connsiteY2" fmla="*/ 3901 h 1043764"/>
                  <a:gd name="connsiteX0" fmla="*/ 0 w 10949100"/>
                  <a:gd name="connsiteY0" fmla="*/ 1040547 h 1040547"/>
                  <a:gd name="connsiteX1" fmla="*/ 1235531 w 10949100"/>
                  <a:gd name="connsiteY1" fmla="*/ 7902 h 1040547"/>
                  <a:gd name="connsiteX2" fmla="*/ 10949100 w 10949100"/>
                  <a:gd name="connsiteY2" fmla="*/ 5742 h 1040547"/>
                  <a:gd name="connsiteX0" fmla="*/ 0 w 10944342"/>
                  <a:gd name="connsiteY0" fmla="*/ 1056808 h 1056808"/>
                  <a:gd name="connsiteX1" fmla="*/ 1235531 w 10944342"/>
                  <a:gd name="connsiteY1" fmla="*/ 24163 h 1056808"/>
                  <a:gd name="connsiteX2" fmla="*/ 10944342 w 10944342"/>
                  <a:gd name="connsiteY2" fmla="*/ 1777 h 1056808"/>
                  <a:gd name="connsiteX0" fmla="*/ 0 w 10925316"/>
                  <a:gd name="connsiteY0" fmla="*/ 1040549 h 1040549"/>
                  <a:gd name="connsiteX1" fmla="*/ 1235531 w 10925316"/>
                  <a:gd name="connsiteY1" fmla="*/ 7904 h 1040549"/>
                  <a:gd name="connsiteX2" fmla="*/ 10925316 w 10925316"/>
                  <a:gd name="connsiteY2" fmla="*/ 5743 h 1040549"/>
                  <a:gd name="connsiteX0" fmla="*/ 0 w 10925316"/>
                  <a:gd name="connsiteY0" fmla="*/ 1040549 h 1040549"/>
                  <a:gd name="connsiteX1" fmla="*/ 1235531 w 10925316"/>
                  <a:gd name="connsiteY1" fmla="*/ 7904 h 1040549"/>
                  <a:gd name="connsiteX2" fmla="*/ 10925316 w 10925316"/>
                  <a:gd name="connsiteY2" fmla="*/ 5744 h 1040549"/>
                  <a:gd name="connsiteX0" fmla="*/ 0 w 10930072"/>
                  <a:gd name="connsiteY0" fmla="*/ 1040549 h 1040549"/>
                  <a:gd name="connsiteX1" fmla="*/ 1235531 w 10930072"/>
                  <a:gd name="connsiteY1" fmla="*/ 7904 h 1040549"/>
                  <a:gd name="connsiteX2" fmla="*/ 10930072 w 10930072"/>
                  <a:gd name="connsiteY2" fmla="*/ 5744 h 1040549"/>
                  <a:gd name="connsiteX0" fmla="*/ 0 w 10930072"/>
                  <a:gd name="connsiteY0" fmla="*/ 1040549 h 1040549"/>
                  <a:gd name="connsiteX1" fmla="*/ 1235531 w 10930072"/>
                  <a:gd name="connsiteY1" fmla="*/ 7904 h 1040549"/>
                  <a:gd name="connsiteX2" fmla="*/ 10930072 w 10930072"/>
                  <a:gd name="connsiteY2" fmla="*/ 5744 h 1040549"/>
                  <a:gd name="connsiteX0" fmla="*/ 0 w 10930072"/>
                  <a:gd name="connsiteY0" fmla="*/ 1040549 h 1040549"/>
                  <a:gd name="connsiteX1" fmla="*/ 1235531 w 10930072"/>
                  <a:gd name="connsiteY1" fmla="*/ 7904 h 1040549"/>
                  <a:gd name="connsiteX2" fmla="*/ 10930072 w 10930072"/>
                  <a:gd name="connsiteY2" fmla="*/ 5744 h 1040549"/>
                  <a:gd name="connsiteX0" fmla="*/ 0 w 10930072"/>
                  <a:gd name="connsiteY0" fmla="*/ 1040549 h 1040549"/>
                  <a:gd name="connsiteX1" fmla="*/ 1235531 w 10930072"/>
                  <a:gd name="connsiteY1" fmla="*/ 7904 h 1040549"/>
                  <a:gd name="connsiteX2" fmla="*/ 10930072 w 10930072"/>
                  <a:gd name="connsiteY2" fmla="*/ 5744 h 1040549"/>
                  <a:gd name="connsiteX0" fmla="*/ 0 w 10664933"/>
                  <a:gd name="connsiteY0" fmla="*/ 1033066 h 1033066"/>
                  <a:gd name="connsiteX1" fmla="*/ 1235531 w 10664933"/>
                  <a:gd name="connsiteY1" fmla="*/ 421 h 1033066"/>
                  <a:gd name="connsiteX2" fmla="*/ 10664933 w 10664933"/>
                  <a:gd name="connsiteY2" fmla="*/ 180938 h 1033066"/>
                  <a:gd name="connsiteX0" fmla="*/ 0 w 10920251"/>
                  <a:gd name="connsiteY0" fmla="*/ 1040547 h 1040547"/>
                  <a:gd name="connsiteX1" fmla="*/ 1235531 w 10920251"/>
                  <a:gd name="connsiteY1" fmla="*/ 7902 h 1040547"/>
                  <a:gd name="connsiteX2" fmla="*/ 10920251 w 10920251"/>
                  <a:gd name="connsiteY2" fmla="*/ 5742 h 1040547"/>
                  <a:gd name="connsiteX0" fmla="*/ 0 w 10920251"/>
                  <a:gd name="connsiteY0" fmla="*/ 1040547 h 1040547"/>
                  <a:gd name="connsiteX1" fmla="*/ 1235531 w 10920251"/>
                  <a:gd name="connsiteY1" fmla="*/ 7902 h 1040547"/>
                  <a:gd name="connsiteX2" fmla="*/ 10920251 w 10920251"/>
                  <a:gd name="connsiteY2" fmla="*/ 5742 h 1040547"/>
                  <a:gd name="connsiteX0" fmla="*/ 0 w 10925007"/>
                  <a:gd name="connsiteY0" fmla="*/ 1040547 h 1040547"/>
                  <a:gd name="connsiteX1" fmla="*/ 1235531 w 10925007"/>
                  <a:gd name="connsiteY1" fmla="*/ 7902 h 1040547"/>
                  <a:gd name="connsiteX2" fmla="*/ 10925007 w 10925007"/>
                  <a:gd name="connsiteY2" fmla="*/ 5742 h 1040547"/>
                  <a:gd name="connsiteX0" fmla="*/ 0 w 10925007"/>
                  <a:gd name="connsiteY0" fmla="*/ 1040547 h 1040547"/>
                  <a:gd name="connsiteX1" fmla="*/ 1235531 w 10925007"/>
                  <a:gd name="connsiteY1" fmla="*/ 7902 h 1040547"/>
                  <a:gd name="connsiteX2" fmla="*/ 10925007 w 10925007"/>
                  <a:gd name="connsiteY2" fmla="*/ 5742 h 1040547"/>
                  <a:gd name="connsiteX0" fmla="*/ 0 w 11644316"/>
                  <a:gd name="connsiteY0" fmla="*/ 1040547 h 1040547"/>
                  <a:gd name="connsiteX1" fmla="*/ 1235531 w 11644316"/>
                  <a:gd name="connsiteY1" fmla="*/ 7902 h 1040547"/>
                  <a:gd name="connsiteX2" fmla="*/ 10925007 w 11644316"/>
                  <a:gd name="connsiteY2" fmla="*/ 5742 h 1040547"/>
                  <a:gd name="connsiteX3" fmla="*/ 10930474 w 11644316"/>
                  <a:gd name="connsiteY3" fmla="*/ 11532 h 1040547"/>
                  <a:gd name="connsiteX0" fmla="*/ 0 w 12025388"/>
                  <a:gd name="connsiteY0" fmla="*/ 1040547 h 1040547"/>
                  <a:gd name="connsiteX1" fmla="*/ 1235531 w 12025388"/>
                  <a:gd name="connsiteY1" fmla="*/ 7902 h 1040547"/>
                  <a:gd name="connsiteX2" fmla="*/ 10925007 w 12025388"/>
                  <a:gd name="connsiteY2" fmla="*/ 5742 h 1040547"/>
                  <a:gd name="connsiteX3" fmla="*/ 11900806 w 12025388"/>
                  <a:gd name="connsiteY3" fmla="*/ 1027843 h 1040547"/>
                  <a:gd name="connsiteX0" fmla="*/ 0 w 12025388"/>
                  <a:gd name="connsiteY0" fmla="*/ 1040547 h 1040547"/>
                  <a:gd name="connsiteX1" fmla="*/ 1235531 w 12025388"/>
                  <a:gd name="connsiteY1" fmla="*/ 7902 h 1040547"/>
                  <a:gd name="connsiteX2" fmla="*/ 10925007 w 12025388"/>
                  <a:gd name="connsiteY2" fmla="*/ 5742 h 1040547"/>
                  <a:gd name="connsiteX3" fmla="*/ 11900806 w 12025388"/>
                  <a:gd name="connsiteY3" fmla="*/ 1027843 h 1040547"/>
                  <a:gd name="connsiteX0" fmla="*/ 0 w 12025388"/>
                  <a:gd name="connsiteY0" fmla="*/ 1040547 h 1040547"/>
                  <a:gd name="connsiteX1" fmla="*/ 1235531 w 12025388"/>
                  <a:gd name="connsiteY1" fmla="*/ 7902 h 1040547"/>
                  <a:gd name="connsiteX2" fmla="*/ 10925007 w 12025388"/>
                  <a:gd name="connsiteY2" fmla="*/ 5742 h 1040547"/>
                  <a:gd name="connsiteX3" fmla="*/ 11900806 w 12025388"/>
                  <a:gd name="connsiteY3" fmla="*/ 1027843 h 1040547"/>
                  <a:gd name="connsiteX0" fmla="*/ 0 w 10925007"/>
                  <a:gd name="connsiteY0" fmla="*/ 1040547 h 1040547"/>
                  <a:gd name="connsiteX1" fmla="*/ 1235531 w 10925007"/>
                  <a:gd name="connsiteY1" fmla="*/ 7902 h 1040547"/>
                  <a:gd name="connsiteX2" fmla="*/ 10925007 w 10925007"/>
                  <a:gd name="connsiteY2" fmla="*/ 5742 h 1040547"/>
                  <a:gd name="connsiteX0" fmla="*/ 0 w 10925007"/>
                  <a:gd name="connsiteY0" fmla="*/ 1040547 h 1040547"/>
                  <a:gd name="connsiteX1" fmla="*/ 1235531 w 10925007"/>
                  <a:gd name="connsiteY1" fmla="*/ 7902 h 1040547"/>
                  <a:gd name="connsiteX2" fmla="*/ 10925007 w 10925007"/>
                  <a:gd name="connsiteY2" fmla="*/ 5742 h 1040547"/>
                  <a:gd name="connsiteX0" fmla="*/ 0 w 11642950"/>
                  <a:gd name="connsiteY0" fmla="*/ 1040547 h 1040547"/>
                  <a:gd name="connsiteX1" fmla="*/ 1235531 w 11642950"/>
                  <a:gd name="connsiteY1" fmla="*/ 7902 h 1040547"/>
                  <a:gd name="connsiteX2" fmla="*/ 10925007 w 11642950"/>
                  <a:gd name="connsiteY2" fmla="*/ 5742 h 1040547"/>
                  <a:gd name="connsiteX3" fmla="*/ 10925716 w 11642950"/>
                  <a:gd name="connsiteY3" fmla="*/ 16584 h 1040547"/>
                  <a:gd name="connsiteX0" fmla="*/ 0 w 11987693"/>
                  <a:gd name="connsiteY0" fmla="*/ 1040547 h 1040547"/>
                  <a:gd name="connsiteX1" fmla="*/ 1235531 w 11987693"/>
                  <a:gd name="connsiteY1" fmla="*/ 7902 h 1040547"/>
                  <a:gd name="connsiteX2" fmla="*/ 10925007 w 11987693"/>
                  <a:gd name="connsiteY2" fmla="*/ 5742 h 1040547"/>
                  <a:gd name="connsiteX3" fmla="*/ 11834214 w 11987693"/>
                  <a:gd name="connsiteY3" fmla="*/ 967163 h 1040547"/>
                  <a:gd name="connsiteX0" fmla="*/ 0 w 11834214"/>
                  <a:gd name="connsiteY0" fmla="*/ 1040547 h 1040547"/>
                  <a:gd name="connsiteX1" fmla="*/ 1235531 w 11834214"/>
                  <a:gd name="connsiteY1" fmla="*/ 7902 h 1040547"/>
                  <a:gd name="connsiteX2" fmla="*/ 10925007 w 11834214"/>
                  <a:gd name="connsiteY2" fmla="*/ 5742 h 1040547"/>
                  <a:gd name="connsiteX3" fmla="*/ 11834214 w 11834214"/>
                  <a:gd name="connsiteY3" fmla="*/ 967163 h 1040547"/>
                </a:gdLst>
                <a:ahLst/>
                <a:cxnLst>
                  <a:cxn ang="0">
                    <a:pos x="connsiteX0" y="connsiteY0"/>
                  </a:cxn>
                  <a:cxn ang="0">
                    <a:pos x="connsiteX1" y="connsiteY1"/>
                  </a:cxn>
                  <a:cxn ang="0">
                    <a:pos x="connsiteX2" y="connsiteY2"/>
                  </a:cxn>
                  <a:cxn ang="0">
                    <a:pos x="connsiteX3" y="connsiteY3"/>
                  </a:cxn>
                </a:cxnLst>
                <a:rect l="l" t="t" r="r" b="b"/>
                <a:pathLst>
                  <a:path w="11834214" h="1040547">
                    <a:moveTo>
                      <a:pt x="0" y="1040547"/>
                    </a:moveTo>
                    <a:cubicBezTo>
                      <a:pt x="150086" y="953677"/>
                      <a:pt x="1051186" y="125615"/>
                      <a:pt x="1235531" y="7902"/>
                    </a:cubicBezTo>
                    <a:cubicBezTo>
                      <a:pt x="1292009" y="-2433"/>
                      <a:pt x="10805273" y="-2072"/>
                      <a:pt x="10925007" y="5742"/>
                    </a:cubicBezTo>
                    <a:cubicBezTo>
                      <a:pt x="11645810" y="780799"/>
                      <a:pt x="11834066" y="964904"/>
                      <a:pt x="11834214" y="967163"/>
                    </a:cubicBezTo>
                  </a:path>
                </a:pathLst>
              </a:cu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lt1"/>
                  </a:solidFill>
                </a:endParaRPr>
              </a:p>
            </p:txBody>
          </p:sp>
        </p:grpSp>
        <p:cxnSp>
          <p:nvCxnSpPr>
            <p:cNvPr id="130" name="Straight Connector 129">
              <a:extLst>
                <a:ext uri="{FF2B5EF4-FFF2-40B4-BE49-F238E27FC236}">
                  <a16:creationId xmlns:a16="http://schemas.microsoft.com/office/drawing/2014/main" id="{45630264-BA8E-4D9D-BA9B-EAA31F387768}"/>
                </a:ext>
              </a:extLst>
            </p:cNvPr>
            <p:cNvCxnSpPr>
              <a:cxnSpLocks/>
            </p:cNvCxnSpPr>
            <p:nvPr/>
          </p:nvCxnSpPr>
          <p:spPr>
            <a:xfrm>
              <a:off x="8752086" y="3891025"/>
              <a:ext cx="1406947" cy="3"/>
            </a:xfrm>
            <a:prstGeom prst="line">
              <a:avLst/>
            </a:pr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cxnSp>
      </p:grpSp>
      <p:grpSp>
        <p:nvGrpSpPr>
          <p:cNvPr id="133" name="Group 132">
            <a:extLst>
              <a:ext uri="{FF2B5EF4-FFF2-40B4-BE49-F238E27FC236}">
                <a16:creationId xmlns:a16="http://schemas.microsoft.com/office/drawing/2014/main" id="{334140F8-DB14-44E9-AE99-6187974381B3}"/>
              </a:ext>
              <a:ext uri="{C183D7F6-B498-43B3-948B-1728B52AA6E4}">
                <adec:decorative xmlns:adec="http://schemas.microsoft.com/office/drawing/2017/decorative" val="1"/>
              </a:ext>
            </a:extLst>
          </p:cNvPr>
          <p:cNvGrpSpPr/>
          <p:nvPr/>
        </p:nvGrpSpPr>
        <p:grpSpPr>
          <a:xfrm>
            <a:off x="2672196" y="2285328"/>
            <a:ext cx="1129668" cy="1171470"/>
            <a:chOff x="3228093" y="2428602"/>
            <a:chExt cx="1129668" cy="1171470"/>
          </a:xfrm>
        </p:grpSpPr>
        <p:sp>
          <p:nvSpPr>
            <p:cNvPr id="134" name="Oval 133">
              <a:extLst>
                <a:ext uri="{FF2B5EF4-FFF2-40B4-BE49-F238E27FC236}">
                  <a16:creationId xmlns:a16="http://schemas.microsoft.com/office/drawing/2014/main" id="{766FA41F-BF87-43D3-AE75-BC851CEEFF33}"/>
                </a:ext>
              </a:extLst>
            </p:cNvPr>
            <p:cNvSpPr/>
            <p:nvPr/>
          </p:nvSpPr>
          <p:spPr bwMode="auto">
            <a:xfrm>
              <a:off x="3701487" y="3417192"/>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noAutofit/>
            </a:bodyPr>
            <a:lstStyle/>
            <a:p>
              <a:pPr defTabSz="932742">
                <a:lnSpc>
                  <a:spcPct val="90000"/>
                </a:lnSpc>
                <a:spcBef>
                  <a:spcPct val="0"/>
                </a:spcBef>
              </a:pPr>
              <a:endParaRPr lang="en-US" sz="1200" b="1" dirty="0">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135" name="Straight Connector 134">
              <a:extLst>
                <a:ext uri="{FF2B5EF4-FFF2-40B4-BE49-F238E27FC236}">
                  <a16:creationId xmlns:a16="http://schemas.microsoft.com/office/drawing/2014/main" id="{E2C1614D-344D-4A77-8818-924E7EE880AE}"/>
                </a:ext>
              </a:extLst>
            </p:cNvPr>
            <p:cNvCxnSpPr>
              <a:cxnSpLocks/>
            </p:cNvCxnSpPr>
            <p:nvPr/>
          </p:nvCxnSpPr>
          <p:spPr>
            <a:xfrm flipH="1">
              <a:off x="3792927" y="2925816"/>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6" name="TextBox 135">
              <a:extLst>
                <a:ext uri="{FF2B5EF4-FFF2-40B4-BE49-F238E27FC236}">
                  <a16:creationId xmlns:a16="http://schemas.microsoft.com/office/drawing/2014/main" id="{FA1484AE-8028-422C-A9B9-145A703610B0}"/>
                </a:ext>
              </a:extLst>
            </p:cNvPr>
            <p:cNvSpPr txBox="1"/>
            <p:nvPr/>
          </p:nvSpPr>
          <p:spPr>
            <a:xfrm>
              <a:off x="3228093" y="2428602"/>
              <a:ext cx="1129668" cy="517065"/>
            </a:xfrm>
            <a:prstGeom prst="rect">
              <a:avLst/>
            </a:prstGeom>
            <a:noFill/>
          </p:spPr>
          <p:txBody>
            <a:bodyPr wrap="none" lIns="91440" tIns="91440" rIns="91440" bIns="91440" rtlCol="0">
              <a:spAutoFit/>
            </a:bodyPr>
            <a:lstStyle/>
            <a:p>
              <a:pPr algn="ctr" defTabSz="932742">
                <a:lnSpc>
                  <a:spcPct val="90000"/>
                </a:lnSpc>
                <a:spcBef>
                  <a:spcPct val="0"/>
                </a:spcBef>
              </a:pP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Cloud Concepts</a:t>
              </a:r>
              <a:b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(25-30%)</a:t>
              </a:r>
            </a:p>
          </p:txBody>
        </p:sp>
      </p:grpSp>
      <p:grpSp>
        <p:nvGrpSpPr>
          <p:cNvPr id="141" name="Group 140">
            <a:extLst>
              <a:ext uri="{FF2B5EF4-FFF2-40B4-BE49-F238E27FC236}">
                <a16:creationId xmlns:a16="http://schemas.microsoft.com/office/drawing/2014/main" id="{C4501C33-1EA1-4A16-B139-B3F742D4536C}"/>
              </a:ext>
              <a:ext uri="{C183D7F6-B498-43B3-948B-1728B52AA6E4}">
                <adec:decorative xmlns:adec="http://schemas.microsoft.com/office/drawing/2017/decorative" val="1"/>
              </a:ext>
            </a:extLst>
          </p:cNvPr>
          <p:cNvGrpSpPr/>
          <p:nvPr/>
        </p:nvGrpSpPr>
        <p:grpSpPr>
          <a:xfrm>
            <a:off x="8026089" y="2285328"/>
            <a:ext cx="1545871" cy="1718389"/>
            <a:chOff x="7862237" y="2238854"/>
            <a:chExt cx="1545871" cy="1718389"/>
          </a:xfrm>
        </p:grpSpPr>
        <p:sp>
          <p:nvSpPr>
            <p:cNvPr id="142" name="Oval 141">
              <a:extLst>
                <a:ext uri="{FF2B5EF4-FFF2-40B4-BE49-F238E27FC236}">
                  <a16:creationId xmlns:a16="http://schemas.microsoft.com/office/drawing/2014/main" id="{0FD9A3CA-794E-4B1C-9FE6-05F03C1A8940}"/>
                </a:ext>
              </a:extLst>
            </p:cNvPr>
            <p:cNvSpPr/>
            <p:nvPr/>
          </p:nvSpPr>
          <p:spPr bwMode="auto">
            <a:xfrm>
              <a:off x="8460115" y="3774363"/>
              <a:ext cx="182880" cy="182880"/>
            </a:xfrm>
            <a:prstGeom prst="ellipse">
              <a:avLst/>
            </a:prstGeom>
            <a:solidFill>
              <a:schemeClr val="accent1"/>
            </a:solidFill>
            <a:effectLst>
              <a:outerShdw blurRad="76200" dist="25400" dir="2700000" algn="ctr" rotWithShape="0">
                <a:prstClr val="black">
                  <a:alpha val="31000"/>
                </a:prstClr>
              </a:outerShdw>
            </a:effectLst>
          </p:spPr>
          <p:txBody>
            <a:bodyPr vert="horz" wrap="square" lIns="365760" tIns="731520" rIns="0" bIns="731520" rtlCol="0" anchor="ctr" anchorCtr="0">
              <a:noAutofit/>
            </a:bodyPr>
            <a:lstStyle/>
            <a:p>
              <a:pPr defTabSz="932742">
                <a:lnSpc>
                  <a:spcPct val="90000"/>
                </a:lnSpc>
                <a:spcBef>
                  <a:spcPct val="0"/>
                </a:spcBef>
              </a:pPr>
              <a:endParaRPr lang="en-US" sz="1200" b="1" dirty="0">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143" name="Straight Connector 142">
              <a:extLst>
                <a:ext uri="{FF2B5EF4-FFF2-40B4-BE49-F238E27FC236}">
                  <a16:creationId xmlns:a16="http://schemas.microsoft.com/office/drawing/2014/main" id="{AEBDB770-6471-4E31-B0A4-271A2711B26E}"/>
                </a:ext>
              </a:extLst>
            </p:cNvPr>
            <p:cNvCxnSpPr>
              <a:cxnSpLocks/>
              <a:endCxn id="142" idx="0"/>
            </p:cNvCxnSpPr>
            <p:nvPr/>
          </p:nvCxnSpPr>
          <p:spPr>
            <a:xfrm>
              <a:off x="8551555" y="2844276"/>
              <a:ext cx="0" cy="930087"/>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D9E75D4D-B513-4736-8655-A80A17511275}"/>
                </a:ext>
              </a:extLst>
            </p:cNvPr>
            <p:cNvSpPr txBox="1"/>
            <p:nvPr/>
          </p:nvSpPr>
          <p:spPr>
            <a:xfrm>
              <a:off x="7862237" y="2238854"/>
              <a:ext cx="1545871" cy="605422"/>
            </a:xfrm>
            <a:prstGeom prst="rect">
              <a:avLst/>
            </a:prstGeom>
            <a:solidFill>
              <a:schemeClr val="accent1"/>
            </a:solidFill>
            <a:effectLst>
              <a:outerShdw blurRad="76200" dist="25400" dir="2700000" algn="ctr" rotWithShape="0">
                <a:prstClr val="black">
                  <a:alpha val="31000"/>
                </a:prstClr>
              </a:outerShdw>
            </a:effectLst>
          </p:spPr>
          <p:txBody>
            <a:bodyPr rot="0" spcFirstLastPara="0" vertOverflow="overflow" horzOverflow="overflow" vert="horz" wrap="square" lIns="137160" tIns="137160" rIns="137160" bIns="137160" numCol="1" spcCol="0" rtlCol="0" fromWordArt="0" anchor="ctr" anchorCtr="0" forceAA="0" compatLnSpc="1">
              <a:prstTxWarp prst="textNoShape">
                <a:avLst/>
              </a:prstTxWarp>
              <a:spAutoFit/>
            </a:bodyPr>
            <a:lstStyle>
              <a:defPPr>
                <a:defRPr lang="en-US"/>
              </a:defPPr>
              <a:lvl1pPr defTabSz="932742">
                <a:lnSpc>
                  <a:spcPct val="90000"/>
                </a:lnSpc>
                <a:spcBef>
                  <a:spcPct val="0"/>
                </a:spcBef>
                <a:defRPr sz="1200" b="1">
                  <a:ln w="3175">
                    <a:noFill/>
                  </a:ln>
                  <a:gradFill>
                    <a:gsLst>
                      <a:gs pos="1250">
                        <a:schemeClr val="bg1"/>
                      </a:gs>
                      <a:gs pos="100000">
                        <a:schemeClr val="bg1"/>
                      </a:gs>
                    </a:gsLst>
                    <a:lin ang="5400000" scaled="0"/>
                  </a:gradFill>
                  <a:latin typeface="+mj-lt"/>
                  <a:cs typeface="Segoe UI" panose="020B0502040204020203" pitchFamily="34" charset="0"/>
                </a:defRPr>
              </a:lvl1pPr>
            </a:lstStyle>
            <a:p>
              <a:pPr algn="ctr">
                <a:lnSpc>
                  <a:spcPct val="97000"/>
                </a:lnSpc>
              </a:pPr>
              <a:r>
                <a:rPr lang="en-US" sz="1100" dirty="0"/>
                <a:t>AZ-900: Microsoft Azure Fundamentals</a:t>
              </a:r>
            </a:p>
          </p:txBody>
        </p:sp>
      </p:grpSp>
      <p:grpSp>
        <p:nvGrpSpPr>
          <p:cNvPr id="156" name="Group 155">
            <a:extLst>
              <a:ext uri="{FF2B5EF4-FFF2-40B4-BE49-F238E27FC236}">
                <a16:creationId xmlns:a16="http://schemas.microsoft.com/office/drawing/2014/main" id="{EAE87153-0ECB-45C1-B9FB-4DDE2FEBE73E}"/>
              </a:ext>
              <a:ext uri="{C183D7F6-B498-43B3-948B-1728B52AA6E4}">
                <adec:decorative xmlns:adec="http://schemas.microsoft.com/office/drawing/2017/decorative" val="1"/>
              </a:ext>
            </a:extLst>
          </p:cNvPr>
          <p:cNvGrpSpPr/>
          <p:nvPr/>
        </p:nvGrpSpPr>
        <p:grpSpPr>
          <a:xfrm>
            <a:off x="616046" y="3419939"/>
            <a:ext cx="1005840" cy="1005840"/>
            <a:chOff x="748440" y="4715331"/>
            <a:chExt cx="1005840" cy="1005840"/>
          </a:xfrm>
        </p:grpSpPr>
        <p:sp>
          <p:nvSpPr>
            <p:cNvPr id="157" name="Rectangle: Rounded Corners 48">
              <a:extLst>
                <a:ext uri="{FF2B5EF4-FFF2-40B4-BE49-F238E27FC236}">
                  <a16:creationId xmlns:a16="http://schemas.microsoft.com/office/drawing/2014/main" id="{5E46C62D-C920-4417-A868-C7E357DC57EC}"/>
                </a:ext>
              </a:extLst>
            </p:cNvPr>
            <p:cNvSpPr/>
            <p:nvPr/>
          </p:nvSpPr>
          <p:spPr bwMode="auto">
            <a:xfrm>
              <a:off x="748440" y="4715331"/>
              <a:ext cx="1005840" cy="1005840"/>
            </a:xfrm>
            <a:prstGeom prst="roundRect">
              <a:avLst>
                <a:gd name="adj" fmla="val 50000"/>
              </a:avLst>
            </a:prstGeom>
            <a:solidFill>
              <a:schemeClr val="bg1">
                <a:lumMod val="95000"/>
              </a:schemeClr>
            </a:solidFill>
            <a:effectLst>
              <a:outerShdw blurRad="190500" dist="63500" dir="2700000" sx="101000" sy="101000" algn="ctr" rotWithShape="0">
                <a:prstClr val="black">
                  <a:alpha val="30000"/>
                </a:prstClr>
              </a:outerShdw>
            </a:effectLst>
          </p:spPr>
          <p:txBody>
            <a:bodyPr vert="horz" wrap="square" lIns="0" tIns="0" rIns="0" bIns="0" rtlCol="0" anchor="ctr" anchorCtr="0">
              <a:noAutofit/>
            </a:bodyPr>
            <a:lstStyle/>
            <a:p>
              <a:pPr marL="0" marR="0" lvl="0" indent="0" algn="l" defTabSz="932742" rtl="0" eaLnBrk="1" fontAlgn="auto" latinLnBrk="0" hangingPunct="1">
                <a:lnSpc>
                  <a:spcPct val="90000"/>
                </a:lnSpc>
                <a:spcBef>
                  <a:spcPct val="0"/>
                </a:spcBef>
                <a:spcAft>
                  <a:spcPts val="0"/>
                </a:spcAft>
                <a:buClrTx/>
                <a:buSzTx/>
                <a:buFontTx/>
                <a:buNone/>
                <a:tabLst/>
                <a:defRPr/>
              </a:pPr>
              <a:endParaRPr kumimoji="0" lang="en-US" sz="1200" b="1" i="0" u="none" strike="noStrike" kern="1200" cap="none" spc="0" normalizeH="0" baseline="0" noProof="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endParaRPr>
            </a:p>
          </p:txBody>
        </p:sp>
        <p:grpSp>
          <p:nvGrpSpPr>
            <p:cNvPr id="158" name="Group 157">
              <a:extLst>
                <a:ext uri="{FF2B5EF4-FFF2-40B4-BE49-F238E27FC236}">
                  <a16:creationId xmlns:a16="http://schemas.microsoft.com/office/drawing/2014/main" id="{02532438-91F3-4400-A177-F9A74D1B498C}"/>
                </a:ext>
              </a:extLst>
            </p:cNvPr>
            <p:cNvGrpSpPr/>
            <p:nvPr/>
          </p:nvGrpSpPr>
          <p:grpSpPr>
            <a:xfrm>
              <a:off x="910573" y="4997101"/>
              <a:ext cx="681574" cy="410456"/>
              <a:chOff x="2201868" y="5451471"/>
              <a:chExt cx="549073" cy="325437"/>
            </a:xfrm>
          </p:grpSpPr>
          <p:grpSp>
            <p:nvGrpSpPr>
              <p:cNvPr id="159" name="Group 11">
                <a:extLst>
                  <a:ext uri="{FF2B5EF4-FFF2-40B4-BE49-F238E27FC236}">
                    <a16:creationId xmlns:a16="http://schemas.microsoft.com/office/drawing/2014/main" id="{CE2E0805-4632-481F-8851-9865BC5F42AD}"/>
                  </a:ext>
                </a:extLst>
              </p:cNvPr>
              <p:cNvGrpSpPr>
                <a:grpSpLocks noChangeAspect="1"/>
              </p:cNvGrpSpPr>
              <p:nvPr/>
            </p:nvGrpSpPr>
            <p:grpSpPr bwMode="auto">
              <a:xfrm>
                <a:off x="2201868" y="5451471"/>
                <a:ext cx="401638" cy="325437"/>
                <a:chOff x="1387" y="3434"/>
                <a:chExt cx="253" cy="205"/>
              </a:xfrm>
              <a:solidFill>
                <a:schemeClr val="tx1"/>
              </a:solidFill>
            </p:grpSpPr>
            <p:sp>
              <p:nvSpPr>
                <p:cNvPr id="161" name="Freeform 12">
                  <a:extLst>
                    <a:ext uri="{FF2B5EF4-FFF2-40B4-BE49-F238E27FC236}">
                      <a16:creationId xmlns:a16="http://schemas.microsoft.com/office/drawing/2014/main" id="{662E80EF-6B23-47B6-9511-0E4EF9098605}"/>
                    </a:ext>
                  </a:extLst>
                </p:cNvPr>
                <p:cNvSpPr>
                  <a:spLocks/>
                </p:cNvSpPr>
                <p:nvPr/>
              </p:nvSpPr>
              <p:spPr bwMode="auto">
                <a:xfrm>
                  <a:off x="1414" y="3434"/>
                  <a:ext cx="110" cy="110"/>
                </a:xfrm>
                <a:custGeom>
                  <a:avLst/>
                  <a:gdLst>
                    <a:gd name="T0" fmla="*/ 54 w 107"/>
                    <a:gd name="T1" fmla="*/ 107 h 107"/>
                    <a:gd name="T2" fmla="*/ 54 w 107"/>
                    <a:gd name="T3" fmla="*/ 107 h 107"/>
                    <a:gd name="T4" fmla="*/ 0 w 107"/>
                    <a:gd name="T5" fmla="*/ 54 h 107"/>
                    <a:gd name="T6" fmla="*/ 32 w 107"/>
                    <a:gd name="T7" fmla="*/ 5 h 107"/>
                    <a:gd name="T8" fmla="*/ 54 w 107"/>
                    <a:gd name="T9" fmla="*/ 0 h 107"/>
                    <a:gd name="T10" fmla="*/ 76 w 107"/>
                    <a:gd name="T11" fmla="*/ 5 h 107"/>
                    <a:gd name="T12" fmla="*/ 107 w 107"/>
                    <a:gd name="T13" fmla="*/ 54 h 107"/>
                    <a:gd name="T14" fmla="*/ 54 w 107"/>
                    <a:gd name="T15" fmla="*/ 107 h 1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 h="107">
                      <a:moveTo>
                        <a:pt x="54" y="107"/>
                      </a:moveTo>
                      <a:lnTo>
                        <a:pt x="54" y="107"/>
                      </a:lnTo>
                      <a:cubicBezTo>
                        <a:pt x="24" y="107"/>
                        <a:pt x="0" y="83"/>
                        <a:pt x="0" y="54"/>
                      </a:cubicBezTo>
                      <a:cubicBezTo>
                        <a:pt x="0" y="32"/>
                        <a:pt x="13" y="14"/>
                        <a:pt x="32" y="5"/>
                      </a:cubicBezTo>
                      <a:cubicBezTo>
                        <a:pt x="38" y="2"/>
                        <a:pt x="46" y="0"/>
                        <a:pt x="54" y="0"/>
                      </a:cubicBezTo>
                      <a:cubicBezTo>
                        <a:pt x="61" y="0"/>
                        <a:pt x="69" y="2"/>
                        <a:pt x="76" y="5"/>
                      </a:cubicBezTo>
                      <a:cubicBezTo>
                        <a:pt x="94" y="14"/>
                        <a:pt x="107" y="32"/>
                        <a:pt x="107" y="54"/>
                      </a:cubicBezTo>
                      <a:cubicBezTo>
                        <a:pt x="107" y="83"/>
                        <a:pt x="83" y="107"/>
                        <a:pt x="54" y="10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2" name="Freeform 13">
                  <a:extLst>
                    <a:ext uri="{FF2B5EF4-FFF2-40B4-BE49-F238E27FC236}">
                      <a16:creationId xmlns:a16="http://schemas.microsoft.com/office/drawing/2014/main" id="{EE95D677-7BF2-44FD-BD8A-10489C6ECA2C}"/>
                    </a:ext>
                  </a:extLst>
                </p:cNvPr>
                <p:cNvSpPr>
                  <a:spLocks/>
                </p:cNvSpPr>
                <p:nvPr/>
              </p:nvSpPr>
              <p:spPr bwMode="auto">
                <a:xfrm>
                  <a:off x="1387" y="3557"/>
                  <a:ext cx="164" cy="82"/>
                </a:xfrm>
                <a:custGeom>
                  <a:avLst/>
                  <a:gdLst>
                    <a:gd name="T0" fmla="*/ 80 w 160"/>
                    <a:gd name="T1" fmla="*/ 0 h 80"/>
                    <a:gd name="T2" fmla="*/ 80 w 160"/>
                    <a:gd name="T3" fmla="*/ 0 h 80"/>
                    <a:gd name="T4" fmla="*/ 160 w 160"/>
                    <a:gd name="T5" fmla="*/ 80 h 80"/>
                    <a:gd name="T6" fmla="*/ 0 w 160"/>
                    <a:gd name="T7" fmla="*/ 80 h 80"/>
                    <a:gd name="T8" fmla="*/ 80 w 160"/>
                    <a:gd name="T9" fmla="*/ 0 h 80"/>
                  </a:gdLst>
                  <a:ahLst/>
                  <a:cxnLst>
                    <a:cxn ang="0">
                      <a:pos x="T0" y="T1"/>
                    </a:cxn>
                    <a:cxn ang="0">
                      <a:pos x="T2" y="T3"/>
                    </a:cxn>
                    <a:cxn ang="0">
                      <a:pos x="T4" y="T5"/>
                    </a:cxn>
                    <a:cxn ang="0">
                      <a:pos x="T6" y="T7"/>
                    </a:cxn>
                    <a:cxn ang="0">
                      <a:pos x="T8" y="T9"/>
                    </a:cxn>
                  </a:cxnLst>
                  <a:rect l="0" t="0" r="r" b="b"/>
                  <a:pathLst>
                    <a:path w="160" h="80">
                      <a:moveTo>
                        <a:pt x="80" y="0"/>
                      </a:moveTo>
                      <a:lnTo>
                        <a:pt x="80" y="0"/>
                      </a:lnTo>
                      <a:cubicBezTo>
                        <a:pt x="124" y="0"/>
                        <a:pt x="160" y="36"/>
                        <a:pt x="160" y="80"/>
                      </a:cubicBezTo>
                      <a:lnTo>
                        <a:pt x="0" y="80"/>
                      </a:lnTo>
                      <a:cubicBezTo>
                        <a:pt x="0" y="36"/>
                        <a:pt x="36" y="0"/>
                        <a:pt x="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3" name="Freeform 14">
                  <a:extLst>
                    <a:ext uri="{FF2B5EF4-FFF2-40B4-BE49-F238E27FC236}">
                      <a16:creationId xmlns:a16="http://schemas.microsoft.com/office/drawing/2014/main" id="{99D6A5E0-A4E2-4E59-BA3E-B4C8514FAA44}"/>
                    </a:ext>
                  </a:extLst>
                </p:cNvPr>
                <p:cNvSpPr>
                  <a:spLocks/>
                </p:cNvSpPr>
                <p:nvPr/>
              </p:nvSpPr>
              <p:spPr bwMode="auto">
                <a:xfrm>
                  <a:off x="1564" y="3585"/>
                  <a:ext cx="76" cy="54"/>
                </a:xfrm>
                <a:custGeom>
                  <a:avLst/>
                  <a:gdLst>
                    <a:gd name="T0" fmla="*/ 74 w 74"/>
                    <a:gd name="T1" fmla="*/ 53 h 53"/>
                    <a:gd name="T2" fmla="*/ 74 w 74"/>
                    <a:gd name="T3" fmla="*/ 53 h 53"/>
                    <a:gd name="T4" fmla="*/ 12 w 74"/>
                    <a:gd name="T5" fmla="*/ 53 h 53"/>
                    <a:gd name="T6" fmla="*/ 12 w 74"/>
                    <a:gd name="T7" fmla="*/ 53 h 53"/>
                    <a:gd name="T8" fmla="*/ 0 w 74"/>
                    <a:gd name="T9" fmla="*/ 4 h 53"/>
                    <a:gd name="T10" fmla="*/ 21 w 74"/>
                    <a:gd name="T11" fmla="*/ 0 h 53"/>
                    <a:gd name="T12" fmla="*/ 74 w 7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74" h="53">
                      <a:moveTo>
                        <a:pt x="74" y="53"/>
                      </a:moveTo>
                      <a:lnTo>
                        <a:pt x="74" y="53"/>
                      </a:lnTo>
                      <a:lnTo>
                        <a:pt x="12" y="53"/>
                      </a:lnTo>
                      <a:lnTo>
                        <a:pt x="12" y="53"/>
                      </a:lnTo>
                      <a:cubicBezTo>
                        <a:pt x="12" y="35"/>
                        <a:pt x="7" y="19"/>
                        <a:pt x="0" y="4"/>
                      </a:cubicBezTo>
                      <a:cubicBezTo>
                        <a:pt x="6" y="1"/>
                        <a:pt x="13" y="0"/>
                        <a:pt x="21" y="0"/>
                      </a:cubicBezTo>
                      <a:cubicBezTo>
                        <a:pt x="50" y="0"/>
                        <a:pt x="74" y="24"/>
                        <a:pt x="74" y="5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4" name="Freeform 15">
                  <a:extLst>
                    <a:ext uri="{FF2B5EF4-FFF2-40B4-BE49-F238E27FC236}">
                      <a16:creationId xmlns:a16="http://schemas.microsoft.com/office/drawing/2014/main" id="{A6F4F6DD-53D8-4CFD-A5A6-A921FCFFD39C}"/>
                    </a:ext>
                  </a:extLst>
                </p:cNvPr>
                <p:cNvSpPr>
                  <a:spLocks/>
                </p:cNvSpPr>
                <p:nvPr/>
              </p:nvSpPr>
              <p:spPr bwMode="auto">
                <a:xfrm>
                  <a:off x="1544" y="3489"/>
                  <a:ext cx="82" cy="82"/>
                </a:xfrm>
                <a:custGeom>
                  <a:avLst/>
                  <a:gdLst>
                    <a:gd name="T0" fmla="*/ 40 w 80"/>
                    <a:gd name="T1" fmla="*/ 0 h 80"/>
                    <a:gd name="T2" fmla="*/ 40 w 80"/>
                    <a:gd name="T3" fmla="*/ 0 h 80"/>
                    <a:gd name="T4" fmla="*/ 80 w 80"/>
                    <a:gd name="T5" fmla="*/ 40 h 80"/>
                    <a:gd name="T6" fmla="*/ 66 w 80"/>
                    <a:gd name="T7" fmla="*/ 70 h 80"/>
                    <a:gd name="T8" fmla="*/ 42 w 80"/>
                    <a:gd name="T9" fmla="*/ 80 h 80"/>
                    <a:gd name="T10" fmla="*/ 40 w 80"/>
                    <a:gd name="T11" fmla="*/ 80 h 80"/>
                    <a:gd name="T12" fmla="*/ 38 w 80"/>
                    <a:gd name="T13" fmla="*/ 80 h 80"/>
                    <a:gd name="T14" fmla="*/ 14 w 80"/>
                    <a:gd name="T15" fmla="*/ 70 h 80"/>
                    <a:gd name="T16" fmla="*/ 0 w 80"/>
                    <a:gd name="T17" fmla="*/ 40 h 80"/>
                    <a:gd name="T18" fmla="*/ 40 w 80"/>
                    <a:gd name="T19"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80">
                      <a:moveTo>
                        <a:pt x="40" y="0"/>
                      </a:moveTo>
                      <a:lnTo>
                        <a:pt x="40" y="0"/>
                      </a:lnTo>
                      <a:cubicBezTo>
                        <a:pt x="62" y="0"/>
                        <a:pt x="80" y="18"/>
                        <a:pt x="80" y="40"/>
                      </a:cubicBezTo>
                      <a:cubicBezTo>
                        <a:pt x="80" y="52"/>
                        <a:pt x="74" y="63"/>
                        <a:pt x="66" y="70"/>
                      </a:cubicBezTo>
                      <a:cubicBezTo>
                        <a:pt x="59" y="76"/>
                        <a:pt x="51" y="79"/>
                        <a:pt x="42" y="80"/>
                      </a:cubicBezTo>
                      <a:cubicBezTo>
                        <a:pt x="42" y="80"/>
                        <a:pt x="41" y="80"/>
                        <a:pt x="40" y="80"/>
                      </a:cubicBezTo>
                      <a:cubicBezTo>
                        <a:pt x="39" y="80"/>
                        <a:pt x="38" y="80"/>
                        <a:pt x="38" y="80"/>
                      </a:cubicBezTo>
                      <a:cubicBezTo>
                        <a:pt x="29" y="79"/>
                        <a:pt x="21" y="76"/>
                        <a:pt x="14" y="70"/>
                      </a:cubicBezTo>
                      <a:cubicBezTo>
                        <a:pt x="6" y="63"/>
                        <a:pt x="0" y="52"/>
                        <a:pt x="0" y="40"/>
                      </a:cubicBezTo>
                      <a:cubicBezTo>
                        <a:pt x="0" y="18"/>
                        <a:pt x="18" y="0"/>
                        <a:pt x="4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0" name="Freeform 21">
                <a:extLst>
                  <a:ext uri="{FF2B5EF4-FFF2-40B4-BE49-F238E27FC236}">
                    <a16:creationId xmlns:a16="http://schemas.microsoft.com/office/drawing/2014/main" id="{09AB4350-A696-4DFF-BE24-43A967247D1F}"/>
                  </a:ext>
                </a:extLst>
              </p:cNvPr>
              <p:cNvSpPr>
                <a:spLocks/>
              </p:cNvSpPr>
              <p:nvPr/>
            </p:nvSpPr>
            <p:spPr bwMode="auto">
              <a:xfrm>
                <a:off x="2614416" y="5594517"/>
                <a:ext cx="136525" cy="122238"/>
              </a:xfrm>
              <a:custGeom>
                <a:avLst/>
                <a:gdLst>
                  <a:gd name="T0" fmla="*/ 57 w 138"/>
                  <a:gd name="T1" fmla="*/ 107 h 125"/>
                  <a:gd name="T2" fmla="*/ 57 w 138"/>
                  <a:gd name="T3" fmla="*/ 107 h 125"/>
                  <a:gd name="T4" fmla="*/ 76 w 138"/>
                  <a:gd name="T5" fmla="*/ 125 h 125"/>
                  <a:gd name="T6" fmla="*/ 138 w 138"/>
                  <a:gd name="T7" fmla="*/ 63 h 125"/>
                  <a:gd name="T8" fmla="*/ 76 w 138"/>
                  <a:gd name="T9" fmla="*/ 0 h 125"/>
                  <a:gd name="T10" fmla="*/ 57 w 138"/>
                  <a:gd name="T11" fmla="*/ 19 h 125"/>
                  <a:gd name="T12" fmla="*/ 87 w 138"/>
                  <a:gd name="T13" fmla="*/ 49 h 125"/>
                  <a:gd name="T14" fmla="*/ 0 w 138"/>
                  <a:gd name="T15" fmla="*/ 49 h 125"/>
                  <a:gd name="T16" fmla="*/ 0 w 138"/>
                  <a:gd name="T17" fmla="*/ 76 h 125"/>
                  <a:gd name="T18" fmla="*/ 87 w 138"/>
                  <a:gd name="T19" fmla="*/ 76 h 125"/>
                  <a:gd name="T20" fmla="*/ 57 w 138"/>
                  <a:gd name="T21" fmla="*/ 10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125">
                    <a:moveTo>
                      <a:pt x="57" y="107"/>
                    </a:moveTo>
                    <a:lnTo>
                      <a:pt x="57" y="107"/>
                    </a:lnTo>
                    <a:lnTo>
                      <a:pt x="76" y="125"/>
                    </a:lnTo>
                    <a:lnTo>
                      <a:pt x="138" y="63"/>
                    </a:lnTo>
                    <a:lnTo>
                      <a:pt x="76" y="0"/>
                    </a:lnTo>
                    <a:lnTo>
                      <a:pt x="57" y="19"/>
                    </a:lnTo>
                    <a:lnTo>
                      <a:pt x="87" y="49"/>
                    </a:lnTo>
                    <a:lnTo>
                      <a:pt x="0" y="49"/>
                    </a:lnTo>
                    <a:lnTo>
                      <a:pt x="0" y="76"/>
                    </a:lnTo>
                    <a:lnTo>
                      <a:pt x="87" y="76"/>
                    </a:lnTo>
                    <a:lnTo>
                      <a:pt x="57" y="107"/>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65" name="Group 164">
            <a:extLst>
              <a:ext uri="{FF2B5EF4-FFF2-40B4-BE49-F238E27FC236}">
                <a16:creationId xmlns:a16="http://schemas.microsoft.com/office/drawing/2014/main" id="{BE7F3759-02E4-45A6-8359-8C09F4D2969C}"/>
              </a:ext>
              <a:ext uri="{C183D7F6-B498-43B3-948B-1728B52AA6E4}">
                <adec:decorative xmlns:adec="http://schemas.microsoft.com/office/drawing/2017/decorative" val="1"/>
              </a:ext>
            </a:extLst>
          </p:cNvPr>
          <p:cNvGrpSpPr/>
          <p:nvPr/>
        </p:nvGrpSpPr>
        <p:grpSpPr>
          <a:xfrm>
            <a:off x="9623401" y="3592219"/>
            <a:ext cx="2229208" cy="701731"/>
            <a:chOff x="387059" y="3489083"/>
            <a:chExt cx="2229208" cy="701731"/>
          </a:xfrm>
        </p:grpSpPr>
        <p:sp>
          <p:nvSpPr>
            <p:cNvPr id="166" name="Title 1">
              <a:extLst>
                <a:ext uri="{FF2B5EF4-FFF2-40B4-BE49-F238E27FC236}">
                  <a16:creationId xmlns:a16="http://schemas.microsoft.com/office/drawing/2014/main" id="{17FD20DC-DD28-4059-8DCD-FCEC0A68E06D}"/>
                </a:ext>
              </a:extLst>
            </p:cNvPr>
            <p:cNvSpPr txBox="1">
              <a:spLocks/>
            </p:cNvSpPr>
            <p:nvPr/>
          </p:nvSpPr>
          <p:spPr>
            <a:xfrm>
              <a:off x="387059" y="3489083"/>
              <a:ext cx="2229208" cy="701731"/>
            </a:xfrm>
            <a:prstGeom prst="rect">
              <a:avLst/>
            </a:prstGeom>
            <a:solidFill>
              <a:schemeClr val="bg1">
                <a:lumMod val="95000"/>
              </a:schemeClr>
            </a:solidFill>
            <a:effectLst>
              <a:outerShdw blurRad="190500" dist="63500" dir="2700000" sx="101000" sy="101000" algn="ctr" rotWithShape="0">
                <a:prstClr val="black">
                  <a:alpha val="30000"/>
                </a:prstClr>
              </a:outerShdw>
            </a:effectLst>
          </p:spPr>
          <p:txBody>
            <a:bodyPr vert="horz" wrap="square" lIns="548640" tIns="182880" rIns="0" bIns="182880" rtlCol="0" anchor="ctr" anchorCtr="0">
              <a:spAutoFit/>
            </a:bodyPr>
            <a:lstStyle>
              <a:defPPr>
                <a:defRPr lang="en-US"/>
              </a:defPPr>
              <a:lvl1pPr defTabSz="932742">
                <a:lnSpc>
                  <a:spcPct val="90000"/>
                </a:lnSpc>
                <a:spcBef>
                  <a:spcPct val="0"/>
                </a:spcBef>
                <a:buNone/>
                <a:defRPr sz="1200" b="1" cap="none" spc="0" baseline="0">
                  <a:ln w="3175">
                    <a:noFill/>
                  </a:ln>
                  <a:gradFill>
                    <a:gsLst>
                      <a:gs pos="1250">
                        <a:schemeClr val="tx1"/>
                      </a:gs>
                      <a:gs pos="100000">
                        <a:schemeClr val="tx1"/>
                      </a:gs>
                    </a:gsLst>
                    <a:lin ang="5400000" scaled="0"/>
                  </a:gradFill>
                  <a:effectLst/>
                  <a:latin typeface="+mj-lt"/>
                  <a:cs typeface="Segoe UI" panose="020B0502040204020203" pitchFamily="34" charset="0"/>
                </a:defRPr>
              </a:lvl1pPr>
            </a:lstStyle>
            <a:p>
              <a:r>
                <a:rPr lang="en-US" dirty="0">
                  <a:latin typeface="Segoe UI Semibold"/>
                </a:rPr>
                <a:t>Microsoft Certified:</a:t>
              </a:r>
              <a:br>
                <a:rPr lang="en-US" dirty="0">
                  <a:latin typeface="Segoe UI Semibold"/>
                </a:rPr>
              </a:br>
              <a:r>
                <a:rPr lang="en-US" dirty="0">
                  <a:latin typeface="Segoe UI Semibold"/>
                </a:rPr>
                <a:t>Azure Fundamentals</a:t>
              </a:r>
              <a:endParaRPr lang="en-US" dirty="0">
                <a:gradFill>
                  <a:gsLst>
                    <a:gs pos="1250">
                      <a:schemeClr val="accent1"/>
                    </a:gs>
                    <a:gs pos="100000">
                      <a:schemeClr val="accent1"/>
                    </a:gs>
                  </a:gsLst>
                  <a:lin ang="5400000" scaled="0"/>
                </a:gradFill>
                <a:latin typeface="+mn-lt"/>
              </a:endParaRPr>
            </a:p>
          </p:txBody>
        </p:sp>
        <p:sp>
          <p:nvSpPr>
            <p:cNvPr id="167" name="Star: 5 Points 64">
              <a:extLst>
                <a:ext uri="{FF2B5EF4-FFF2-40B4-BE49-F238E27FC236}">
                  <a16:creationId xmlns:a16="http://schemas.microsoft.com/office/drawing/2014/main" id="{BE1AC39F-CDA5-4C93-B4B6-8D55FFB9C2FF}"/>
                </a:ext>
              </a:extLst>
            </p:cNvPr>
            <p:cNvSpPr/>
            <p:nvPr/>
          </p:nvSpPr>
          <p:spPr>
            <a:xfrm>
              <a:off x="595855" y="3771353"/>
              <a:ext cx="137193" cy="137193"/>
            </a:xfrm>
            <a:prstGeom prst="star5">
              <a:avLst>
                <a:gd name="adj" fmla="val 24281"/>
                <a:gd name="hf" fmla="val 105146"/>
                <a:gd name="vf" fmla="val 110557"/>
              </a:avLst>
            </a:prstGeom>
            <a:solidFill>
              <a:srgbClr val="026DCE"/>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320040" tIns="91440" rIns="91440" bIns="91440" numCol="1" spcCol="0" rtlCol="0" fromWordArt="0" anchor="t" anchorCtr="0" forceAA="0" compatLnSpc="1">
              <a:prstTxWarp prst="textNoShape">
                <a:avLst/>
              </a:prstTxWarp>
              <a:noAutofit/>
            </a:bodyPr>
            <a:lstStyle/>
            <a:p>
              <a:pPr algn="ctr"/>
              <a:endParaRPr lang="en-US" sz="1100" dirty="0" err="1">
                <a:gradFill>
                  <a:gsLst>
                    <a:gs pos="1250">
                      <a:schemeClr val="tx1"/>
                    </a:gs>
                    <a:gs pos="100000">
                      <a:schemeClr val="tx1"/>
                    </a:gs>
                  </a:gsLst>
                  <a:lin ang="5400000" scaled="0"/>
                </a:gradFill>
                <a:latin typeface="Segoe UI" panose="020B0502040204020203" pitchFamily="34" charset="0"/>
                <a:cs typeface="Segoe UI" panose="020B0502040204020203" pitchFamily="34" charset="0"/>
              </a:endParaRPr>
            </a:p>
          </p:txBody>
        </p:sp>
      </p:grpSp>
      <p:sp>
        <p:nvSpPr>
          <p:cNvPr id="168" name="TextBox 167">
            <a:extLst>
              <a:ext uri="{FF2B5EF4-FFF2-40B4-BE49-F238E27FC236}">
                <a16:creationId xmlns:a16="http://schemas.microsoft.com/office/drawing/2014/main" id="{03EBF9C4-8238-4D45-9B64-9B8ED9469FA7}"/>
              </a:ext>
              <a:ext uri="{C183D7F6-B498-43B3-948B-1728B52AA6E4}">
                <adec:decorative xmlns:adec="http://schemas.microsoft.com/office/drawing/2017/decorative" val="1"/>
              </a:ext>
            </a:extLst>
          </p:cNvPr>
          <p:cNvSpPr txBox="1"/>
          <p:nvPr/>
        </p:nvSpPr>
        <p:spPr>
          <a:xfrm>
            <a:off x="685807" y="4460712"/>
            <a:ext cx="866317" cy="517065"/>
          </a:xfrm>
          <a:prstGeom prst="rect">
            <a:avLst/>
          </a:prstGeom>
          <a:noFill/>
          <a:ln>
            <a:noFill/>
          </a:ln>
        </p:spPr>
        <p:txBody>
          <a:bodyPr wrap="square" lIns="91440" tIns="91440" rIns="91440" bIns="91440" rtlCol="0">
            <a:spAutoFit/>
          </a:bodyPr>
          <a:lstStyle/>
          <a:p>
            <a:pPr lvl="0" algn="ctr" defTabSz="932742">
              <a:lnSpc>
                <a:spcPct val="90000"/>
              </a:lnSpc>
              <a:spcBef>
                <a:spcPct val="0"/>
              </a:spcBef>
            </a:pPr>
            <a:r>
              <a:rPr kumimoji="0" lang="en-US" sz="120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Start Here</a:t>
            </a:r>
          </a:p>
        </p:txBody>
      </p:sp>
      <p:grpSp>
        <p:nvGrpSpPr>
          <p:cNvPr id="170" name="Group 169">
            <a:extLst>
              <a:ext uri="{FF2B5EF4-FFF2-40B4-BE49-F238E27FC236}">
                <a16:creationId xmlns:a16="http://schemas.microsoft.com/office/drawing/2014/main" id="{9D2B9E2A-21F7-4C2B-9249-5575578D67FA}"/>
              </a:ext>
            </a:extLst>
          </p:cNvPr>
          <p:cNvGrpSpPr/>
          <p:nvPr/>
        </p:nvGrpSpPr>
        <p:grpSpPr>
          <a:xfrm>
            <a:off x="1621886" y="1662426"/>
            <a:ext cx="10352221" cy="430902"/>
            <a:chOff x="1139491" y="1499478"/>
            <a:chExt cx="10352221" cy="430902"/>
          </a:xfrm>
        </p:grpSpPr>
        <p:sp>
          <p:nvSpPr>
            <p:cNvPr id="171" name="Rectangle 170">
              <a:extLst>
                <a:ext uri="{FF2B5EF4-FFF2-40B4-BE49-F238E27FC236}">
                  <a16:creationId xmlns:a16="http://schemas.microsoft.com/office/drawing/2014/main" id="{E431E9A2-4C37-43B9-9665-A727258C4E3E}"/>
                </a:ext>
              </a:extLst>
            </p:cNvPr>
            <p:cNvSpPr/>
            <p:nvPr/>
          </p:nvSpPr>
          <p:spPr>
            <a:xfrm>
              <a:off x="1139491" y="1499480"/>
              <a:ext cx="6202477" cy="430856"/>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800" dirty="0" err="1">
                <a:solidFill>
                  <a:schemeClr val="bg1"/>
                </a:solidFill>
                <a:latin typeface="Segoe UI" panose="020B0502040204020203" pitchFamily="34" charset="0"/>
                <a:cs typeface="Segoe UI" panose="020B0502040204020203" pitchFamily="34" charset="0"/>
              </a:endParaRPr>
            </a:p>
          </p:txBody>
        </p:sp>
        <p:sp>
          <p:nvSpPr>
            <p:cNvPr id="172" name="Rectangle 171">
              <a:extLst>
                <a:ext uri="{FF2B5EF4-FFF2-40B4-BE49-F238E27FC236}">
                  <a16:creationId xmlns:a16="http://schemas.microsoft.com/office/drawing/2014/main" id="{B097557D-BA00-441A-94A7-ECBE3B8B5441}"/>
                </a:ext>
              </a:extLst>
            </p:cNvPr>
            <p:cNvSpPr/>
            <p:nvPr/>
          </p:nvSpPr>
          <p:spPr>
            <a:xfrm>
              <a:off x="7304293" y="1499479"/>
              <a:ext cx="1836713" cy="430901"/>
            </a:xfrm>
            <a:prstGeom prst="rect">
              <a:avLst/>
            </a:prstGeom>
            <a:solidFill>
              <a:srgbClr val="E6E6E6"/>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800" dirty="0" err="1">
                <a:solidFill>
                  <a:schemeClr val="bg1"/>
                </a:solidFill>
                <a:latin typeface="Segoe UI" panose="020B0502040204020203" pitchFamily="34" charset="0"/>
                <a:cs typeface="Segoe UI" panose="020B0502040204020203" pitchFamily="34" charset="0"/>
              </a:endParaRPr>
            </a:p>
          </p:txBody>
        </p:sp>
        <p:sp>
          <p:nvSpPr>
            <p:cNvPr id="173" name="Rectangle 172">
              <a:extLst>
                <a:ext uri="{FF2B5EF4-FFF2-40B4-BE49-F238E27FC236}">
                  <a16:creationId xmlns:a16="http://schemas.microsoft.com/office/drawing/2014/main" id="{DE69CCB2-CCBE-477A-A3A3-A67B49684E57}"/>
                </a:ext>
              </a:extLst>
            </p:cNvPr>
            <p:cNvSpPr/>
            <p:nvPr/>
          </p:nvSpPr>
          <p:spPr>
            <a:xfrm>
              <a:off x="9019509" y="1499478"/>
              <a:ext cx="2472203" cy="430902"/>
            </a:xfrm>
            <a:prstGeom prst="rect">
              <a:avLst/>
            </a:prstGeom>
            <a:solidFill>
              <a:srgbClr val="D2D2D2"/>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1800" dirty="0" err="1">
                <a:solidFill>
                  <a:schemeClr val="bg1"/>
                </a:solidFill>
                <a:latin typeface="Segoe UI" panose="020B0502040204020203" pitchFamily="34" charset="0"/>
                <a:cs typeface="Segoe UI" panose="020B0502040204020203" pitchFamily="34" charset="0"/>
              </a:endParaRPr>
            </a:p>
          </p:txBody>
        </p:sp>
        <p:sp>
          <p:nvSpPr>
            <p:cNvPr id="174" name="Title 1">
              <a:extLst>
                <a:ext uri="{FF2B5EF4-FFF2-40B4-BE49-F238E27FC236}">
                  <a16:creationId xmlns:a16="http://schemas.microsoft.com/office/drawing/2014/main" id="{FF8A6865-D071-4839-A162-A007F7FC3872}"/>
                </a:ext>
                <a:ext uri="{C183D7F6-B498-43B3-948B-1728B52AA6E4}">
                  <adec:decorative xmlns:adec="http://schemas.microsoft.com/office/drawing/2017/decorative" val="1"/>
                </a:ext>
              </a:extLst>
            </p:cNvPr>
            <p:cNvSpPr txBox="1">
              <a:spLocks/>
            </p:cNvSpPr>
            <p:nvPr/>
          </p:nvSpPr>
          <p:spPr>
            <a:xfrm>
              <a:off x="2156473" y="1587157"/>
              <a:ext cx="3897718" cy="276999"/>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Skills Required &amp; Weightage</a:t>
              </a:r>
            </a:p>
          </p:txBody>
        </p:sp>
        <p:sp>
          <p:nvSpPr>
            <p:cNvPr id="175" name="Title 1">
              <a:extLst>
                <a:ext uri="{FF2B5EF4-FFF2-40B4-BE49-F238E27FC236}">
                  <a16:creationId xmlns:a16="http://schemas.microsoft.com/office/drawing/2014/main" id="{AEDEC1EA-40E5-419A-A9CB-53F1FEFFD847}"/>
                </a:ext>
                <a:ext uri="{C183D7F6-B498-43B3-948B-1728B52AA6E4}">
                  <adec:decorative xmlns:adec="http://schemas.microsoft.com/office/drawing/2017/decorative" val="1"/>
                </a:ext>
              </a:extLst>
            </p:cNvPr>
            <p:cNvSpPr txBox="1">
              <a:spLocks/>
            </p:cNvSpPr>
            <p:nvPr/>
          </p:nvSpPr>
          <p:spPr>
            <a:xfrm>
              <a:off x="9141006" y="1587157"/>
              <a:ext cx="2229208" cy="276999"/>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Certification</a:t>
              </a:r>
            </a:p>
          </p:txBody>
        </p:sp>
        <p:sp>
          <p:nvSpPr>
            <p:cNvPr id="176" name="Title 1">
              <a:extLst>
                <a:ext uri="{FF2B5EF4-FFF2-40B4-BE49-F238E27FC236}">
                  <a16:creationId xmlns:a16="http://schemas.microsoft.com/office/drawing/2014/main" id="{A563F60E-80FA-4BD1-9262-45FF76034B89}"/>
                </a:ext>
                <a:ext uri="{C183D7F6-B498-43B3-948B-1728B52AA6E4}">
                  <adec:decorative xmlns:adec="http://schemas.microsoft.com/office/drawing/2017/decorative" val="1"/>
                </a:ext>
              </a:extLst>
            </p:cNvPr>
            <p:cNvSpPr txBox="1">
              <a:spLocks/>
            </p:cNvSpPr>
            <p:nvPr/>
          </p:nvSpPr>
          <p:spPr>
            <a:xfrm>
              <a:off x="6971328" y="1573277"/>
              <a:ext cx="2229208" cy="276999"/>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w="3175">
                    <a:noFill/>
                  </a:ln>
                  <a:gradFill>
                    <a:gsLst>
                      <a:gs pos="1250">
                        <a:srgbClr val="505050"/>
                      </a:gs>
                      <a:gs pos="100000">
                        <a:srgbClr val="505050"/>
                      </a:gs>
                    </a:gsLst>
                    <a:lin ang="5400000" scaled="0"/>
                  </a:gradFill>
                  <a:effectLst/>
                  <a:uLnTx/>
                  <a:uFillTx/>
                  <a:latin typeface="Segoe UI Semibold"/>
                  <a:ea typeface="+mn-ea"/>
                  <a:cs typeface="Segoe UI" panose="020B0502040204020203" pitchFamily="34" charset="0"/>
                </a:rPr>
                <a:t>Exam</a:t>
              </a:r>
            </a:p>
          </p:txBody>
        </p:sp>
      </p:grpSp>
      <p:grpSp>
        <p:nvGrpSpPr>
          <p:cNvPr id="53" name="Group 52">
            <a:extLst>
              <a:ext uri="{FF2B5EF4-FFF2-40B4-BE49-F238E27FC236}">
                <a16:creationId xmlns:a16="http://schemas.microsoft.com/office/drawing/2014/main" id="{B96C58A7-772C-440C-BD29-71DA26CA3B91}"/>
              </a:ext>
              <a:ext uri="{C183D7F6-B498-43B3-948B-1728B52AA6E4}">
                <adec:decorative xmlns:adec="http://schemas.microsoft.com/office/drawing/2017/decorative" val="1"/>
              </a:ext>
            </a:extLst>
          </p:cNvPr>
          <p:cNvGrpSpPr/>
          <p:nvPr/>
        </p:nvGrpSpPr>
        <p:grpSpPr>
          <a:xfrm>
            <a:off x="4976225" y="2248308"/>
            <a:ext cx="2403350" cy="1186488"/>
            <a:chOff x="2591252" y="2413584"/>
            <a:chExt cx="2403350" cy="1186488"/>
          </a:xfrm>
        </p:grpSpPr>
        <p:sp>
          <p:nvSpPr>
            <p:cNvPr id="54" name="Oval 53">
              <a:extLst>
                <a:ext uri="{FF2B5EF4-FFF2-40B4-BE49-F238E27FC236}">
                  <a16:creationId xmlns:a16="http://schemas.microsoft.com/office/drawing/2014/main" id="{10124654-D67D-43E9-B659-028049F2E704}"/>
                </a:ext>
              </a:extLst>
            </p:cNvPr>
            <p:cNvSpPr/>
            <p:nvPr/>
          </p:nvSpPr>
          <p:spPr bwMode="auto">
            <a:xfrm>
              <a:off x="3703609" y="3417192"/>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no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55" name="Straight Connector 54">
              <a:extLst>
                <a:ext uri="{FF2B5EF4-FFF2-40B4-BE49-F238E27FC236}">
                  <a16:creationId xmlns:a16="http://schemas.microsoft.com/office/drawing/2014/main" id="{AC7CB01F-A2BB-46A5-A252-915D69082198}"/>
                </a:ext>
              </a:extLst>
            </p:cNvPr>
            <p:cNvCxnSpPr>
              <a:cxnSpLocks/>
            </p:cNvCxnSpPr>
            <p:nvPr/>
          </p:nvCxnSpPr>
          <p:spPr>
            <a:xfrm flipH="1">
              <a:off x="3792927" y="2925816"/>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4E0ADFE2-83F6-4C61-A0AC-92D08538B1F3}"/>
                </a:ext>
              </a:extLst>
            </p:cNvPr>
            <p:cNvSpPr txBox="1"/>
            <p:nvPr/>
          </p:nvSpPr>
          <p:spPr>
            <a:xfrm>
              <a:off x="2591252" y="2413584"/>
              <a:ext cx="2403350" cy="517065"/>
            </a:xfrm>
            <a:prstGeom prst="rect">
              <a:avLst/>
            </a:prstGeom>
            <a:noFill/>
          </p:spPr>
          <p:txBody>
            <a:bodyPr wrap="none" lIns="91440" tIns="91440" rIns="91440" bIns="91440" rtlCol="0">
              <a:spAutoFit/>
            </a:bodyPr>
            <a:lstStyle/>
            <a:p>
              <a:pPr algn="ctr" defTabSz="932742">
                <a:lnSpc>
                  <a:spcPct val="90000"/>
                </a:lnSpc>
                <a:spcBef>
                  <a:spcPct val="0"/>
                </a:spcBef>
              </a:pP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Azure Management and Governance</a:t>
              </a:r>
              <a:b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(30-35%)</a:t>
              </a:r>
            </a:p>
          </p:txBody>
        </p:sp>
      </p:grpSp>
      <p:grpSp>
        <p:nvGrpSpPr>
          <p:cNvPr id="57" name="Group 56">
            <a:extLst>
              <a:ext uri="{FF2B5EF4-FFF2-40B4-BE49-F238E27FC236}">
                <a16:creationId xmlns:a16="http://schemas.microsoft.com/office/drawing/2014/main" id="{DC4BB0EA-2674-4F18-9245-429F7653AF50}"/>
              </a:ext>
              <a:ext uri="{C183D7F6-B498-43B3-948B-1728B52AA6E4}">
                <adec:decorative xmlns:adec="http://schemas.microsoft.com/office/drawing/2017/decorative" val="1"/>
              </a:ext>
            </a:extLst>
          </p:cNvPr>
          <p:cNvGrpSpPr/>
          <p:nvPr/>
        </p:nvGrpSpPr>
        <p:grpSpPr>
          <a:xfrm>
            <a:off x="3650080" y="4452929"/>
            <a:ext cx="2103974" cy="1220217"/>
            <a:chOff x="2238602" y="3845604"/>
            <a:chExt cx="2103974" cy="1220217"/>
          </a:xfrm>
        </p:grpSpPr>
        <p:grpSp>
          <p:nvGrpSpPr>
            <p:cNvPr id="58" name="Group 57">
              <a:extLst>
                <a:ext uri="{FF2B5EF4-FFF2-40B4-BE49-F238E27FC236}">
                  <a16:creationId xmlns:a16="http://schemas.microsoft.com/office/drawing/2014/main" id="{A0F7D59A-6635-49F1-A158-0FDAE3F46139}"/>
                </a:ext>
              </a:extLst>
            </p:cNvPr>
            <p:cNvGrpSpPr/>
            <p:nvPr/>
          </p:nvGrpSpPr>
          <p:grpSpPr>
            <a:xfrm flipV="1">
              <a:off x="3199149" y="3845604"/>
              <a:ext cx="182880" cy="674256"/>
              <a:chOff x="3175206" y="5139461"/>
              <a:chExt cx="182880" cy="674256"/>
            </a:xfrm>
          </p:grpSpPr>
          <p:sp>
            <p:nvSpPr>
              <p:cNvPr id="60" name="Oval 59">
                <a:extLst>
                  <a:ext uri="{FF2B5EF4-FFF2-40B4-BE49-F238E27FC236}">
                    <a16:creationId xmlns:a16="http://schemas.microsoft.com/office/drawing/2014/main" id="{0E4E8C15-A7B3-4CCA-B165-AFD1FA8001CA}"/>
                  </a:ext>
                </a:extLst>
              </p:cNvPr>
              <p:cNvSpPr/>
              <p:nvPr/>
            </p:nvSpPr>
            <p:spPr bwMode="auto">
              <a:xfrm>
                <a:off x="3175206" y="5630837"/>
                <a:ext cx="182880" cy="182880"/>
              </a:xfrm>
              <a:prstGeom prst="ellipse">
                <a:avLst/>
              </a:prstGeom>
              <a:solidFill>
                <a:schemeClr val="bg1"/>
              </a:solidFill>
              <a:effectLst>
                <a:outerShdw blurRad="76200" dist="25400" dir="2700000" algn="ctr" rotWithShape="0">
                  <a:prstClr val="black">
                    <a:alpha val="31000"/>
                  </a:prstClr>
                </a:outerShdw>
              </a:effectLst>
            </p:spPr>
            <p:txBody>
              <a:bodyPr vert="horz" wrap="square" lIns="365760" tIns="731520" rIns="0" bIns="731520" rtlCol="0" anchor="ctr" anchorCtr="0">
                <a:noAutofit/>
              </a:bodyPr>
              <a:lstStyle/>
              <a:p>
                <a:pPr defTabSz="932742">
                  <a:lnSpc>
                    <a:spcPct val="90000"/>
                  </a:lnSpc>
                  <a:spcBef>
                    <a:spcPct val="0"/>
                  </a:spcBef>
                </a:pPr>
                <a:endParaRPr lang="en-US" sz="1200" b="1">
                  <a:ln w="3175">
                    <a:noFill/>
                  </a:ln>
                  <a:gradFill>
                    <a:gsLst>
                      <a:gs pos="1250">
                        <a:schemeClr val="tx1"/>
                      </a:gs>
                      <a:gs pos="100000">
                        <a:schemeClr val="tx1"/>
                      </a:gs>
                    </a:gsLst>
                    <a:lin ang="5400000" scaled="0"/>
                  </a:gradFill>
                  <a:latin typeface="+mj-lt"/>
                  <a:cs typeface="Segoe UI" panose="020B0502040204020203" pitchFamily="34" charset="0"/>
                </a:endParaRPr>
              </a:p>
            </p:txBody>
          </p:sp>
          <p:cxnSp>
            <p:nvCxnSpPr>
              <p:cNvPr id="61" name="Straight Connector 60">
                <a:extLst>
                  <a:ext uri="{FF2B5EF4-FFF2-40B4-BE49-F238E27FC236}">
                    <a16:creationId xmlns:a16="http://schemas.microsoft.com/office/drawing/2014/main" id="{2EA66488-539A-4816-8107-92812750CD58}"/>
                  </a:ext>
                </a:extLst>
              </p:cNvPr>
              <p:cNvCxnSpPr>
                <a:cxnSpLocks/>
              </p:cNvCxnSpPr>
              <p:nvPr/>
            </p:nvCxnSpPr>
            <p:spPr>
              <a:xfrm flipH="1">
                <a:off x="3266646" y="5139461"/>
                <a:ext cx="0" cy="491376"/>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59" name="TextBox 58">
              <a:extLst>
                <a:ext uri="{FF2B5EF4-FFF2-40B4-BE49-F238E27FC236}">
                  <a16:creationId xmlns:a16="http://schemas.microsoft.com/office/drawing/2014/main" id="{49CC986A-338B-4198-A18B-8B69FCA92A7B}"/>
                </a:ext>
              </a:extLst>
            </p:cNvPr>
            <p:cNvSpPr txBox="1"/>
            <p:nvPr/>
          </p:nvSpPr>
          <p:spPr>
            <a:xfrm>
              <a:off x="2238602" y="4548756"/>
              <a:ext cx="2103974" cy="517065"/>
            </a:xfrm>
            <a:prstGeom prst="rect">
              <a:avLst/>
            </a:prstGeom>
            <a:noFill/>
          </p:spPr>
          <p:txBody>
            <a:bodyPr wrap="none" lIns="91440" tIns="91440" rIns="91440" bIns="91440" rtlCol="0">
              <a:spAutoFit/>
            </a:bodyPr>
            <a:lstStyle/>
            <a:p>
              <a:pPr algn="ctr" defTabSz="932742">
                <a:lnSpc>
                  <a:spcPct val="90000"/>
                </a:lnSpc>
                <a:spcBef>
                  <a:spcPct val="0"/>
                </a:spcBef>
              </a:pP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Azure Architecture and Services</a:t>
              </a:r>
              <a:b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br>
              <a:r>
                <a:rPr lang="en-US" sz="1200" b="1" dirty="0">
                  <a:ln w="3175">
                    <a:noFill/>
                  </a:ln>
                  <a:gradFill>
                    <a:gsLst>
                      <a:gs pos="1250">
                        <a:schemeClr val="tx1"/>
                      </a:gs>
                      <a:gs pos="100000">
                        <a:schemeClr val="tx1"/>
                      </a:gs>
                    </a:gsLst>
                    <a:lin ang="5400000" scaled="0"/>
                  </a:gradFill>
                  <a:latin typeface="+mj-lt"/>
                  <a:cs typeface="Segoe UI" panose="020B0502040204020203" pitchFamily="34" charset="0"/>
                </a:rPr>
                <a:t>(35-40%)</a:t>
              </a:r>
            </a:p>
          </p:txBody>
        </p:sp>
      </p:grpSp>
      <p:graphicFrame>
        <p:nvGraphicFramePr>
          <p:cNvPr id="4" name="Object 3">
            <a:extLst>
              <a:ext uri="{FF2B5EF4-FFF2-40B4-BE49-F238E27FC236}">
                <a16:creationId xmlns:a16="http://schemas.microsoft.com/office/drawing/2014/main" id="{68E1EEF7-5FC5-F43A-529A-523786E60786}"/>
              </a:ext>
            </a:extLst>
          </p:cNvPr>
          <p:cNvGraphicFramePr>
            <a:graphicFrameLocks noChangeAspect="1"/>
          </p:cNvGraphicFramePr>
          <p:nvPr>
            <p:extLst>
              <p:ext uri="{D42A27DB-BD31-4B8C-83A1-F6EECF244321}">
                <p14:modId xmlns:p14="http://schemas.microsoft.com/office/powerpoint/2010/main" val="2878036971"/>
              </p:ext>
            </p:extLst>
          </p:nvPr>
        </p:nvGraphicFramePr>
        <p:xfrm>
          <a:off x="10937875" y="441325"/>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2" imgW="914282" imgH="792690" progId="AcroExch.Document.DC">
                  <p:embed/>
                </p:oleObj>
              </mc:Choice>
              <mc:Fallback>
                <p:oleObj name="Acrobat Document" showAsIcon="1" r:id="rId2" imgW="914282" imgH="792690" progId="AcroExch.Document.DC">
                  <p:embed/>
                  <p:pic>
                    <p:nvPicPr>
                      <p:cNvPr id="4" name="Object 3">
                        <a:extLst>
                          <a:ext uri="{FF2B5EF4-FFF2-40B4-BE49-F238E27FC236}">
                            <a16:creationId xmlns:a16="http://schemas.microsoft.com/office/drawing/2014/main" id="{68E1EEF7-5FC5-F43A-529A-523786E60786}"/>
                          </a:ext>
                        </a:extLst>
                      </p:cNvPr>
                      <p:cNvPicPr/>
                      <p:nvPr/>
                    </p:nvPicPr>
                    <p:blipFill>
                      <a:blip r:embed="rId3"/>
                      <a:stretch>
                        <a:fillRect/>
                      </a:stretch>
                    </p:blipFill>
                    <p:spPr>
                      <a:xfrm>
                        <a:off x="10937875" y="441325"/>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46969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wipe(left)">
                                      <p:cBhvr>
                                        <p:cTn id="7" dur="750"/>
                                        <p:tgtEl>
                                          <p:spTgt spid="127"/>
                                        </p:tgtEl>
                                      </p:cBhvr>
                                    </p:animEffect>
                                  </p:childTnLst>
                                </p:cTn>
                              </p:par>
                              <p:par>
                                <p:cTn id="8" presetID="22" presetClass="entr" presetSubtype="4" fill="hold" nodeType="withEffect">
                                  <p:stCondLst>
                                    <p:cond delay="0"/>
                                  </p:stCondLst>
                                  <p:childTnLst>
                                    <p:set>
                                      <p:cBhvr>
                                        <p:cTn id="9" dur="1" fill="hold">
                                          <p:stCondLst>
                                            <p:cond delay="0"/>
                                          </p:stCondLst>
                                        </p:cTn>
                                        <p:tgtEl>
                                          <p:spTgt spid="133"/>
                                        </p:tgtEl>
                                        <p:attrNameLst>
                                          <p:attrName>style.visibility</p:attrName>
                                        </p:attrNameLst>
                                      </p:cBhvr>
                                      <p:to>
                                        <p:strVal val="visible"/>
                                      </p:to>
                                    </p:set>
                                    <p:animEffect transition="in" filter="wipe(down)">
                                      <p:cBhvr>
                                        <p:cTn id="10" dur="500"/>
                                        <p:tgtEl>
                                          <p:spTgt spid="133"/>
                                        </p:tgtEl>
                                      </p:cBhvr>
                                    </p:animEffect>
                                  </p:childTnLst>
                                </p:cTn>
                              </p:par>
                              <p:par>
                                <p:cTn id="11" presetID="22" presetClass="entr" presetSubtype="4" fill="hold" nodeType="withEffect">
                                  <p:stCondLst>
                                    <p:cond delay="400"/>
                                  </p:stCondLst>
                                  <p:childTnLst>
                                    <p:set>
                                      <p:cBhvr>
                                        <p:cTn id="12" dur="1" fill="hold">
                                          <p:stCondLst>
                                            <p:cond delay="0"/>
                                          </p:stCondLst>
                                        </p:cTn>
                                        <p:tgtEl>
                                          <p:spTgt spid="141"/>
                                        </p:tgtEl>
                                        <p:attrNameLst>
                                          <p:attrName>style.visibility</p:attrName>
                                        </p:attrNameLst>
                                      </p:cBhvr>
                                      <p:to>
                                        <p:strVal val="visible"/>
                                      </p:to>
                                    </p:set>
                                    <p:animEffect transition="in" filter="wipe(down)">
                                      <p:cBhvr>
                                        <p:cTn id="13" dur="500"/>
                                        <p:tgtEl>
                                          <p:spTgt spid="141"/>
                                        </p:tgtEl>
                                      </p:cBhvr>
                                    </p:animEffect>
                                  </p:childTnLst>
                                </p:cTn>
                              </p:par>
                              <p:par>
                                <p:cTn id="14" presetID="10" presetClass="entr" presetSubtype="0" fill="hold" nodeType="withEffect">
                                  <p:stCondLst>
                                    <p:cond delay="400"/>
                                  </p:stCondLst>
                                  <p:childTnLst>
                                    <p:set>
                                      <p:cBhvr>
                                        <p:cTn id="15" dur="1" fill="hold">
                                          <p:stCondLst>
                                            <p:cond delay="0"/>
                                          </p:stCondLst>
                                        </p:cTn>
                                        <p:tgtEl>
                                          <p:spTgt spid="165"/>
                                        </p:tgtEl>
                                        <p:attrNameLst>
                                          <p:attrName>style.visibility</p:attrName>
                                        </p:attrNameLst>
                                      </p:cBhvr>
                                      <p:to>
                                        <p:strVal val="visible"/>
                                      </p:to>
                                    </p:set>
                                    <p:animEffect transition="in" filter="fade">
                                      <p:cBhvr>
                                        <p:cTn id="16" dur="500"/>
                                        <p:tgtEl>
                                          <p:spTgt spid="165"/>
                                        </p:tgtEl>
                                      </p:cBhvr>
                                    </p:animEffect>
                                  </p:childTnLst>
                                </p:cTn>
                              </p:par>
                              <p:par>
                                <p:cTn id="17" presetID="22" presetClass="entr" presetSubtype="4" fill="hold" nodeType="withEffect">
                                  <p:stCondLst>
                                    <p:cond delay="100"/>
                                  </p:stCondLst>
                                  <p:childTnLst>
                                    <p:set>
                                      <p:cBhvr>
                                        <p:cTn id="18" dur="1" fill="hold">
                                          <p:stCondLst>
                                            <p:cond delay="0"/>
                                          </p:stCondLst>
                                        </p:cTn>
                                        <p:tgtEl>
                                          <p:spTgt spid="53"/>
                                        </p:tgtEl>
                                        <p:attrNameLst>
                                          <p:attrName>style.visibility</p:attrName>
                                        </p:attrNameLst>
                                      </p:cBhvr>
                                      <p:to>
                                        <p:strVal val="visible"/>
                                      </p:to>
                                    </p:set>
                                    <p:animEffect transition="in" filter="wipe(down)">
                                      <p:cBhvr>
                                        <p:cTn id="19" dur="500"/>
                                        <p:tgtEl>
                                          <p:spTgt spid="53"/>
                                        </p:tgtEl>
                                      </p:cBhvr>
                                    </p:animEffect>
                                  </p:childTnLst>
                                </p:cTn>
                              </p:par>
                              <p:par>
                                <p:cTn id="20" presetID="22" presetClass="entr" presetSubtype="1"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up)">
                                      <p:cBhvr>
                                        <p:cTn id="2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59865" y="322111"/>
            <a:ext cx="5870597" cy="863595"/>
          </a:xfrm>
        </p:spPr>
        <p:txBody>
          <a:bodyPr>
            <a:noAutofit/>
          </a:bodyPr>
          <a:lstStyle/>
          <a:p>
            <a:r>
              <a:rPr lang="en-US" b="1" dirty="0"/>
              <a:t>Azure Compute Services</a:t>
            </a:r>
          </a:p>
        </p:txBody>
      </p:sp>
      <p:sp>
        <p:nvSpPr>
          <p:cNvPr id="3" name="Text Placeholder 2">
            <a:extLst>
              <a:ext uri="{FF2B5EF4-FFF2-40B4-BE49-F238E27FC236}">
                <a16:creationId xmlns:a16="http://schemas.microsoft.com/office/drawing/2014/main" id="{1D0D85DA-5CB1-4943-9233-88059DFF0FF1}"/>
              </a:ext>
            </a:extLst>
          </p:cNvPr>
          <p:cNvSpPr>
            <a:spLocks noGrp="1"/>
          </p:cNvSpPr>
          <p:nvPr>
            <p:ph type="body" sz="quarter" idx="10"/>
          </p:nvPr>
        </p:nvSpPr>
        <p:spPr>
          <a:xfrm>
            <a:off x="2150366" y="1564995"/>
            <a:ext cx="9197741" cy="2856276"/>
          </a:xfrm>
        </p:spPr>
        <p:txBody>
          <a:bodyPr/>
          <a:lstStyle/>
          <a:p>
            <a:pPr marL="457200" indent="-457200">
              <a:spcBef>
                <a:spcPts val="0"/>
              </a:spcBef>
              <a:spcAft>
                <a:spcPts val="1800"/>
              </a:spcAft>
              <a:buFont typeface="Arial" panose="020B0604020202020204" pitchFamily="34" charset="0"/>
              <a:buChar char="•"/>
            </a:pPr>
            <a:r>
              <a:rPr lang="en-IE" b="1" dirty="0"/>
              <a:t>Azure Container Instances: </a:t>
            </a:r>
            <a:r>
              <a:rPr lang="en-IE" dirty="0"/>
              <a:t>a PaaS offering that runs a container in Azure without the need to manage a virtual machine or additional services.</a:t>
            </a:r>
          </a:p>
          <a:p>
            <a:pPr marL="457200" indent="-457200">
              <a:spcBef>
                <a:spcPts val="0"/>
              </a:spcBef>
              <a:spcAft>
                <a:spcPts val="1800"/>
              </a:spcAft>
              <a:buFont typeface="Arial" panose="020B0604020202020204" pitchFamily="34" charset="0"/>
              <a:buChar char="•"/>
            </a:pPr>
            <a:r>
              <a:rPr lang="en-US" b="1" dirty="0"/>
              <a:t>Azure Kubernetes Service: </a:t>
            </a:r>
            <a:r>
              <a:rPr lang="en-US" dirty="0"/>
              <a:t>an orchestration service for containers with distributed architectures and large volumes of containers. </a:t>
            </a:r>
          </a:p>
          <a:p>
            <a:pPr>
              <a:spcAft>
                <a:spcPts val="1800"/>
              </a:spcAft>
            </a:pPr>
            <a:endParaRPr lang="en-US" dirty="0"/>
          </a:p>
        </p:txBody>
      </p:sp>
      <p:pic>
        <p:nvPicPr>
          <p:cNvPr id="2" name="Picture 6">
            <a:extLst>
              <a:ext uri="{FF2B5EF4-FFF2-40B4-BE49-F238E27FC236}">
                <a16:creationId xmlns:a16="http://schemas.microsoft.com/office/drawing/2014/main" id="{409C5549-C8AC-0177-DB7F-9708853E871A}"/>
              </a:ext>
              <a:ext uri="{C183D7F6-B498-43B3-948B-1728B52AA6E4}">
                <adec:decorative xmlns:adec="http://schemas.microsoft.com/office/drawing/2017/decorative" val="0"/>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5041" y="1564994"/>
            <a:ext cx="1095264" cy="1095264"/>
          </a:xfrm>
          <a:prstGeom prst="rect">
            <a:avLst/>
          </a:prstGeom>
        </p:spPr>
      </p:pic>
      <p:pic>
        <p:nvPicPr>
          <p:cNvPr id="4" name="Picture 4">
            <a:extLst>
              <a:ext uri="{FF2B5EF4-FFF2-40B4-BE49-F238E27FC236}">
                <a16:creationId xmlns:a16="http://schemas.microsoft.com/office/drawing/2014/main" id="{EB3DA839-5AC9-12B9-9FDA-141684CDFA5B}"/>
              </a:ext>
              <a:ext uri="{C183D7F6-B498-43B3-948B-1728B52AA6E4}">
                <adec:decorative xmlns:adec="http://schemas.microsoft.com/office/drawing/2017/decorative" val="0"/>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715041" y="2980674"/>
            <a:ext cx="1095264" cy="1095264"/>
          </a:xfrm>
          <a:prstGeom prst="rect">
            <a:avLst/>
          </a:prstGeom>
        </p:spPr>
      </p:pic>
    </p:spTree>
    <p:extLst>
      <p:ext uri="{BB962C8B-B14F-4D97-AF65-F5344CB8AC3E}">
        <p14:creationId xmlns:p14="http://schemas.microsoft.com/office/powerpoint/2010/main" val="110973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2877" y="142875"/>
            <a:ext cx="6157912" cy="4181475"/>
          </a:xfrm>
          <a:prstGeom prst="rect">
            <a:avLst/>
          </a:prstGeom>
        </p:spPr>
      </p:pic>
      <p:pic>
        <p:nvPicPr>
          <p:cNvPr id="3" name="Picture 2"/>
          <p:cNvPicPr>
            <a:picLocks noChangeAspect="1"/>
          </p:cNvPicPr>
          <p:nvPr/>
        </p:nvPicPr>
        <p:blipFill>
          <a:blip r:embed="rId3"/>
          <a:stretch>
            <a:fillRect/>
          </a:stretch>
        </p:blipFill>
        <p:spPr>
          <a:xfrm>
            <a:off x="6152637" y="2243137"/>
            <a:ext cx="6039363" cy="4162425"/>
          </a:xfrm>
          <a:prstGeom prst="rect">
            <a:avLst/>
          </a:prstGeom>
        </p:spPr>
      </p:pic>
    </p:spTree>
    <p:extLst>
      <p:ext uri="{BB962C8B-B14F-4D97-AF65-F5344CB8AC3E}">
        <p14:creationId xmlns:p14="http://schemas.microsoft.com/office/powerpoint/2010/main" val="5617964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5696426" cy="838042"/>
          </a:xfrm>
        </p:spPr>
        <p:txBody>
          <a:bodyPr/>
          <a:lstStyle/>
          <a:p>
            <a:r>
              <a:rPr lang="en-US" b="1" dirty="0"/>
              <a:t>Azure Network Services</a:t>
            </a:r>
          </a:p>
        </p:txBody>
      </p:sp>
      <p:sp>
        <p:nvSpPr>
          <p:cNvPr id="6" name="Text Placeholder 5"/>
          <p:cNvSpPr>
            <a:spLocks noGrp="1"/>
          </p:cNvSpPr>
          <p:nvPr>
            <p:ph type="body" sz="quarter" idx="10"/>
          </p:nvPr>
        </p:nvSpPr>
        <p:spPr>
          <a:xfrm>
            <a:off x="1387736" y="1388546"/>
            <a:ext cx="10095018" cy="4483279"/>
          </a:xfrm>
        </p:spPr>
        <p:txBody>
          <a:bodyPr/>
          <a:lstStyle/>
          <a:p>
            <a:pPr marL="344488" indent="-344488">
              <a:buFont typeface="Arial" panose="020B0604020202020204" pitchFamily="34" charset="0"/>
              <a:buChar char="•"/>
            </a:pPr>
            <a:r>
              <a:rPr lang="en-IE" b="1" dirty="0"/>
              <a:t>Azure Virtual Network </a:t>
            </a:r>
            <a:r>
              <a:rPr lang="en-US" sz="2800" dirty="0">
                <a:gradFill>
                  <a:gsLst>
                    <a:gs pos="2917">
                      <a:schemeClr val="tx1"/>
                    </a:gs>
                    <a:gs pos="30000">
                      <a:schemeClr val="tx1"/>
                    </a:gs>
                  </a:gsLst>
                  <a:lin ang="5400000" scaled="0"/>
                </a:gradFill>
              </a:rPr>
              <a:t>enables Azure resources to communicate with each other, the internet, and on-premises networks. </a:t>
            </a:r>
          </a:p>
          <a:p>
            <a:endParaRPr lang="en-US" sz="2800" dirty="0">
              <a:gradFill>
                <a:gsLst>
                  <a:gs pos="2917">
                    <a:schemeClr val="tx1"/>
                  </a:gs>
                  <a:gs pos="30000">
                    <a:schemeClr val="tx1"/>
                  </a:gs>
                </a:gsLst>
                <a:lin ang="5400000" scaled="0"/>
              </a:gradFill>
            </a:endParaRPr>
          </a:p>
          <a:p>
            <a:pPr marL="344488" indent="-344488">
              <a:buFont typeface="Arial" panose="020B0604020202020204" pitchFamily="34" charset="0"/>
              <a:buChar char="•"/>
            </a:pPr>
            <a:r>
              <a:rPr lang="en-US" b="1" dirty="0"/>
              <a:t>Subnet</a:t>
            </a:r>
            <a:r>
              <a:rPr lang="en-US" b="0" i="0" dirty="0">
                <a:solidFill>
                  <a:srgbClr val="202124"/>
                </a:solidFill>
                <a:effectLst/>
                <a:latin typeface="arial" panose="020B0604020202020204" pitchFamily="34" charset="0"/>
              </a:rPr>
              <a:t> </a:t>
            </a:r>
            <a:r>
              <a:rPr lang="en-US" dirty="0">
                <a:gradFill>
                  <a:gsLst>
                    <a:gs pos="2917">
                      <a:schemeClr val="tx1"/>
                    </a:gs>
                    <a:gs pos="30000">
                      <a:schemeClr val="tx1"/>
                    </a:gs>
                  </a:gsLst>
                  <a:lin ang="5400000" scaled="0"/>
                </a:gradFill>
              </a:rPr>
              <a:t>is a range of IP addresses in the virtual network. You can divide a virtual network into multiple subnets for organization and security. Each NIC in a VM is connected to one subnet in one virtual network.</a:t>
            </a:r>
          </a:p>
          <a:p>
            <a:endParaRPr lang="en-US" sz="2800" dirty="0">
              <a:gradFill>
                <a:gsLst>
                  <a:gs pos="2917">
                    <a:schemeClr val="tx1"/>
                  </a:gs>
                  <a:gs pos="30000">
                    <a:schemeClr val="tx1"/>
                  </a:gs>
                </a:gsLst>
                <a:lin ang="5400000" scaled="0"/>
              </a:gradFill>
            </a:endParaRPr>
          </a:p>
          <a:p>
            <a:pPr marL="344488" indent="-344488">
              <a:buFont typeface="Arial" panose="020B0604020202020204" pitchFamily="34" charset="0"/>
              <a:buChar char="•"/>
            </a:pPr>
            <a:r>
              <a:rPr lang="en-US" b="1" dirty="0"/>
              <a:t>Azure Load Balancer </a:t>
            </a:r>
            <a:r>
              <a:rPr lang="en-US" dirty="0"/>
              <a:t>automatically scales to create highly-available access to applications or resources.</a:t>
            </a:r>
          </a:p>
        </p:txBody>
      </p:sp>
      <p:pic>
        <p:nvPicPr>
          <p:cNvPr id="7" name="Picture 6" descr="Icon representing Azure Load Balancer">
            <a:extLst>
              <a:ext uri="{FF2B5EF4-FFF2-40B4-BE49-F238E27FC236}">
                <a16:creationId xmlns:a16="http://schemas.microsoft.com/office/drawing/2014/main" id="{9BD81EA1-EAE0-4D49-A18E-63B5017D3C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094" y="4934112"/>
            <a:ext cx="738870" cy="526256"/>
          </a:xfrm>
          <a:prstGeom prst="rect">
            <a:avLst/>
          </a:prstGeom>
        </p:spPr>
      </p:pic>
      <p:pic>
        <p:nvPicPr>
          <p:cNvPr id="8" name="Picture 7" descr="Icon representing Azure Virtual Network">
            <a:extLst>
              <a:ext uri="{FF2B5EF4-FFF2-40B4-BE49-F238E27FC236}">
                <a16:creationId xmlns:a16="http://schemas.microsoft.com/office/drawing/2014/main" id="{E82981D4-C8A0-4BA0-9E81-A003A720B7FF}"/>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84094" y="1484552"/>
            <a:ext cx="738871" cy="429854"/>
          </a:xfrm>
          <a:prstGeom prst="rect">
            <a:avLst/>
          </a:prstGeom>
        </p:spPr>
      </p:pic>
      <p:pic>
        <p:nvPicPr>
          <p:cNvPr id="1026" name="Picture 2" descr="Azure Virtual Network | Secure Your Applications using VPC | Edureka">
            <a:extLst>
              <a:ext uri="{FF2B5EF4-FFF2-40B4-BE49-F238E27FC236}">
                <a16:creationId xmlns:a16="http://schemas.microsoft.com/office/drawing/2014/main" id="{ABDA0B28-4947-A0FB-3E5F-6120FF32AA8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094" y="2838288"/>
            <a:ext cx="793354" cy="429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8561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5696426" cy="838042"/>
          </a:xfrm>
        </p:spPr>
        <p:txBody>
          <a:bodyPr/>
          <a:lstStyle/>
          <a:p>
            <a:r>
              <a:rPr lang="en-US" b="1" dirty="0"/>
              <a:t>Azure Network Services</a:t>
            </a:r>
          </a:p>
        </p:txBody>
      </p:sp>
      <p:sp>
        <p:nvSpPr>
          <p:cNvPr id="6" name="Text Placeholder 5"/>
          <p:cNvSpPr>
            <a:spLocks noGrp="1"/>
          </p:cNvSpPr>
          <p:nvPr>
            <p:ph type="body" sz="quarter" idx="10"/>
          </p:nvPr>
        </p:nvSpPr>
        <p:spPr>
          <a:xfrm>
            <a:off x="1387736" y="1388546"/>
            <a:ext cx="10095018" cy="4483279"/>
          </a:xfrm>
        </p:spPr>
        <p:txBody>
          <a:bodyPr/>
          <a:lstStyle/>
          <a:p>
            <a:pPr marL="344488" indent="-344488">
              <a:buFont typeface="Arial" panose="020B0604020202020204" pitchFamily="34" charset="0"/>
              <a:buChar char="•"/>
            </a:pPr>
            <a:r>
              <a:rPr lang="en-US" b="1" dirty="0"/>
              <a:t>VPN Gateway</a:t>
            </a:r>
            <a:r>
              <a:rPr lang="en-US" dirty="0"/>
              <a:t> </a:t>
            </a:r>
            <a:r>
              <a:rPr lang="en-US" sz="2800" dirty="0">
                <a:gradFill>
                  <a:gsLst>
                    <a:gs pos="2917">
                      <a:schemeClr val="tx1"/>
                    </a:gs>
                    <a:gs pos="30000">
                      <a:schemeClr val="tx1"/>
                    </a:gs>
                  </a:gsLst>
                  <a:lin ang="5400000" scaled="0"/>
                </a:gradFill>
              </a:rPr>
              <a:t>is used to send encrypted traffic between an Azure virtual network and an on-premises location over the public internet. </a:t>
            </a:r>
          </a:p>
          <a:p>
            <a:pPr marL="344488" indent="-344488">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4488" indent="-344488">
              <a:buFont typeface="Arial" panose="020B0604020202020204" pitchFamily="34" charset="0"/>
              <a:buChar char="•"/>
            </a:pPr>
            <a:r>
              <a:rPr lang="en-US" b="1" dirty="0"/>
              <a:t>Azure Express Route </a:t>
            </a:r>
            <a:r>
              <a:rPr lang="en-US" sz="2800" dirty="0">
                <a:gradFill>
                  <a:gsLst>
                    <a:gs pos="2917">
                      <a:schemeClr val="tx1"/>
                    </a:gs>
                    <a:gs pos="30000">
                      <a:schemeClr val="tx1"/>
                    </a:gs>
                  </a:gsLst>
                  <a:lin ang="5400000" scaled="0"/>
                </a:gradFill>
              </a:rPr>
              <a:t>extends on-premises networks into Azure over a private connection that is facilitated by a connectivity provider. </a:t>
            </a:r>
          </a:p>
          <a:p>
            <a:pPr marL="344488" indent="-344488">
              <a:buFont typeface="Arial" panose="020B0604020202020204" pitchFamily="34" charset="0"/>
              <a:buChar char="•"/>
            </a:pPr>
            <a:endParaRPr lang="en-US" sz="2800" dirty="0">
              <a:gradFill>
                <a:gsLst>
                  <a:gs pos="2917">
                    <a:schemeClr val="tx1"/>
                  </a:gs>
                  <a:gs pos="30000">
                    <a:schemeClr val="tx1"/>
                  </a:gs>
                </a:gsLst>
                <a:lin ang="5400000" scaled="0"/>
              </a:gradFill>
            </a:endParaRPr>
          </a:p>
          <a:p>
            <a:pPr marL="344488" indent="-344488">
              <a:buFont typeface="Arial" panose="020B0604020202020204" pitchFamily="34" charset="0"/>
              <a:buChar char="•"/>
            </a:pPr>
            <a:r>
              <a:rPr lang="en-US" b="1" dirty="0"/>
              <a:t>Content Delivery Network </a:t>
            </a:r>
            <a:r>
              <a:rPr lang="en-US" dirty="0"/>
              <a:t>provides a distributed network of servers that efficiently deliver web content in their local region.</a:t>
            </a:r>
            <a:endParaRPr lang="en-IE" dirty="0"/>
          </a:p>
        </p:txBody>
      </p:sp>
      <p:pic>
        <p:nvPicPr>
          <p:cNvPr id="5" name="Picture 4" descr="Icon representing VPN Gateway">
            <a:extLst>
              <a:ext uri="{FF2B5EF4-FFF2-40B4-BE49-F238E27FC236}">
                <a16:creationId xmlns:a16="http://schemas.microsoft.com/office/drawing/2014/main" id="{A30E7BF2-8943-45F9-BE64-A958A150F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293" y="1388546"/>
            <a:ext cx="738871" cy="611082"/>
          </a:xfrm>
          <a:prstGeom prst="rect">
            <a:avLst/>
          </a:prstGeom>
        </p:spPr>
      </p:pic>
      <p:pic>
        <p:nvPicPr>
          <p:cNvPr id="9" name="Picture 8" descr="Icon representing Azure Application Gateway">
            <a:extLst>
              <a:ext uri="{FF2B5EF4-FFF2-40B4-BE49-F238E27FC236}">
                <a16:creationId xmlns:a16="http://schemas.microsoft.com/office/drawing/2014/main" id="{8E448DB2-4526-4C73-9191-05024970E3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479" y="3165871"/>
            <a:ext cx="738871" cy="526257"/>
          </a:xfrm>
          <a:prstGeom prst="rect">
            <a:avLst/>
          </a:prstGeom>
        </p:spPr>
      </p:pic>
      <p:pic>
        <p:nvPicPr>
          <p:cNvPr id="10" name="Picture 9" descr="Icon representing Content Delivery Network">
            <a:extLst>
              <a:ext uri="{FF2B5EF4-FFF2-40B4-BE49-F238E27FC236}">
                <a16:creationId xmlns:a16="http://schemas.microsoft.com/office/drawing/2014/main" id="{349E985B-700F-48A8-91C6-1B890B8454A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2293" y="4878186"/>
            <a:ext cx="733057" cy="587003"/>
          </a:xfrm>
          <a:prstGeom prst="rect">
            <a:avLst/>
          </a:prstGeom>
        </p:spPr>
      </p:pic>
    </p:spTree>
    <p:extLst>
      <p:ext uri="{BB962C8B-B14F-4D97-AF65-F5344CB8AC3E}">
        <p14:creationId xmlns:p14="http://schemas.microsoft.com/office/powerpoint/2010/main" val="333068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5696426" cy="838042"/>
          </a:xfrm>
        </p:spPr>
        <p:txBody>
          <a:bodyPr>
            <a:normAutofit/>
          </a:bodyPr>
          <a:lstStyle/>
          <a:p>
            <a:r>
              <a:rPr lang="en-US" b="1" dirty="0"/>
              <a:t>Azure Load Balancer</a:t>
            </a:r>
          </a:p>
        </p:txBody>
      </p:sp>
      <p:pic>
        <p:nvPicPr>
          <p:cNvPr id="2050" name="Picture 2" descr="Diagram depicts public and internal load balancers directing traffic to web and business tiers.">
            <a:extLst>
              <a:ext uri="{FF2B5EF4-FFF2-40B4-BE49-F238E27FC236}">
                <a16:creationId xmlns:a16="http://schemas.microsoft.com/office/drawing/2014/main" id="{A177C676-23D2-4F12-C934-1D4228A63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496" y="2039535"/>
            <a:ext cx="9768592" cy="333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3948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5696426" cy="838042"/>
          </a:xfrm>
        </p:spPr>
        <p:txBody>
          <a:bodyPr>
            <a:normAutofit/>
          </a:bodyPr>
          <a:lstStyle/>
          <a:p>
            <a:r>
              <a:rPr lang="en-US" b="1" dirty="0"/>
              <a:t>Azure VPN Gateway</a:t>
            </a:r>
          </a:p>
        </p:txBody>
      </p:sp>
      <p:pic>
        <p:nvPicPr>
          <p:cNvPr id="3074" name="Picture 2" descr="Site-to-site VPN Gateway cross-premises connection diagram.">
            <a:extLst>
              <a:ext uri="{FF2B5EF4-FFF2-40B4-BE49-F238E27FC236}">
                <a16:creationId xmlns:a16="http://schemas.microsoft.com/office/drawing/2014/main" id="{83D84567-A6F6-C89D-ACB3-12AC8B276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935" y="2523600"/>
            <a:ext cx="9737170" cy="2470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311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5696426" cy="838042"/>
          </a:xfrm>
        </p:spPr>
        <p:txBody>
          <a:bodyPr>
            <a:normAutofit/>
          </a:bodyPr>
          <a:lstStyle/>
          <a:p>
            <a:r>
              <a:rPr lang="en-US" b="1" dirty="0"/>
              <a:t>Azure Express Route</a:t>
            </a:r>
          </a:p>
        </p:txBody>
      </p:sp>
      <p:pic>
        <p:nvPicPr>
          <p:cNvPr id="4098" name="Picture 2" descr="ExpressRoute connection overview">
            <a:extLst>
              <a:ext uri="{FF2B5EF4-FFF2-40B4-BE49-F238E27FC236}">
                <a16:creationId xmlns:a16="http://schemas.microsoft.com/office/drawing/2014/main" id="{F9E8E17A-13EE-0058-EA95-20C0B797B6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00" y="1616582"/>
            <a:ext cx="9145936" cy="437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152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484094" y="173065"/>
            <a:ext cx="9040942" cy="838042"/>
          </a:xfrm>
        </p:spPr>
        <p:txBody>
          <a:bodyPr>
            <a:normAutofit/>
          </a:bodyPr>
          <a:lstStyle/>
          <a:p>
            <a:r>
              <a:rPr lang="en-US" b="1" dirty="0"/>
              <a:t>Azure Content Delivery Network (CDN)</a:t>
            </a:r>
          </a:p>
        </p:txBody>
      </p:sp>
      <p:pic>
        <p:nvPicPr>
          <p:cNvPr id="4" name="Picture 3">
            <a:extLst>
              <a:ext uri="{FF2B5EF4-FFF2-40B4-BE49-F238E27FC236}">
                <a16:creationId xmlns:a16="http://schemas.microsoft.com/office/drawing/2014/main" id="{B301DB4C-2F21-44E7-8EEC-3B0EDFACBA62}"/>
              </a:ext>
            </a:extLst>
          </p:cNvPr>
          <p:cNvPicPr>
            <a:picLocks noChangeAspect="1"/>
          </p:cNvPicPr>
          <p:nvPr/>
        </p:nvPicPr>
        <p:blipFill>
          <a:blip r:embed="rId3"/>
          <a:stretch>
            <a:fillRect/>
          </a:stretch>
        </p:blipFill>
        <p:spPr>
          <a:xfrm>
            <a:off x="1952729" y="1748361"/>
            <a:ext cx="7572307" cy="4200264"/>
          </a:xfrm>
          <a:prstGeom prst="rect">
            <a:avLst/>
          </a:prstGeom>
        </p:spPr>
      </p:pic>
    </p:spTree>
    <p:extLst>
      <p:ext uri="{BB962C8B-B14F-4D97-AF65-F5344CB8AC3E}">
        <p14:creationId xmlns:p14="http://schemas.microsoft.com/office/powerpoint/2010/main" val="2256330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455" y="1556648"/>
            <a:ext cx="4690317" cy="535531"/>
          </a:xfrm>
        </p:spPr>
        <p:txBody>
          <a:bodyPr/>
          <a:lstStyle/>
          <a:p>
            <a:r>
              <a:rPr lang="en-US" sz="3200" b="1" dirty="0"/>
              <a:t>2.C. Azure Storage Services</a:t>
            </a:r>
          </a:p>
        </p:txBody>
      </p:sp>
      <p:sp>
        <p:nvSpPr>
          <p:cNvPr id="3" name="Text Placeholder 2"/>
          <p:cNvSpPr>
            <a:spLocks noGrp="1"/>
          </p:cNvSpPr>
          <p:nvPr>
            <p:ph type="body" sz="quarter" idx="12"/>
          </p:nvPr>
        </p:nvSpPr>
        <p:spPr>
          <a:xfrm>
            <a:off x="597321" y="2268489"/>
            <a:ext cx="4164583" cy="2769989"/>
          </a:xfrm>
        </p:spPr>
        <p:txBody>
          <a:bodyPr/>
          <a:lstStyle/>
          <a:p>
            <a:pPr marL="342900" indent="-342900">
              <a:buFont typeface="Arial" panose="020B0604020202020204" pitchFamily="34" charset="0"/>
              <a:buChar char="•"/>
            </a:pPr>
            <a:r>
              <a:rPr lang="en-US" dirty="0"/>
              <a:t>Compare Azure Storage Services</a:t>
            </a:r>
          </a:p>
          <a:p>
            <a:pPr marL="342900" indent="-342900">
              <a:buFont typeface="Arial" panose="020B0604020202020204" pitchFamily="34" charset="0"/>
              <a:buChar char="•"/>
            </a:pPr>
            <a:r>
              <a:rPr lang="en-US" dirty="0"/>
              <a:t>Storage Tiers</a:t>
            </a:r>
          </a:p>
          <a:p>
            <a:pPr marL="342900" indent="-342900">
              <a:buFont typeface="Arial" panose="020B0604020202020204" pitchFamily="34" charset="0"/>
              <a:buChar char="•"/>
            </a:pPr>
            <a:r>
              <a:rPr lang="en-US" dirty="0"/>
              <a:t>Redundancy Options</a:t>
            </a:r>
          </a:p>
          <a:p>
            <a:pPr marL="342900" indent="-342900">
              <a:buFont typeface="Arial" panose="020B0604020202020204" pitchFamily="34" charset="0"/>
              <a:buChar char="•"/>
            </a:pPr>
            <a:r>
              <a:rPr lang="en-US" dirty="0"/>
              <a:t>Storage Account Options &amp; Storage Types</a:t>
            </a:r>
          </a:p>
          <a:p>
            <a:pPr marL="342900" indent="-342900">
              <a:buFont typeface="Arial" panose="020B0604020202020204" pitchFamily="34" charset="0"/>
              <a:buChar char="•"/>
            </a:pPr>
            <a:r>
              <a:rPr lang="en-US" dirty="0"/>
              <a:t>Options for Moving Files, including AzCopy, Azure Storage Explorer</a:t>
            </a:r>
          </a:p>
          <a:p>
            <a:pPr marL="342900" indent="-342900">
              <a:buFont typeface="Arial" panose="020B0604020202020204" pitchFamily="34" charset="0"/>
              <a:buChar char="•"/>
            </a:pPr>
            <a:r>
              <a:rPr lang="en-US" dirty="0"/>
              <a:t>Migration Options, including Azure Migrate and Azure Data Box</a:t>
            </a:r>
            <a:endParaRPr lang="en-US" sz="2000" dirty="0"/>
          </a:p>
          <a:p>
            <a:endParaRPr lang="en-US" dirty="0"/>
          </a:p>
        </p:txBody>
      </p:sp>
    </p:spTree>
    <p:extLst>
      <p:ext uri="{BB962C8B-B14F-4D97-AF65-F5344CB8AC3E}">
        <p14:creationId xmlns:p14="http://schemas.microsoft.com/office/powerpoint/2010/main" val="2853728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6F4D18-8E06-08E0-FBB4-D1AA2383A179}"/>
              </a:ext>
            </a:extLst>
          </p:cNvPr>
          <p:cNvSpPr txBox="1">
            <a:spLocks/>
          </p:cNvSpPr>
          <p:nvPr/>
        </p:nvSpPr>
        <p:spPr>
          <a:xfrm>
            <a:off x="329406" y="212906"/>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Storage account</a:t>
            </a:r>
          </a:p>
        </p:txBody>
      </p:sp>
      <p:sp>
        <p:nvSpPr>
          <p:cNvPr id="10" name="Rectangle 9">
            <a:extLst>
              <a:ext uri="{FF2B5EF4-FFF2-40B4-BE49-F238E27FC236}">
                <a16:creationId xmlns:a16="http://schemas.microsoft.com/office/drawing/2014/main" id="{891DA9DE-F1B1-36DC-5578-B7DC91A2C4C1}"/>
              </a:ext>
            </a:extLst>
          </p:cNvPr>
          <p:cNvSpPr/>
          <p:nvPr/>
        </p:nvSpPr>
        <p:spPr>
          <a:xfrm>
            <a:off x="-1" y="1192214"/>
            <a:ext cx="12192001" cy="856505"/>
          </a:xfrm>
          <a:prstGeom prst="rect">
            <a:avLst/>
          </a:prstGeom>
          <a:solidFill>
            <a:schemeClr val="tx2">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dirty="0">
                <a:solidFill>
                  <a:schemeClr val="bg1"/>
                </a:solidFill>
                <a:latin typeface="+mj-lt"/>
                <a:cs typeface="Segoe UI Semilight"/>
              </a:rPr>
              <a:t>A service that you can use to store files, messages, tables, and other types of information</a:t>
            </a:r>
          </a:p>
        </p:txBody>
      </p:sp>
      <p:sp>
        <p:nvSpPr>
          <p:cNvPr id="11" name="Rectangle 10">
            <a:extLst>
              <a:ext uri="{FF2B5EF4-FFF2-40B4-BE49-F238E27FC236}">
                <a16:creationId xmlns:a16="http://schemas.microsoft.com/office/drawing/2014/main" id="{0ECEC393-9794-9387-3B4C-DB59FBD1492C}"/>
              </a:ext>
            </a:extLst>
          </p:cNvPr>
          <p:cNvSpPr/>
          <p:nvPr/>
        </p:nvSpPr>
        <p:spPr>
          <a:xfrm>
            <a:off x="465139" y="2839214"/>
            <a:ext cx="3606286"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tx1"/>
                </a:solidFill>
                <a:latin typeface="+mj-lt"/>
                <a:cs typeface="Segoe UI Semilight"/>
              </a:rPr>
              <a:t>Durable, secure, scalable, managed, accessible</a:t>
            </a:r>
          </a:p>
        </p:txBody>
      </p:sp>
      <p:sp>
        <p:nvSpPr>
          <p:cNvPr id="12" name="Rectangle 11">
            <a:extLst>
              <a:ext uri="{FF2B5EF4-FFF2-40B4-BE49-F238E27FC236}">
                <a16:creationId xmlns:a16="http://schemas.microsoft.com/office/drawing/2014/main" id="{4F20AB1A-FDFC-F661-1649-FCEB40B6E0BC}"/>
              </a:ext>
            </a:extLst>
          </p:cNvPr>
          <p:cNvSpPr/>
          <p:nvPr/>
        </p:nvSpPr>
        <p:spPr>
          <a:xfrm>
            <a:off x="4330862" y="2839215"/>
            <a:ext cx="3606286"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tx1"/>
                </a:solidFill>
                <a:latin typeface="+mj-lt"/>
                <a:cs typeface="Segoe UI Semilight"/>
              </a:rPr>
              <a:t>Storage for virtual machines, unstructured data and structured data</a:t>
            </a:r>
          </a:p>
        </p:txBody>
      </p:sp>
      <p:sp>
        <p:nvSpPr>
          <p:cNvPr id="13" name="Rectangle 12">
            <a:extLst>
              <a:ext uri="{FF2B5EF4-FFF2-40B4-BE49-F238E27FC236}">
                <a16:creationId xmlns:a16="http://schemas.microsoft.com/office/drawing/2014/main" id="{33997101-5970-3B8F-9FFB-F83BF7A8FD1E}"/>
              </a:ext>
            </a:extLst>
          </p:cNvPr>
          <p:cNvSpPr/>
          <p:nvPr/>
        </p:nvSpPr>
        <p:spPr>
          <a:xfrm>
            <a:off x="8196585" y="2839214"/>
            <a:ext cx="3606286"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dirty="0">
                <a:solidFill>
                  <a:schemeClr val="tx1"/>
                </a:solidFill>
                <a:latin typeface="+mj-lt"/>
                <a:cs typeface="Segoe UI Semilight"/>
              </a:rPr>
              <a:t>Two tiers: Premium and </a:t>
            </a:r>
            <a:br>
              <a:rPr lang="en-US" sz="2200" dirty="0">
                <a:solidFill>
                  <a:schemeClr val="tx1"/>
                </a:solidFill>
                <a:latin typeface="+mj-lt"/>
                <a:cs typeface="Segoe UI Semilight"/>
              </a:rPr>
            </a:br>
            <a:r>
              <a:rPr lang="en-US" sz="2200" dirty="0">
                <a:solidFill>
                  <a:schemeClr val="tx1"/>
                </a:solidFill>
                <a:latin typeface="+mj-lt"/>
                <a:cs typeface="Segoe UI Semilight"/>
              </a:rPr>
              <a:t>Standard</a:t>
            </a:r>
          </a:p>
        </p:txBody>
      </p:sp>
      <p:sp>
        <p:nvSpPr>
          <p:cNvPr id="14" name="Rectangle 13">
            <a:extLst>
              <a:ext uri="{FF2B5EF4-FFF2-40B4-BE49-F238E27FC236}">
                <a16:creationId xmlns:a16="http://schemas.microsoft.com/office/drawing/2014/main" id="{1AFA28F9-7F9D-11F4-F47D-3D0961D37FF1}"/>
              </a:ext>
            </a:extLst>
          </p:cNvPr>
          <p:cNvSpPr/>
          <p:nvPr/>
        </p:nvSpPr>
        <p:spPr>
          <a:xfrm>
            <a:off x="-1" y="1192214"/>
            <a:ext cx="12192001" cy="856505"/>
          </a:xfrm>
          <a:prstGeom prst="rect">
            <a:avLst/>
          </a:prstGeom>
          <a:solidFill>
            <a:schemeClr val="accent1">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bg1"/>
                </a:solidFill>
                <a:latin typeface="+mj-lt"/>
                <a:cs typeface="Segoe UI Semilight"/>
              </a:rPr>
              <a:t>A service that you can use to store files, messages, tables, and other types of information</a:t>
            </a:r>
          </a:p>
        </p:txBody>
      </p:sp>
      <p:sp>
        <p:nvSpPr>
          <p:cNvPr id="15" name="Rectangle 14">
            <a:extLst>
              <a:ext uri="{FF2B5EF4-FFF2-40B4-BE49-F238E27FC236}">
                <a16:creationId xmlns:a16="http://schemas.microsoft.com/office/drawing/2014/main" id="{1F7D14EB-ED3E-8235-E6D3-B434DB2C1CD0}"/>
              </a:ext>
            </a:extLst>
          </p:cNvPr>
          <p:cNvSpPr/>
          <p:nvPr/>
        </p:nvSpPr>
        <p:spPr>
          <a:xfrm>
            <a:off x="465138" y="2839214"/>
            <a:ext cx="3678599"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tx1"/>
                </a:solidFill>
                <a:latin typeface="+mj-lt"/>
                <a:cs typeface="Segoe UI Semilight"/>
              </a:rPr>
              <a:t>Durable, secure, scalable, managed, accessible</a:t>
            </a:r>
          </a:p>
        </p:txBody>
      </p:sp>
      <p:sp>
        <p:nvSpPr>
          <p:cNvPr id="16" name="Rectangle 15">
            <a:extLst>
              <a:ext uri="{FF2B5EF4-FFF2-40B4-BE49-F238E27FC236}">
                <a16:creationId xmlns:a16="http://schemas.microsoft.com/office/drawing/2014/main" id="{C8D52909-D9D2-13F3-586E-A21764EF0D9C}"/>
              </a:ext>
            </a:extLst>
          </p:cNvPr>
          <p:cNvSpPr/>
          <p:nvPr/>
        </p:nvSpPr>
        <p:spPr>
          <a:xfrm>
            <a:off x="4330861" y="2839215"/>
            <a:ext cx="3678599"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tx1"/>
                </a:solidFill>
                <a:latin typeface="+mj-lt"/>
                <a:cs typeface="Segoe UI Semilight"/>
              </a:rPr>
              <a:t>Storage for virtual machines, unstructured data and structured data</a:t>
            </a:r>
          </a:p>
        </p:txBody>
      </p:sp>
      <p:sp>
        <p:nvSpPr>
          <p:cNvPr id="17" name="Rectangle 16">
            <a:extLst>
              <a:ext uri="{FF2B5EF4-FFF2-40B4-BE49-F238E27FC236}">
                <a16:creationId xmlns:a16="http://schemas.microsoft.com/office/drawing/2014/main" id="{9335DE10-6319-A3DD-E7D0-D6E5E468280E}"/>
              </a:ext>
            </a:extLst>
          </p:cNvPr>
          <p:cNvSpPr/>
          <p:nvPr/>
        </p:nvSpPr>
        <p:spPr>
          <a:xfrm>
            <a:off x="8196584" y="2839214"/>
            <a:ext cx="3678599" cy="270845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tx1"/>
                </a:solidFill>
                <a:latin typeface="+mj-lt"/>
                <a:cs typeface="Segoe UI Semilight"/>
              </a:rPr>
              <a:t>Two tiers: Premium and </a:t>
            </a:r>
            <a:br>
              <a:rPr lang="en-US" sz="2200" b="1" dirty="0">
                <a:solidFill>
                  <a:schemeClr val="tx1"/>
                </a:solidFill>
                <a:latin typeface="+mj-lt"/>
                <a:cs typeface="Segoe UI Semilight"/>
              </a:rPr>
            </a:br>
            <a:r>
              <a:rPr lang="en-US" sz="2200" b="1" dirty="0">
                <a:solidFill>
                  <a:schemeClr val="tx1"/>
                </a:solidFill>
                <a:latin typeface="+mj-lt"/>
                <a:cs typeface="Segoe UI Semilight"/>
              </a:rPr>
              <a:t>Standard</a:t>
            </a:r>
          </a:p>
        </p:txBody>
      </p:sp>
    </p:spTree>
    <p:extLst>
      <p:ext uri="{BB962C8B-B14F-4D97-AF65-F5344CB8AC3E}">
        <p14:creationId xmlns:p14="http://schemas.microsoft.com/office/powerpoint/2010/main" val="3415530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2DD39EB-FA86-D9A4-85A7-95BF4DD76E7E}"/>
              </a:ext>
            </a:extLst>
          </p:cNvPr>
          <p:cNvPicPr>
            <a:picLocks noGrp="1" noChangeAspect="1"/>
          </p:cNvPicPr>
          <p:nvPr>
            <p:ph idx="1"/>
          </p:nvPr>
        </p:nvPicPr>
        <p:blipFill>
          <a:blip r:embed="rId2"/>
          <a:stretch>
            <a:fillRect/>
          </a:stretch>
        </p:blipFill>
        <p:spPr>
          <a:xfrm>
            <a:off x="0" y="0"/>
            <a:ext cx="12191999" cy="6858000"/>
          </a:xfrm>
        </p:spPr>
      </p:pic>
    </p:spTree>
    <p:extLst>
      <p:ext uri="{BB962C8B-B14F-4D97-AF65-F5344CB8AC3E}">
        <p14:creationId xmlns:p14="http://schemas.microsoft.com/office/powerpoint/2010/main" val="2754780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6F4D18-8E06-08E0-FBB4-D1AA2383A179}"/>
              </a:ext>
            </a:extLst>
          </p:cNvPr>
          <p:cNvSpPr txBox="1">
            <a:spLocks/>
          </p:cNvSpPr>
          <p:nvPr/>
        </p:nvSpPr>
        <p:spPr>
          <a:xfrm>
            <a:off x="329406" y="212906"/>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Storage Services </a:t>
            </a:r>
          </a:p>
        </p:txBody>
      </p:sp>
      <p:sp>
        <p:nvSpPr>
          <p:cNvPr id="4" name="Rectangle 3">
            <a:extLst>
              <a:ext uri="{FF2B5EF4-FFF2-40B4-BE49-F238E27FC236}">
                <a16:creationId xmlns:a16="http://schemas.microsoft.com/office/drawing/2014/main" id="{7E12E8DD-B68E-EF92-9682-3224F3D4A252}"/>
              </a:ext>
            </a:extLst>
          </p:cNvPr>
          <p:cNvSpPr/>
          <p:nvPr/>
        </p:nvSpPr>
        <p:spPr>
          <a:xfrm>
            <a:off x="418643" y="1169263"/>
            <a:ext cx="4924850" cy="1405315"/>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b="1" dirty="0">
                <a:solidFill>
                  <a:schemeClr val="tx1"/>
                </a:solidFill>
                <a:latin typeface="+mj-lt"/>
                <a:cs typeface="Segoe UI Semilight"/>
              </a:rPr>
              <a:t>Azure Containers: </a:t>
            </a:r>
            <a:r>
              <a:rPr lang="en-US" sz="2157" dirty="0">
                <a:solidFill>
                  <a:schemeClr val="tx1"/>
                </a:solidFill>
              </a:rPr>
              <a:t>A massively scalable object store for text and binary data</a:t>
            </a:r>
          </a:p>
        </p:txBody>
      </p:sp>
      <p:sp>
        <p:nvSpPr>
          <p:cNvPr id="5" name="Rectangle 4">
            <a:extLst>
              <a:ext uri="{FF2B5EF4-FFF2-40B4-BE49-F238E27FC236}">
                <a16:creationId xmlns:a16="http://schemas.microsoft.com/office/drawing/2014/main" id="{2BBD6CBB-14BF-A988-4D62-DC82A5CF1D92}"/>
              </a:ext>
            </a:extLst>
          </p:cNvPr>
          <p:cNvSpPr/>
          <p:nvPr/>
        </p:nvSpPr>
        <p:spPr>
          <a:xfrm>
            <a:off x="418643" y="2719935"/>
            <a:ext cx="4924849" cy="104124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b="1" dirty="0">
                <a:solidFill>
                  <a:schemeClr val="tx1"/>
                </a:solidFill>
                <a:latin typeface="+mj-lt"/>
                <a:cs typeface="Segoe UI Semilight"/>
              </a:rPr>
              <a:t>Azure Tables: </a:t>
            </a:r>
            <a:r>
              <a:rPr lang="en-US" sz="2157" dirty="0">
                <a:solidFill>
                  <a:schemeClr val="tx1"/>
                </a:solidFill>
                <a:cs typeface="Segoe UI Semilight"/>
              </a:rPr>
              <a:t>Ideal for storing structured, non-relational data</a:t>
            </a:r>
          </a:p>
        </p:txBody>
      </p:sp>
      <p:sp>
        <p:nvSpPr>
          <p:cNvPr id="6" name="Rectangle 5">
            <a:extLst>
              <a:ext uri="{FF2B5EF4-FFF2-40B4-BE49-F238E27FC236}">
                <a16:creationId xmlns:a16="http://schemas.microsoft.com/office/drawing/2014/main" id="{A1F2794C-A3CF-8AA6-9D7B-F215F14D6A48}"/>
              </a:ext>
            </a:extLst>
          </p:cNvPr>
          <p:cNvSpPr/>
          <p:nvPr/>
        </p:nvSpPr>
        <p:spPr>
          <a:xfrm>
            <a:off x="429538" y="3906541"/>
            <a:ext cx="4924848" cy="1041249"/>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b="1" dirty="0">
                <a:solidFill>
                  <a:schemeClr val="tx1"/>
                </a:solidFill>
                <a:latin typeface="+mj-lt"/>
                <a:cs typeface="Segoe UI Semilight"/>
              </a:rPr>
              <a:t>Azure Queues:</a:t>
            </a:r>
            <a:r>
              <a:rPr lang="en-US" sz="2157" b="1" dirty="0">
                <a:solidFill>
                  <a:schemeClr val="tx1"/>
                </a:solidFill>
              </a:rPr>
              <a:t> </a:t>
            </a:r>
            <a:r>
              <a:rPr lang="en-US" sz="2157" dirty="0">
                <a:solidFill>
                  <a:schemeClr val="tx1"/>
                </a:solidFill>
              </a:rPr>
              <a:t>A messaging store for reliable messaging between application components</a:t>
            </a:r>
          </a:p>
        </p:txBody>
      </p:sp>
      <p:sp>
        <p:nvSpPr>
          <p:cNvPr id="7" name="Rectangle 6">
            <a:extLst>
              <a:ext uri="{FF2B5EF4-FFF2-40B4-BE49-F238E27FC236}">
                <a16:creationId xmlns:a16="http://schemas.microsoft.com/office/drawing/2014/main" id="{A1F0882F-8223-A122-06E4-BEE3FCF56F76}"/>
              </a:ext>
            </a:extLst>
          </p:cNvPr>
          <p:cNvSpPr/>
          <p:nvPr/>
        </p:nvSpPr>
        <p:spPr>
          <a:xfrm>
            <a:off x="429536" y="5095787"/>
            <a:ext cx="4924849" cy="1141388"/>
          </a:xfrm>
          <a:prstGeom prst="rect">
            <a:avLst/>
          </a:prstGeom>
          <a:solidFill>
            <a:schemeClr val="bg1">
              <a:lumMod val="95000"/>
            </a:schemeClr>
          </a:solidFill>
          <a:ln w="190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79285" tIns="134464" rIns="179285" bIns="134464" numCol="1" spcCol="1270" anchor="ctr" anchorCtr="0">
            <a:noAutofit/>
          </a:bodyPr>
          <a:lstStyle/>
          <a:p>
            <a:r>
              <a:rPr lang="en-US" sz="2157" b="1" dirty="0">
                <a:solidFill>
                  <a:schemeClr val="tx1"/>
                </a:solidFill>
                <a:latin typeface="+mj-lt"/>
                <a:cs typeface="Segoe UI Semilight"/>
              </a:rPr>
              <a:t>Azure Files: </a:t>
            </a:r>
            <a:r>
              <a:rPr lang="en-US" sz="2157" dirty="0">
                <a:solidFill>
                  <a:schemeClr val="tx1"/>
                </a:solidFill>
              </a:rPr>
              <a:t>Managed file shares for cloud or on-premises deployments</a:t>
            </a:r>
          </a:p>
        </p:txBody>
      </p:sp>
      <p:pic>
        <p:nvPicPr>
          <p:cNvPr id="8" name="Picture 7" descr="A resource group contains a storage account with containers, tables, queues, files, blobs, entities, messages, and directories. ">
            <a:extLst>
              <a:ext uri="{FF2B5EF4-FFF2-40B4-BE49-F238E27FC236}">
                <a16:creationId xmlns:a16="http://schemas.microsoft.com/office/drawing/2014/main" id="{604394C2-56B8-17A9-122E-46C60AC122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2547" y="1753090"/>
            <a:ext cx="6418972" cy="3691544"/>
          </a:xfrm>
          <a:prstGeom prst="rect">
            <a:avLst/>
          </a:prstGeom>
        </p:spPr>
      </p:pic>
      <p:sp>
        <p:nvSpPr>
          <p:cNvPr id="9" name="Rectangle 8">
            <a:extLst>
              <a:ext uri="{FF2B5EF4-FFF2-40B4-BE49-F238E27FC236}">
                <a16:creationId xmlns:a16="http://schemas.microsoft.com/office/drawing/2014/main" id="{F8F52371-D739-D890-2E7B-CEF40A7CC517}"/>
              </a:ext>
              <a:ext uri="{C183D7F6-B498-43B3-948B-1728B52AA6E4}">
                <adec:decorative xmlns:adec="http://schemas.microsoft.com/office/drawing/2017/decorative" val="1"/>
              </a:ext>
            </a:extLst>
          </p:cNvPr>
          <p:cNvSpPr/>
          <p:nvPr/>
        </p:nvSpPr>
        <p:spPr bwMode="auto">
          <a:xfrm>
            <a:off x="5590466" y="1192213"/>
            <a:ext cx="6703134" cy="5044961"/>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49439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106481C-D7D9-C740-0B51-8B7D3C95D657}"/>
              </a:ext>
            </a:extLst>
          </p:cNvPr>
          <p:cNvSpPr txBox="1">
            <a:spLocks/>
          </p:cNvSpPr>
          <p:nvPr/>
        </p:nvSpPr>
        <p:spPr>
          <a:xfrm>
            <a:off x="313619" y="151883"/>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Access Storage</a:t>
            </a:r>
          </a:p>
        </p:txBody>
      </p:sp>
      <p:sp>
        <p:nvSpPr>
          <p:cNvPr id="5" name="Rectangle 4">
            <a:extLst>
              <a:ext uri="{FF2B5EF4-FFF2-40B4-BE49-F238E27FC236}">
                <a16:creationId xmlns:a16="http://schemas.microsoft.com/office/drawing/2014/main" id="{FBE3FB00-CF24-41FA-322B-F051BAFA18E1}"/>
              </a:ext>
            </a:extLst>
          </p:cNvPr>
          <p:cNvSpPr/>
          <p:nvPr/>
        </p:nvSpPr>
        <p:spPr>
          <a:xfrm>
            <a:off x="-1" y="1192214"/>
            <a:ext cx="12192001" cy="856505"/>
          </a:xfrm>
          <a:prstGeom prst="rect">
            <a:avLst/>
          </a:prstGeom>
          <a:solidFill>
            <a:schemeClr val="accent1">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pPr indent="282575"/>
            <a:r>
              <a:rPr lang="en-US" sz="2200" b="1" dirty="0">
                <a:solidFill>
                  <a:schemeClr val="bg1"/>
                </a:solidFill>
                <a:latin typeface="+mj-lt"/>
                <a:cs typeface="Segoe UI Semilight"/>
              </a:rPr>
              <a:t>Every object has a unique URL address – based on account name and storage type</a:t>
            </a:r>
          </a:p>
        </p:txBody>
      </p:sp>
      <p:sp>
        <p:nvSpPr>
          <p:cNvPr id="6" name="TextBox 5">
            <a:extLst>
              <a:ext uri="{FF2B5EF4-FFF2-40B4-BE49-F238E27FC236}">
                <a16:creationId xmlns:a16="http://schemas.microsoft.com/office/drawing/2014/main" id="{5FBE3B85-5703-E6EB-961F-B0D19E23250E}"/>
              </a:ext>
            </a:extLst>
          </p:cNvPr>
          <p:cNvSpPr txBox="1"/>
          <p:nvPr/>
        </p:nvSpPr>
        <p:spPr>
          <a:xfrm>
            <a:off x="465138" y="2210140"/>
            <a:ext cx="8956653" cy="1477328"/>
          </a:xfrm>
          <a:prstGeom prst="rect">
            <a:avLst/>
          </a:prstGeom>
          <a:noFill/>
        </p:spPr>
        <p:txBody>
          <a:bodyPr wrap="square">
            <a:spAutoFit/>
          </a:bodyPr>
          <a:lstStyle/>
          <a:p>
            <a:pPr>
              <a:spcBef>
                <a:spcPts val="300"/>
              </a:spcBef>
            </a:pPr>
            <a:r>
              <a:rPr lang="en-US" sz="2000" dirty="0">
                <a:solidFill>
                  <a:schemeClr val="tx1"/>
                </a:solidFill>
              </a:rPr>
              <a:t>Container service: https://</a:t>
            </a:r>
            <a:r>
              <a:rPr lang="en-US" sz="2000" i="1" dirty="0">
                <a:solidFill>
                  <a:schemeClr val="tx1"/>
                </a:solidFill>
              </a:rPr>
              <a:t>mystorageaccount</a:t>
            </a:r>
            <a:r>
              <a:rPr lang="en-US" sz="2000" dirty="0">
                <a:solidFill>
                  <a:schemeClr val="tx1"/>
                </a:solidFill>
              </a:rPr>
              <a:t>.blob.core.windows.net</a:t>
            </a:r>
          </a:p>
          <a:p>
            <a:pPr>
              <a:spcBef>
                <a:spcPts val="400"/>
              </a:spcBef>
            </a:pPr>
            <a:r>
              <a:rPr lang="en-US" sz="2000" dirty="0">
                <a:solidFill>
                  <a:schemeClr val="tx1"/>
                </a:solidFill>
              </a:rPr>
              <a:t>Table service: https://</a:t>
            </a:r>
            <a:r>
              <a:rPr lang="en-US" sz="2000" i="1" dirty="0">
                <a:solidFill>
                  <a:schemeClr val="tx1"/>
                </a:solidFill>
              </a:rPr>
              <a:t>mystorageaccount</a:t>
            </a:r>
            <a:r>
              <a:rPr lang="en-US" sz="2000" dirty="0">
                <a:solidFill>
                  <a:schemeClr val="tx1"/>
                </a:solidFill>
              </a:rPr>
              <a:t>.table.core.windows.net</a:t>
            </a:r>
          </a:p>
          <a:p>
            <a:pPr>
              <a:spcBef>
                <a:spcPts val="400"/>
              </a:spcBef>
            </a:pPr>
            <a:r>
              <a:rPr lang="en-US" sz="2000" dirty="0">
                <a:solidFill>
                  <a:schemeClr val="tx1"/>
                </a:solidFill>
              </a:rPr>
              <a:t>Queue service: https://</a:t>
            </a:r>
            <a:r>
              <a:rPr lang="en-US" sz="2000" i="1" dirty="0">
                <a:solidFill>
                  <a:schemeClr val="tx1"/>
                </a:solidFill>
              </a:rPr>
              <a:t>mystorageaccount</a:t>
            </a:r>
            <a:r>
              <a:rPr lang="en-US" sz="2000" dirty="0">
                <a:solidFill>
                  <a:schemeClr val="tx1"/>
                </a:solidFill>
              </a:rPr>
              <a:t>.queue.core.windows.net</a:t>
            </a:r>
          </a:p>
          <a:p>
            <a:pPr>
              <a:spcBef>
                <a:spcPts val="400"/>
              </a:spcBef>
            </a:pPr>
            <a:r>
              <a:rPr lang="en-US" sz="2000" dirty="0">
                <a:solidFill>
                  <a:schemeClr val="tx1"/>
                </a:solidFill>
              </a:rPr>
              <a:t>File service: https://</a:t>
            </a:r>
            <a:r>
              <a:rPr lang="en-US" sz="2000" i="1" dirty="0">
                <a:solidFill>
                  <a:schemeClr val="tx1"/>
                </a:solidFill>
              </a:rPr>
              <a:t>mystorageaccount</a:t>
            </a:r>
            <a:r>
              <a:rPr lang="en-US" sz="2000" dirty="0">
                <a:solidFill>
                  <a:schemeClr val="tx1"/>
                </a:solidFill>
              </a:rPr>
              <a:t>.file.core.windows.net</a:t>
            </a:r>
          </a:p>
        </p:txBody>
      </p:sp>
      <p:sp>
        <p:nvSpPr>
          <p:cNvPr id="9" name="Rectangle 8">
            <a:extLst>
              <a:ext uri="{FF2B5EF4-FFF2-40B4-BE49-F238E27FC236}">
                <a16:creationId xmlns:a16="http://schemas.microsoft.com/office/drawing/2014/main" id="{FDC95BFB-CEFF-11B4-9A8C-B029F36A1ACF}"/>
              </a:ext>
            </a:extLst>
          </p:cNvPr>
          <p:cNvSpPr/>
          <p:nvPr/>
        </p:nvSpPr>
        <p:spPr>
          <a:xfrm>
            <a:off x="2202198" y="4009248"/>
            <a:ext cx="7520168" cy="509139"/>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82880" tIns="137160" rIns="182880" bIns="137160" numCol="1" spcCol="1270" anchor="ctr" anchorCtr="0">
            <a:noAutofit/>
          </a:bodyPr>
          <a:lstStyle/>
          <a:p>
            <a:r>
              <a:rPr lang="en-US" sz="2200" b="1" dirty="0">
                <a:solidFill>
                  <a:schemeClr val="tx1"/>
                </a:solidFill>
                <a:latin typeface="+mj-lt"/>
                <a:cs typeface="Segoe UI Semilight"/>
              </a:rPr>
              <a:t>If you prefer you can configure a custom domain name</a:t>
            </a:r>
          </a:p>
        </p:txBody>
      </p:sp>
      <p:graphicFrame>
        <p:nvGraphicFramePr>
          <p:cNvPr id="10" name="Table 9">
            <a:extLst>
              <a:ext uri="{FF2B5EF4-FFF2-40B4-BE49-F238E27FC236}">
                <a16:creationId xmlns:a16="http://schemas.microsoft.com/office/drawing/2014/main" id="{6D990579-4DC2-4817-BF8A-8B8711F492FD}"/>
              </a:ext>
            </a:extLst>
          </p:cNvPr>
          <p:cNvGraphicFramePr>
            <a:graphicFrameLocks noGrp="1"/>
          </p:cNvGraphicFramePr>
          <p:nvPr>
            <p:extLst>
              <p:ext uri="{D42A27DB-BD31-4B8C-83A1-F6EECF244321}">
                <p14:modId xmlns:p14="http://schemas.microsoft.com/office/powerpoint/2010/main" val="3730874134"/>
              </p:ext>
            </p:extLst>
          </p:nvPr>
        </p:nvGraphicFramePr>
        <p:xfrm>
          <a:off x="555449" y="4945806"/>
          <a:ext cx="11049529" cy="1020001"/>
        </p:xfrm>
        <a:graphic>
          <a:graphicData uri="http://schemas.openxmlformats.org/drawingml/2006/table">
            <a:tbl>
              <a:tblPr firstRow="1" firstCol="1" bandRow="1">
                <a:tableStyleId>{2D5ABB26-0587-4C30-8999-92F81FD0307C}</a:tableStyleId>
              </a:tblPr>
              <a:tblGrid>
                <a:gridCol w="4273628">
                  <a:extLst>
                    <a:ext uri="{9D8B030D-6E8A-4147-A177-3AD203B41FA5}">
                      <a16:colId xmlns:a16="http://schemas.microsoft.com/office/drawing/2014/main" val="2137939042"/>
                    </a:ext>
                  </a:extLst>
                </a:gridCol>
                <a:gridCol w="6775901">
                  <a:extLst>
                    <a:ext uri="{9D8B030D-6E8A-4147-A177-3AD203B41FA5}">
                      <a16:colId xmlns:a16="http://schemas.microsoft.com/office/drawing/2014/main" val="2937731976"/>
                    </a:ext>
                  </a:extLst>
                </a:gridCol>
              </a:tblGrid>
              <a:tr h="270404">
                <a:tc>
                  <a:txBody>
                    <a:bodyPr/>
                    <a:lstStyle/>
                    <a:p>
                      <a:pPr marL="0" marR="0">
                        <a:lnSpc>
                          <a:spcPct val="107000"/>
                        </a:lnSpc>
                        <a:spcBef>
                          <a:spcPts val="0"/>
                        </a:spcBef>
                        <a:spcAft>
                          <a:spcPts val="0"/>
                        </a:spcAft>
                      </a:pPr>
                      <a:r>
                        <a:rPr lang="en-US" sz="2200" b="1" dirty="0">
                          <a:solidFill>
                            <a:schemeClr val="bg1"/>
                          </a:solidFill>
                          <a:effectLst/>
                          <a:latin typeface="+mj-lt"/>
                        </a:rPr>
                        <a:t>CNAME record</a:t>
                      </a:r>
                      <a:endParaRPr lang="en-US" sz="2200" b="1" dirty="0">
                        <a:solidFill>
                          <a:schemeClr val="bg1"/>
                        </a:solidFill>
                        <a:effectLst/>
                        <a:latin typeface="+mj-lt"/>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tx2"/>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accent1">
                        <a:lumMod val="50000"/>
                      </a:schemeClr>
                    </a:solidFill>
                  </a:tcPr>
                </a:tc>
                <a:tc>
                  <a:txBody>
                    <a:bodyPr/>
                    <a:lstStyle/>
                    <a:p>
                      <a:pPr marL="0" marR="0">
                        <a:lnSpc>
                          <a:spcPct val="107000"/>
                        </a:lnSpc>
                        <a:spcBef>
                          <a:spcPts val="0"/>
                        </a:spcBef>
                        <a:spcAft>
                          <a:spcPts val="0"/>
                        </a:spcAft>
                      </a:pPr>
                      <a:r>
                        <a:rPr lang="en-US" sz="2200" b="1" dirty="0">
                          <a:solidFill>
                            <a:schemeClr val="bg1"/>
                          </a:solidFill>
                          <a:effectLst/>
                          <a:latin typeface="+mj-lt"/>
                        </a:rPr>
                        <a:t>Target</a:t>
                      </a:r>
                      <a:endParaRPr lang="en-US" sz="2200" b="1" dirty="0">
                        <a:solidFill>
                          <a:schemeClr val="bg1"/>
                        </a:solidFill>
                        <a:effectLst/>
                        <a:latin typeface="+mj-lt"/>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bg1"/>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accent1">
                        <a:lumMod val="50000"/>
                      </a:schemeClr>
                    </a:solidFill>
                  </a:tcPr>
                </a:tc>
                <a:extLst>
                  <a:ext uri="{0D108BD9-81ED-4DB2-BD59-A6C34878D82A}">
                    <a16:rowId xmlns:a16="http://schemas.microsoft.com/office/drawing/2014/main" val="944396381"/>
                  </a:ext>
                </a:extLst>
              </a:tr>
              <a:tr h="351567">
                <a:tc>
                  <a:txBody>
                    <a:bodyPr/>
                    <a:lstStyle/>
                    <a:p>
                      <a:pPr marL="0" marR="0">
                        <a:lnSpc>
                          <a:spcPct val="107000"/>
                        </a:lnSpc>
                        <a:spcBef>
                          <a:spcPts val="0"/>
                        </a:spcBef>
                        <a:spcAft>
                          <a:spcPts val="0"/>
                        </a:spcAft>
                      </a:pPr>
                      <a:r>
                        <a:rPr lang="en-US" sz="2000" dirty="0">
                          <a:solidFill>
                            <a:schemeClr val="tx1"/>
                          </a:solidFill>
                          <a:effectLst/>
                        </a:rPr>
                        <a:t>blobs.contoso.com</a:t>
                      </a:r>
                      <a:endParaRPr lang="en-US" sz="2000" b="0" dirty="0">
                        <a:solidFill>
                          <a:schemeClr val="tx1"/>
                        </a:solidFill>
                        <a:effectLst/>
                        <a:latin typeface="Open Sans" panose="020B0606030504020204"/>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tc>
                  <a:txBody>
                    <a:bodyPr/>
                    <a:lstStyle/>
                    <a:p>
                      <a:pPr marL="0" marR="0">
                        <a:lnSpc>
                          <a:spcPct val="107000"/>
                        </a:lnSpc>
                        <a:spcBef>
                          <a:spcPts val="0"/>
                        </a:spcBef>
                        <a:spcAft>
                          <a:spcPts val="0"/>
                        </a:spcAft>
                      </a:pPr>
                      <a:r>
                        <a:rPr lang="en-US" sz="2000" dirty="0">
                          <a:solidFill>
                            <a:schemeClr val="tx1"/>
                          </a:solidFill>
                          <a:effectLst/>
                        </a:rPr>
                        <a:t>contosoblobs.blob.core.windows.net</a:t>
                      </a:r>
                      <a:endParaRPr lang="en-US" sz="2000" dirty="0">
                        <a:solidFill>
                          <a:schemeClr val="tx1"/>
                        </a:solidFill>
                        <a:effectLst/>
                        <a:latin typeface="Open Sans" panose="020B0606030504020204"/>
                        <a:ea typeface="Calibri" panose="020F0502020204030204" pitchFamily="34" charset="0"/>
                        <a:cs typeface="Times New Roman" panose="02020603050405020304" pitchFamily="18" charset="0"/>
                      </a:endParaRPr>
                    </a:p>
                  </a:txBody>
                  <a:tcPr marL="137160" marR="137160" marT="91440" marB="91440">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2339293230"/>
                  </a:ext>
                </a:extLst>
              </a:tr>
            </a:tbl>
          </a:graphicData>
        </a:graphic>
      </p:graphicFrame>
    </p:spTree>
    <p:extLst>
      <p:ext uri="{BB962C8B-B14F-4D97-AF65-F5344CB8AC3E}">
        <p14:creationId xmlns:p14="http://schemas.microsoft.com/office/powerpoint/2010/main" val="2858793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0F4F52D-CAE0-BBC9-06E4-AAE210778096}"/>
              </a:ext>
            </a:extLst>
          </p:cNvPr>
          <p:cNvSpPr txBox="1">
            <a:spLocks/>
          </p:cNvSpPr>
          <p:nvPr/>
        </p:nvSpPr>
        <p:spPr>
          <a:xfrm>
            <a:off x="515801" y="344016"/>
            <a:ext cx="11341268" cy="680196"/>
          </a:xfrm>
          <a:prstGeom prst="rect">
            <a:avLst/>
          </a:prstGeom>
        </p:spPr>
        <p:txBody>
          <a:bodyPr wrap="square" anchor="t">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Storage Access Tiers</a:t>
            </a:r>
          </a:p>
        </p:txBody>
      </p:sp>
      <p:sp>
        <p:nvSpPr>
          <p:cNvPr id="5" name="TextBox 4">
            <a:extLst>
              <a:ext uri="{FF2B5EF4-FFF2-40B4-BE49-F238E27FC236}">
                <a16:creationId xmlns:a16="http://schemas.microsoft.com/office/drawing/2014/main" id="{DBB99D5F-4257-348C-E8AF-510FEB47D6BA}"/>
              </a:ext>
            </a:extLst>
          </p:cNvPr>
          <p:cNvSpPr txBox="1"/>
          <p:nvPr/>
        </p:nvSpPr>
        <p:spPr>
          <a:xfrm>
            <a:off x="3234380" y="5428200"/>
            <a:ext cx="6406374" cy="363946"/>
          </a:xfrm>
          <a:prstGeom prst="rect">
            <a:avLst/>
          </a:prstGeom>
          <a:noFill/>
        </p:spPr>
        <p:txBody>
          <a:bodyPr wrap="square">
            <a:spAutoFit/>
          </a:bodyPr>
          <a:lstStyle/>
          <a:p>
            <a:r>
              <a:rPr lang="en-US" dirty="0"/>
              <a:t>You can switch between these access tiers at any time.</a:t>
            </a:r>
          </a:p>
        </p:txBody>
      </p:sp>
      <p:graphicFrame>
        <p:nvGraphicFramePr>
          <p:cNvPr id="6" name="Table 7">
            <a:extLst>
              <a:ext uri="{FF2B5EF4-FFF2-40B4-BE49-F238E27FC236}">
                <a16:creationId xmlns:a16="http://schemas.microsoft.com/office/drawing/2014/main" id="{91677648-8F26-7E5C-A1D6-C78291FF65DF}"/>
              </a:ext>
            </a:extLst>
          </p:cNvPr>
          <p:cNvGraphicFramePr>
            <a:graphicFrameLocks noGrp="1"/>
          </p:cNvGraphicFramePr>
          <p:nvPr>
            <p:extLst>
              <p:ext uri="{D42A27DB-BD31-4B8C-83A1-F6EECF244321}">
                <p14:modId xmlns:p14="http://schemas.microsoft.com/office/powerpoint/2010/main" val="2721172280"/>
              </p:ext>
            </p:extLst>
          </p:nvPr>
        </p:nvGraphicFramePr>
        <p:xfrm>
          <a:off x="708690" y="1456625"/>
          <a:ext cx="10794711" cy="3786944"/>
        </p:xfrm>
        <a:graphic>
          <a:graphicData uri="http://schemas.openxmlformats.org/drawingml/2006/table">
            <a:tbl>
              <a:tblPr firstRow="1" bandRow="1">
                <a:tableStyleId>{5C22544A-7EE6-4342-B048-85BDC9FD1C3A}</a:tableStyleId>
              </a:tblPr>
              <a:tblGrid>
                <a:gridCol w="3598237">
                  <a:extLst>
                    <a:ext uri="{9D8B030D-6E8A-4147-A177-3AD203B41FA5}">
                      <a16:colId xmlns:a16="http://schemas.microsoft.com/office/drawing/2014/main" val="97352198"/>
                    </a:ext>
                  </a:extLst>
                </a:gridCol>
                <a:gridCol w="3598237">
                  <a:extLst>
                    <a:ext uri="{9D8B030D-6E8A-4147-A177-3AD203B41FA5}">
                      <a16:colId xmlns:a16="http://schemas.microsoft.com/office/drawing/2014/main" val="2450657685"/>
                    </a:ext>
                  </a:extLst>
                </a:gridCol>
                <a:gridCol w="3598237">
                  <a:extLst>
                    <a:ext uri="{9D8B030D-6E8A-4147-A177-3AD203B41FA5}">
                      <a16:colId xmlns:a16="http://schemas.microsoft.com/office/drawing/2014/main" val="4139560656"/>
                    </a:ext>
                  </a:extLst>
                </a:gridCol>
              </a:tblGrid>
              <a:tr h="1220699">
                <a:tc>
                  <a:txBody>
                    <a:bodyPr/>
                    <a:lstStyle/>
                    <a:p>
                      <a:pPr lvl="0" algn="ctr"/>
                      <a:r>
                        <a:rPr lang="en-US" sz="2400" b="0" dirty="0">
                          <a:latin typeface="+mj-lt"/>
                        </a:rPr>
                        <a:t>Hot</a:t>
                      </a:r>
                    </a:p>
                  </a:txBody>
                  <a:tcPr anchor="ctr">
                    <a:lnB w="12700" cap="flat" cmpd="sng" algn="ctr">
                      <a:solidFill>
                        <a:schemeClr val="tx1"/>
                      </a:solidFill>
                      <a:prstDash val="solid"/>
                      <a:round/>
                      <a:headEnd type="none" w="med" len="med"/>
                      <a:tailEnd type="none" w="med" len="med"/>
                    </a:lnB>
                    <a:solidFill>
                      <a:srgbClr val="243A5E"/>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400" b="0" kern="1200" dirty="0">
                          <a:solidFill>
                            <a:schemeClr val="lt1"/>
                          </a:solidFill>
                          <a:latin typeface="+mj-lt"/>
                          <a:ea typeface="+mn-ea"/>
                          <a:cs typeface="+mn-cs"/>
                        </a:rPr>
                        <a:t>Cool</a:t>
                      </a:r>
                    </a:p>
                  </a:txBody>
                  <a:tcPr anchor="ctr">
                    <a:lnB w="12700" cap="flat" cmpd="sng" algn="ctr">
                      <a:solidFill>
                        <a:schemeClr val="tx1"/>
                      </a:solidFill>
                      <a:prstDash val="solid"/>
                      <a:round/>
                      <a:headEnd type="none" w="med" len="med"/>
                      <a:tailEnd type="none" w="med" len="med"/>
                    </a:lnB>
                    <a:solidFill>
                      <a:srgbClr val="243A5E"/>
                    </a:solidFill>
                  </a:tcPr>
                </a:tc>
                <a:tc>
                  <a:txBody>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2400" b="0" kern="1200" dirty="0">
                          <a:solidFill>
                            <a:schemeClr val="lt1"/>
                          </a:solidFill>
                          <a:latin typeface="+mj-lt"/>
                          <a:ea typeface="+mn-ea"/>
                          <a:cs typeface="+mn-cs"/>
                        </a:rPr>
                        <a:t>Archive</a:t>
                      </a:r>
                    </a:p>
                  </a:txBody>
                  <a:tcPr anchor="ctr">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3988002742"/>
                  </a:ext>
                </a:extLst>
              </a:tr>
              <a:tr h="2566245">
                <a:tc>
                  <a:txBody>
                    <a:bodyPr/>
                    <a:lstStyle/>
                    <a:p>
                      <a:pPr algn="ctr"/>
                      <a:r>
                        <a:rPr lang="en-US" sz="2400" b="0" i="0" kern="1200" dirty="0">
                          <a:solidFill>
                            <a:schemeClr val="dk1"/>
                          </a:solidFill>
                          <a:effectLst/>
                          <a:latin typeface="+mn-lt"/>
                          <a:ea typeface="+mn-ea"/>
                          <a:cs typeface="+mn-cs"/>
                        </a:rPr>
                        <a:t>Optimized for storing data that is accessed frequently.</a:t>
                      </a:r>
                      <a:endParaRPr lang="en-US" sz="2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Optimized for storing data that is infrequently accessed and stored for at least 30 days.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2400" dirty="0"/>
                        <a:t>Optimized for storing data that is rarely accessed and stored for at least 180 days with flexible latency requirements.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60099520"/>
                  </a:ext>
                </a:extLst>
              </a:tr>
            </a:tbl>
          </a:graphicData>
        </a:graphic>
      </p:graphicFrame>
    </p:spTree>
    <p:extLst>
      <p:ext uri="{BB962C8B-B14F-4D97-AF65-F5344CB8AC3E}">
        <p14:creationId xmlns:p14="http://schemas.microsoft.com/office/powerpoint/2010/main" val="18650075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7B6-B8B9-1E97-3767-BCDFAB958B4E}"/>
              </a:ext>
            </a:extLst>
          </p:cNvPr>
          <p:cNvSpPr txBox="1">
            <a:spLocks/>
          </p:cNvSpPr>
          <p:nvPr/>
        </p:nvSpPr>
        <p:spPr>
          <a:xfrm>
            <a:off x="329406" y="210748"/>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Storage Account Kinds</a:t>
            </a:r>
          </a:p>
        </p:txBody>
      </p:sp>
      <p:graphicFrame>
        <p:nvGraphicFramePr>
          <p:cNvPr id="3" name="Table 2">
            <a:extLst>
              <a:ext uri="{FF2B5EF4-FFF2-40B4-BE49-F238E27FC236}">
                <a16:creationId xmlns:a16="http://schemas.microsoft.com/office/drawing/2014/main" id="{18123822-E413-3505-72A6-13E1F33022E5}"/>
              </a:ext>
            </a:extLst>
          </p:cNvPr>
          <p:cNvGraphicFramePr>
            <a:graphicFrameLocks noGrp="1"/>
          </p:cNvGraphicFramePr>
          <p:nvPr>
            <p:extLst>
              <p:ext uri="{D42A27DB-BD31-4B8C-83A1-F6EECF244321}">
                <p14:modId xmlns:p14="http://schemas.microsoft.com/office/powerpoint/2010/main" val="2209658047"/>
              </p:ext>
            </p:extLst>
          </p:nvPr>
        </p:nvGraphicFramePr>
        <p:xfrm>
          <a:off x="465138" y="1414916"/>
          <a:ext cx="11283040" cy="3619956"/>
        </p:xfrm>
        <a:graphic>
          <a:graphicData uri="http://schemas.openxmlformats.org/drawingml/2006/table">
            <a:tbl>
              <a:tblPr firstRow="1">
                <a:tableStyleId>{2D5ABB26-0587-4C30-8999-92F81FD0307C}</a:tableStyleId>
              </a:tblPr>
              <a:tblGrid>
                <a:gridCol w="3351720">
                  <a:extLst>
                    <a:ext uri="{9D8B030D-6E8A-4147-A177-3AD203B41FA5}">
                      <a16:colId xmlns:a16="http://schemas.microsoft.com/office/drawing/2014/main" val="565760015"/>
                    </a:ext>
                  </a:extLst>
                </a:gridCol>
                <a:gridCol w="7931320">
                  <a:extLst>
                    <a:ext uri="{9D8B030D-6E8A-4147-A177-3AD203B41FA5}">
                      <a16:colId xmlns:a16="http://schemas.microsoft.com/office/drawing/2014/main" val="67243231"/>
                    </a:ext>
                  </a:extLst>
                </a:gridCol>
              </a:tblGrid>
              <a:tr h="463510">
                <a:tc>
                  <a:txBody>
                    <a:bodyPr/>
                    <a:lstStyle/>
                    <a:p>
                      <a:pPr algn="ctr"/>
                      <a:r>
                        <a:rPr lang="en-US" sz="2000" b="1" dirty="0">
                          <a:solidFill>
                            <a:schemeClr val="bg1"/>
                          </a:solidFill>
                          <a:effectLst/>
                          <a:latin typeface="+mj-lt"/>
                        </a:rPr>
                        <a:t>Storage Account</a:t>
                      </a:r>
                    </a:p>
                  </a:txBody>
                  <a:tcPr marL="137160" marR="137160" marT="91440" marB="91440" anchor="ctr">
                    <a:lnL w="6350" cap="flat" cmpd="sng" algn="ctr">
                      <a:solidFill>
                        <a:srgbClr val="243A5E"/>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tc>
                  <a:txBody>
                    <a:bodyPr/>
                    <a:lstStyle/>
                    <a:p>
                      <a:pPr algn="l"/>
                      <a:r>
                        <a:rPr lang="en-US" sz="2000" b="1" dirty="0">
                          <a:solidFill>
                            <a:schemeClr val="bg1"/>
                          </a:solidFill>
                          <a:effectLst/>
                          <a:latin typeface="+mj-lt"/>
                        </a:rPr>
                        <a:t>Recommended usage</a:t>
                      </a:r>
                    </a:p>
                  </a:txBody>
                  <a:tcPr marL="137160" marR="137160" marT="91440" marB="9144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rgbClr val="243A5E"/>
                      </a:solidFill>
                      <a:prstDash val="solid"/>
                      <a:round/>
                      <a:headEnd type="none" w="med" len="med"/>
                      <a:tailEnd type="none" w="med" len="med"/>
                    </a:lnT>
                    <a:lnB w="6350" cap="flat" cmpd="sng" algn="ctr">
                      <a:noFill/>
                      <a:prstDash val="solid"/>
                      <a:round/>
                      <a:headEnd type="none" w="med" len="med"/>
                      <a:tailEnd type="none" w="med" len="med"/>
                    </a:lnB>
                    <a:solidFill>
                      <a:srgbClr val="243A5E"/>
                    </a:solidFill>
                  </a:tcPr>
                </a:tc>
                <a:extLst>
                  <a:ext uri="{0D108BD9-81ED-4DB2-BD59-A6C34878D82A}">
                    <a16:rowId xmlns:a16="http://schemas.microsoft.com/office/drawing/2014/main" val="1917331877"/>
                  </a:ext>
                </a:extLst>
              </a:tr>
              <a:tr h="783069">
                <a:tc>
                  <a:txBody>
                    <a:bodyPr/>
                    <a:lstStyle/>
                    <a:p>
                      <a:pPr algn="l"/>
                      <a:r>
                        <a:rPr lang="en-US" sz="1800" dirty="0">
                          <a:solidFill>
                            <a:schemeClr val="tx1"/>
                          </a:solidFill>
                          <a:effectLst/>
                        </a:rPr>
                        <a:t>Standard general-purpose v2</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Most scenarios including Blob, File, Queue, Table, and Data Lake Storage.</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3161086412"/>
                  </a:ext>
                </a:extLst>
              </a:tr>
              <a:tr h="783069">
                <a:tc>
                  <a:txBody>
                    <a:bodyPr/>
                    <a:lstStyle/>
                    <a:p>
                      <a:pPr algn="l"/>
                      <a:r>
                        <a:rPr lang="en-US" sz="1800" dirty="0">
                          <a:solidFill>
                            <a:schemeClr val="tx1"/>
                          </a:solidFill>
                          <a:effectLst/>
                        </a:rPr>
                        <a:t>Premium block blobs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Block blob scenarios with high transactions rates, or scenarios that use smaller objects or require consistently low storage latency.</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1047334802"/>
                  </a:ext>
                </a:extLst>
              </a:tr>
              <a:tr h="783069">
                <a:tc>
                  <a:txBody>
                    <a:bodyPr/>
                    <a:lstStyle/>
                    <a:p>
                      <a:pPr algn="l"/>
                      <a:r>
                        <a:rPr lang="en-US" sz="1800" dirty="0">
                          <a:solidFill>
                            <a:schemeClr val="tx1"/>
                          </a:solidFill>
                          <a:effectLst/>
                        </a:rPr>
                        <a:t>Premium file shares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Enterprise or high-performance file share applications.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619226042"/>
                  </a:ext>
                </a:extLst>
              </a:tr>
              <a:tr h="783069">
                <a:tc>
                  <a:txBody>
                    <a:bodyPr/>
                    <a:lstStyle/>
                    <a:p>
                      <a:pPr algn="l"/>
                      <a:r>
                        <a:rPr lang="en-US" sz="1800" dirty="0">
                          <a:solidFill>
                            <a:schemeClr val="tx1"/>
                          </a:solidFill>
                          <a:effectLst/>
                        </a:rPr>
                        <a:t>Premium page blobs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tc>
                  <a:txBody>
                    <a:bodyPr/>
                    <a:lstStyle/>
                    <a:p>
                      <a:pPr algn="l"/>
                      <a:r>
                        <a:rPr lang="en-US" sz="1800" dirty="0">
                          <a:solidFill>
                            <a:schemeClr val="tx1"/>
                          </a:solidFill>
                          <a:effectLst/>
                        </a:rPr>
                        <a:t>Premium high-performance page blob scenarios.</a:t>
                      </a:r>
                    </a:p>
                  </a:txBody>
                  <a:tcPr marL="137160" marR="137160" marT="91440" marB="91440" anchor="ctr">
                    <a:lnL w="6350" cap="flat" cmpd="sng" algn="ctr">
                      <a:solidFill>
                        <a:schemeClr val="bg1">
                          <a:lumMod val="75000"/>
                        </a:schemeClr>
                      </a:solidFill>
                      <a:prstDash val="solid"/>
                      <a:round/>
                      <a:headEnd type="none" w="med" len="med"/>
                      <a:tailEnd type="none" w="med" len="med"/>
                    </a:lnL>
                    <a:lnR w="6350" cap="flat" cmpd="sng" algn="ctr">
                      <a:solidFill>
                        <a:schemeClr val="bg1">
                          <a:lumMod val="75000"/>
                        </a:schemeClr>
                      </a:solidFill>
                      <a:prstDash val="solid"/>
                      <a:round/>
                      <a:headEnd type="none" w="med" len="med"/>
                      <a:tailEnd type="none" w="med" len="med"/>
                    </a:lnR>
                    <a:lnT w="6350" cap="flat" cmpd="sng" algn="ctr">
                      <a:solidFill>
                        <a:schemeClr val="bg1">
                          <a:lumMod val="75000"/>
                        </a:schemeClr>
                      </a:solidFill>
                      <a:prstDash val="solid"/>
                      <a:round/>
                      <a:headEnd type="none" w="med" len="med"/>
                      <a:tailEnd type="none" w="med" len="med"/>
                    </a:lnT>
                    <a:lnB w="6350" cap="flat" cmpd="sng" algn="ctr">
                      <a:solidFill>
                        <a:schemeClr val="bg1">
                          <a:lumMod val="75000"/>
                        </a:schemeClr>
                      </a:solidFill>
                      <a:prstDash val="solid"/>
                      <a:round/>
                      <a:headEnd type="none" w="med" len="med"/>
                      <a:tailEnd type="none" w="med" len="med"/>
                    </a:lnB>
                    <a:noFill/>
                  </a:tcPr>
                </a:tc>
                <a:extLst>
                  <a:ext uri="{0D108BD9-81ED-4DB2-BD59-A6C34878D82A}">
                    <a16:rowId xmlns:a16="http://schemas.microsoft.com/office/drawing/2014/main" val="879097423"/>
                  </a:ext>
                </a:extLst>
              </a:tr>
            </a:tbl>
          </a:graphicData>
        </a:graphic>
      </p:graphicFrame>
      <p:sp>
        <p:nvSpPr>
          <p:cNvPr id="7" name="Rectangle 6">
            <a:extLst>
              <a:ext uri="{FF2B5EF4-FFF2-40B4-BE49-F238E27FC236}">
                <a16:creationId xmlns:a16="http://schemas.microsoft.com/office/drawing/2014/main" id="{467A4C85-87AF-7C51-0C81-246F29912C5F}"/>
              </a:ext>
            </a:extLst>
          </p:cNvPr>
          <p:cNvSpPr/>
          <p:nvPr/>
        </p:nvSpPr>
        <p:spPr bwMode="auto">
          <a:xfrm>
            <a:off x="427037" y="5670247"/>
            <a:ext cx="786384" cy="69149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4572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IN" sz="4800" b="1" dirty="0">
                <a:solidFill>
                  <a:srgbClr val="007E39"/>
                </a:solidFill>
                <a:ea typeface="Segoe UI" pitchFamily="34" charset="0"/>
                <a:cs typeface="Segoe UI" pitchFamily="34" charset="0"/>
                <a:sym typeface="Wingdings" panose="05000000000000000000" pitchFamily="2" charset="2"/>
              </a:rPr>
              <a:t></a:t>
            </a:r>
            <a:endParaRPr lang="en-US" sz="4800" b="1" dirty="0">
              <a:solidFill>
                <a:srgbClr val="007E39"/>
              </a:solidFill>
              <a:ea typeface="Segoe UI" pitchFamily="34" charset="0"/>
              <a:cs typeface="Segoe UI" pitchFamily="34" charset="0"/>
            </a:endParaRPr>
          </a:p>
        </p:txBody>
      </p:sp>
      <p:sp>
        <p:nvSpPr>
          <p:cNvPr id="8" name="Freeform: Shape 7">
            <a:extLst>
              <a:ext uri="{FF2B5EF4-FFF2-40B4-BE49-F238E27FC236}">
                <a16:creationId xmlns:a16="http://schemas.microsoft.com/office/drawing/2014/main" id="{DDE05F7A-A9BE-933C-A3A4-18CFD5B8C4DA}"/>
              </a:ext>
            </a:extLst>
          </p:cNvPr>
          <p:cNvSpPr/>
          <p:nvPr/>
        </p:nvSpPr>
        <p:spPr bwMode="auto">
          <a:xfrm>
            <a:off x="-1" y="5670248"/>
            <a:ext cx="12192001" cy="691498"/>
          </a:xfrm>
          <a:custGeom>
            <a:avLst/>
            <a:gdLst>
              <a:gd name="connsiteX0" fmla="*/ 1213422 w 12436475"/>
              <a:gd name="connsiteY0" fmla="*/ 0 h 782411"/>
              <a:gd name="connsiteX1" fmla="*/ 12436475 w 12436475"/>
              <a:gd name="connsiteY1" fmla="*/ 0 h 782411"/>
              <a:gd name="connsiteX2" fmla="*/ 12436475 w 12436475"/>
              <a:gd name="connsiteY2" fmla="*/ 782411 h 782411"/>
              <a:gd name="connsiteX3" fmla="*/ 1213422 w 12436475"/>
              <a:gd name="connsiteY3" fmla="*/ 782411 h 782411"/>
              <a:gd name="connsiteX4" fmla="*/ 0 w 12436475"/>
              <a:gd name="connsiteY4" fmla="*/ 0 h 782411"/>
              <a:gd name="connsiteX5" fmla="*/ 427038 w 12436475"/>
              <a:gd name="connsiteY5" fmla="*/ 0 h 782411"/>
              <a:gd name="connsiteX6" fmla="*/ 427038 w 12436475"/>
              <a:gd name="connsiteY6" fmla="*/ 782411 h 782411"/>
              <a:gd name="connsiteX7" fmla="*/ 0 w 12436475"/>
              <a:gd name="connsiteY7" fmla="*/ 782411 h 782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36475" h="782411">
                <a:moveTo>
                  <a:pt x="1213422" y="0"/>
                </a:moveTo>
                <a:lnTo>
                  <a:pt x="12436475" y="0"/>
                </a:lnTo>
                <a:lnTo>
                  <a:pt x="12436475" y="782411"/>
                </a:lnTo>
                <a:lnTo>
                  <a:pt x="1213422" y="782411"/>
                </a:lnTo>
                <a:close/>
                <a:moveTo>
                  <a:pt x="0" y="0"/>
                </a:moveTo>
                <a:lnTo>
                  <a:pt x="427038" y="0"/>
                </a:lnTo>
                <a:lnTo>
                  <a:pt x="427038" y="782411"/>
                </a:lnTo>
                <a:lnTo>
                  <a:pt x="0" y="782411"/>
                </a:lnTo>
                <a:close/>
              </a:path>
            </a:pathLst>
          </a:custGeom>
          <a:solidFill>
            <a:schemeClr val="bg2">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0" tIns="146304" rIns="182880" bIns="146304" numCol="1" spcCol="0" rtlCol="0" fromWordArt="0" anchor="ctr" anchorCtr="0" forceAA="0" compatLnSpc="1">
            <a:prstTxWarp prst="textNoShape">
              <a:avLst/>
            </a:prstTxWarp>
            <a:noAutofit/>
          </a:bodyPr>
          <a:lstStyle/>
          <a:p>
            <a:pPr defTabSz="932472" fontAlgn="base">
              <a:spcBef>
                <a:spcPct val="0"/>
              </a:spcBef>
              <a:spcAft>
                <a:spcPct val="0"/>
              </a:spcAft>
            </a:pPr>
            <a:r>
              <a:rPr lang="en-US" b="1">
                <a:solidFill>
                  <a:schemeClr val="tx1"/>
                </a:solidFill>
                <a:latin typeface="+mj-lt"/>
                <a:cs typeface="Segoe UI Semibold" panose="020B0702040204020203" pitchFamily="34" charset="0"/>
              </a:rPr>
              <a:t>All storage accounts are encrypted using Storage Service Encryption (SSE) for data at rest</a:t>
            </a:r>
          </a:p>
        </p:txBody>
      </p:sp>
    </p:spTree>
    <p:extLst>
      <p:ext uri="{BB962C8B-B14F-4D97-AF65-F5344CB8AC3E}">
        <p14:creationId xmlns:p14="http://schemas.microsoft.com/office/powerpoint/2010/main" val="2260256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7B6-B8B9-1E97-3767-BCDFAB958B4E}"/>
              </a:ext>
            </a:extLst>
          </p:cNvPr>
          <p:cNvSpPr txBox="1">
            <a:spLocks/>
          </p:cNvSpPr>
          <p:nvPr/>
        </p:nvSpPr>
        <p:spPr>
          <a:xfrm>
            <a:off x="329406" y="210748"/>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Redundancy Options (1 of 2)</a:t>
            </a:r>
          </a:p>
        </p:txBody>
      </p:sp>
      <p:sp>
        <p:nvSpPr>
          <p:cNvPr id="56" name="Text Placeholder 2">
            <a:extLst>
              <a:ext uri="{FF2B5EF4-FFF2-40B4-BE49-F238E27FC236}">
                <a16:creationId xmlns:a16="http://schemas.microsoft.com/office/drawing/2014/main" id="{C3042A6F-05BA-538B-BC38-07EBCFC0E4DF}"/>
              </a:ext>
              <a:ext uri="{C183D7F6-B498-43B3-948B-1728B52AA6E4}">
                <adec:decorative xmlns:adec="http://schemas.microsoft.com/office/drawing/2017/decorative" val="1"/>
              </a:ext>
            </a:extLst>
          </p:cNvPr>
          <p:cNvSpPr txBox="1">
            <a:spLocks/>
          </p:cNvSpPr>
          <p:nvPr/>
        </p:nvSpPr>
        <p:spPr>
          <a:xfrm>
            <a:off x="9814487" y="6524141"/>
            <a:ext cx="2011647"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1"/>
                </a:solidFill>
                <a:latin typeface="+mn-lt"/>
                <a:cs typeface="Segoe UI Semilight"/>
              </a:rPr>
              <a:t>Continued next slide</a:t>
            </a:r>
          </a:p>
        </p:txBody>
      </p:sp>
      <p:sp>
        <p:nvSpPr>
          <p:cNvPr id="57" name="arrow_15">
            <a:extLst>
              <a:ext uri="{FF2B5EF4-FFF2-40B4-BE49-F238E27FC236}">
                <a16:creationId xmlns:a16="http://schemas.microsoft.com/office/drawing/2014/main" id="{7F4EE510-ED8C-DD1F-E9D6-DD267FCEF68B}"/>
              </a:ext>
              <a:ext uri="{C183D7F6-B498-43B3-948B-1728B52AA6E4}">
                <adec:decorative xmlns:adec="http://schemas.microsoft.com/office/drawing/2017/decorative" val="1"/>
              </a:ext>
            </a:extLst>
          </p:cNvPr>
          <p:cNvSpPr>
            <a:spLocks noChangeAspect="1" noEditPoints="1"/>
          </p:cNvSpPr>
          <p:nvPr/>
        </p:nvSpPr>
        <p:spPr bwMode="auto">
          <a:xfrm>
            <a:off x="11642718" y="6545457"/>
            <a:ext cx="225932" cy="224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pic>
        <p:nvPicPr>
          <p:cNvPr id="2050" name="Picture 2" descr="Diagram showing how data is replicated in a single data center with LRS">
            <a:extLst>
              <a:ext uri="{FF2B5EF4-FFF2-40B4-BE49-F238E27FC236}">
                <a16:creationId xmlns:a16="http://schemas.microsoft.com/office/drawing/2014/main" id="{40F83373-2AA9-A10F-DAA6-2CB3732D13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10" y="1931462"/>
            <a:ext cx="2600325" cy="2714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3D6D2BD-5F14-93C6-899B-B813ED20807A}"/>
              </a:ext>
            </a:extLst>
          </p:cNvPr>
          <p:cNvSpPr txBox="1"/>
          <p:nvPr/>
        </p:nvSpPr>
        <p:spPr>
          <a:xfrm>
            <a:off x="329406" y="1256044"/>
            <a:ext cx="2600325" cy="461665"/>
          </a:xfrm>
          <a:prstGeom prst="rect">
            <a:avLst/>
          </a:prstGeom>
          <a:noFill/>
        </p:spPr>
        <p:txBody>
          <a:bodyPr wrap="square">
            <a:spAutoFit/>
          </a:bodyPr>
          <a:lstStyle/>
          <a:p>
            <a:r>
              <a:rPr lang="en-US" sz="2400" b="1" i="0" dirty="0">
                <a:solidFill>
                  <a:srgbClr val="161616"/>
                </a:solidFill>
                <a:effectLst/>
                <a:latin typeface="Segoe UI" panose="020B0502040204020203" pitchFamily="34" charset="0"/>
              </a:rPr>
              <a:t>LRS</a:t>
            </a:r>
            <a:endParaRPr lang="en-US" sz="2400" b="1" dirty="0"/>
          </a:p>
        </p:txBody>
      </p:sp>
      <p:pic>
        <p:nvPicPr>
          <p:cNvPr id="2052" name="Picture 4" descr="Diagram showing how data is replicated in the primary region with ZRS">
            <a:extLst>
              <a:ext uri="{FF2B5EF4-FFF2-40B4-BE49-F238E27FC236}">
                <a16:creationId xmlns:a16="http://schemas.microsoft.com/office/drawing/2014/main" id="{18E8A9E8-2072-750A-9710-3C61F3AF3E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784" y="1931461"/>
            <a:ext cx="2600326" cy="2714625"/>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47531E1C-9AB1-DAE0-B05E-8F487CC06E2F}"/>
              </a:ext>
            </a:extLst>
          </p:cNvPr>
          <p:cNvSpPr txBox="1"/>
          <p:nvPr/>
        </p:nvSpPr>
        <p:spPr>
          <a:xfrm>
            <a:off x="3651784" y="1262388"/>
            <a:ext cx="2722298" cy="461665"/>
          </a:xfrm>
          <a:prstGeom prst="rect">
            <a:avLst/>
          </a:prstGeom>
          <a:noFill/>
        </p:spPr>
        <p:txBody>
          <a:bodyPr wrap="square">
            <a:spAutoFit/>
          </a:bodyPr>
          <a:lstStyle/>
          <a:p>
            <a:r>
              <a:rPr lang="en-US" sz="2400" b="1" dirty="0">
                <a:solidFill>
                  <a:srgbClr val="161616"/>
                </a:solidFill>
                <a:latin typeface="Segoe UI" panose="020B0502040204020203" pitchFamily="34" charset="0"/>
              </a:rPr>
              <a:t>Z</a:t>
            </a:r>
            <a:r>
              <a:rPr lang="en-US" sz="2400" b="1" i="0" dirty="0">
                <a:solidFill>
                  <a:srgbClr val="161616"/>
                </a:solidFill>
                <a:effectLst/>
                <a:latin typeface="Segoe UI" panose="020B0502040204020203" pitchFamily="34" charset="0"/>
              </a:rPr>
              <a:t>RS</a:t>
            </a:r>
            <a:endParaRPr lang="en-US" sz="2400" b="1" dirty="0"/>
          </a:p>
        </p:txBody>
      </p:sp>
      <p:pic>
        <p:nvPicPr>
          <p:cNvPr id="2054" name="Picture 6" descr="Diagram showing how data is replicated with GRS or RA-GRS">
            <a:extLst>
              <a:ext uri="{FF2B5EF4-FFF2-40B4-BE49-F238E27FC236}">
                <a16:creationId xmlns:a16="http://schemas.microsoft.com/office/drawing/2014/main" id="{6660FC21-5696-413C-808D-3BC621EE65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4163" y="1931461"/>
            <a:ext cx="4888430" cy="2714626"/>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24ABA314-8FB7-7FE5-F328-53A413A1F44F}"/>
              </a:ext>
            </a:extLst>
          </p:cNvPr>
          <p:cNvSpPr txBox="1"/>
          <p:nvPr/>
        </p:nvSpPr>
        <p:spPr>
          <a:xfrm>
            <a:off x="6974163" y="1256044"/>
            <a:ext cx="2306470" cy="461665"/>
          </a:xfrm>
          <a:prstGeom prst="rect">
            <a:avLst/>
          </a:prstGeom>
          <a:noFill/>
        </p:spPr>
        <p:txBody>
          <a:bodyPr wrap="square">
            <a:spAutoFit/>
          </a:bodyPr>
          <a:lstStyle/>
          <a:p>
            <a:r>
              <a:rPr lang="en-US" sz="2400" b="1" dirty="0">
                <a:solidFill>
                  <a:srgbClr val="161616"/>
                </a:solidFill>
                <a:latin typeface="Segoe UI" panose="020B0502040204020203" pitchFamily="34" charset="0"/>
              </a:rPr>
              <a:t>G</a:t>
            </a:r>
            <a:r>
              <a:rPr lang="en-US" sz="2400" b="1" i="0" dirty="0">
                <a:solidFill>
                  <a:srgbClr val="161616"/>
                </a:solidFill>
                <a:effectLst/>
                <a:latin typeface="Segoe UI" panose="020B0502040204020203" pitchFamily="34" charset="0"/>
              </a:rPr>
              <a:t>RS</a:t>
            </a:r>
            <a:r>
              <a:rPr lang="en-US" sz="2000" b="1" i="0" dirty="0">
                <a:solidFill>
                  <a:srgbClr val="161616"/>
                </a:solidFill>
                <a:effectLst/>
                <a:latin typeface="Segoe UI" panose="020B0502040204020203" pitchFamily="34" charset="0"/>
              </a:rPr>
              <a:t>, </a:t>
            </a:r>
            <a:r>
              <a:rPr lang="en-US" sz="2400" b="1" i="0" dirty="0">
                <a:solidFill>
                  <a:srgbClr val="161616"/>
                </a:solidFill>
                <a:effectLst/>
                <a:latin typeface="Segoe UI" panose="020B0502040204020203" pitchFamily="34" charset="0"/>
              </a:rPr>
              <a:t>RA-GRS</a:t>
            </a:r>
            <a:endParaRPr lang="en-US" sz="2400" b="1" dirty="0"/>
          </a:p>
        </p:txBody>
      </p:sp>
      <p:sp>
        <p:nvSpPr>
          <p:cNvPr id="63" name="TextBox 62">
            <a:extLst>
              <a:ext uri="{FF2B5EF4-FFF2-40B4-BE49-F238E27FC236}">
                <a16:creationId xmlns:a16="http://schemas.microsoft.com/office/drawing/2014/main" id="{73E71114-5101-3348-BA78-4468BFA221F4}"/>
              </a:ext>
            </a:extLst>
          </p:cNvPr>
          <p:cNvSpPr txBox="1"/>
          <p:nvPr/>
        </p:nvSpPr>
        <p:spPr>
          <a:xfrm>
            <a:off x="276310" y="4910344"/>
            <a:ext cx="2653421" cy="646331"/>
          </a:xfrm>
          <a:prstGeom prst="rect">
            <a:avLst/>
          </a:prstGeom>
          <a:noFill/>
        </p:spPr>
        <p:txBody>
          <a:bodyPr wrap="square">
            <a:spAutoFit/>
          </a:bodyPr>
          <a:lstStyle/>
          <a:p>
            <a:r>
              <a:rPr lang="en-US" b="1" i="0" dirty="0">
                <a:solidFill>
                  <a:srgbClr val="161616"/>
                </a:solidFill>
                <a:effectLst/>
                <a:latin typeface="Segoe UI" panose="020B0502040204020203" pitchFamily="34" charset="0"/>
              </a:rPr>
              <a:t>SLA:</a:t>
            </a:r>
            <a:r>
              <a:rPr lang="en-US" b="0" i="0" dirty="0">
                <a:solidFill>
                  <a:srgbClr val="161616"/>
                </a:solidFill>
                <a:effectLst/>
                <a:latin typeface="Segoe UI" panose="020B0502040204020203" pitchFamily="34" charset="0"/>
              </a:rPr>
              <a:t> 99.999999999% (11 nines)</a:t>
            </a:r>
            <a:endParaRPr lang="en-US" dirty="0"/>
          </a:p>
        </p:txBody>
      </p:sp>
      <p:sp>
        <p:nvSpPr>
          <p:cNvPr id="2049" name="TextBox 2048">
            <a:extLst>
              <a:ext uri="{FF2B5EF4-FFF2-40B4-BE49-F238E27FC236}">
                <a16:creationId xmlns:a16="http://schemas.microsoft.com/office/drawing/2014/main" id="{68C33D25-19A3-573A-BF58-9FB619625522}"/>
              </a:ext>
            </a:extLst>
          </p:cNvPr>
          <p:cNvSpPr txBox="1"/>
          <p:nvPr/>
        </p:nvSpPr>
        <p:spPr>
          <a:xfrm>
            <a:off x="3651784" y="4915049"/>
            <a:ext cx="2600326" cy="646331"/>
          </a:xfrm>
          <a:prstGeom prst="rect">
            <a:avLst/>
          </a:prstGeom>
          <a:noFill/>
        </p:spPr>
        <p:txBody>
          <a:bodyPr wrap="square">
            <a:spAutoFit/>
          </a:bodyPr>
          <a:lstStyle/>
          <a:p>
            <a:r>
              <a:rPr lang="en-US" b="1" i="0" dirty="0">
                <a:solidFill>
                  <a:srgbClr val="161616"/>
                </a:solidFill>
                <a:effectLst/>
                <a:latin typeface="Segoe UI" panose="020B0502040204020203" pitchFamily="34" charset="0"/>
              </a:rPr>
              <a:t>SLA:</a:t>
            </a:r>
            <a:r>
              <a:rPr lang="en-US" b="0" i="0" dirty="0">
                <a:solidFill>
                  <a:srgbClr val="161616"/>
                </a:solidFill>
                <a:effectLst/>
                <a:latin typeface="Segoe UI" panose="020B0502040204020203" pitchFamily="34" charset="0"/>
              </a:rPr>
              <a:t> 99.9999999999% (12 nines)</a:t>
            </a:r>
            <a:endParaRPr lang="en-US" dirty="0"/>
          </a:p>
        </p:txBody>
      </p:sp>
      <p:sp>
        <p:nvSpPr>
          <p:cNvPr id="2053" name="TextBox 2052">
            <a:extLst>
              <a:ext uri="{FF2B5EF4-FFF2-40B4-BE49-F238E27FC236}">
                <a16:creationId xmlns:a16="http://schemas.microsoft.com/office/drawing/2014/main" id="{B4A0112D-C8BE-D72C-3D56-877534536B98}"/>
              </a:ext>
            </a:extLst>
          </p:cNvPr>
          <p:cNvSpPr txBox="1"/>
          <p:nvPr/>
        </p:nvSpPr>
        <p:spPr>
          <a:xfrm>
            <a:off x="6974163" y="4921393"/>
            <a:ext cx="3148032" cy="646331"/>
          </a:xfrm>
          <a:prstGeom prst="rect">
            <a:avLst/>
          </a:prstGeom>
          <a:noFill/>
        </p:spPr>
        <p:txBody>
          <a:bodyPr wrap="square">
            <a:spAutoFit/>
          </a:bodyPr>
          <a:lstStyle/>
          <a:p>
            <a:r>
              <a:rPr lang="en-US" b="1" i="0" dirty="0">
                <a:solidFill>
                  <a:srgbClr val="161616"/>
                </a:solidFill>
                <a:effectLst/>
                <a:latin typeface="Segoe UI" panose="020B0502040204020203" pitchFamily="34" charset="0"/>
              </a:rPr>
              <a:t>SLA:</a:t>
            </a:r>
            <a:r>
              <a:rPr lang="en-US" b="0" i="0" dirty="0">
                <a:solidFill>
                  <a:srgbClr val="161616"/>
                </a:solidFill>
                <a:effectLst/>
                <a:latin typeface="Segoe UI" panose="020B0502040204020203" pitchFamily="34" charset="0"/>
              </a:rPr>
              <a:t> 99.99999999999999% (16 nines)</a:t>
            </a:r>
            <a:endParaRPr lang="en-US" dirty="0"/>
          </a:p>
        </p:txBody>
      </p:sp>
    </p:spTree>
    <p:extLst>
      <p:ext uri="{BB962C8B-B14F-4D97-AF65-F5344CB8AC3E}">
        <p14:creationId xmlns:p14="http://schemas.microsoft.com/office/powerpoint/2010/main" val="19109139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BB7B6-B8B9-1E97-3767-BCDFAB958B4E}"/>
              </a:ext>
            </a:extLst>
          </p:cNvPr>
          <p:cNvSpPr txBox="1">
            <a:spLocks/>
          </p:cNvSpPr>
          <p:nvPr/>
        </p:nvSpPr>
        <p:spPr>
          <a:xfrm>
            <a:off x="329406" y="210748"/>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Redundancy Options (2 of 2)</a:t>
            </a:r>
          </a:p>
        </p:txBody>
      </p:sp>
      <p:sp>
        <p:nvSpPr>
          <p:cNvPr id="56" name="Text Placeholder 2">
            <a:extLst>
              <a:ext uri="{FF2B5EF4-FFF2-40B4-BE49-F238E27FC236}">
                <a16:creationId xmlns:a16="http://schemas.microsoft.com/office/drawing/2014/main" id="{C3042A6F-05BA-538B-BC38-07EBCFC0E4DF}"/>
              </a:ext>
              <a:ext uri="{C183D7F6-B498-43B3-948B-1728B52AA6E4}">
                <adec:decorative xmlns:adec="http://schemas.microsoft.com/office/drawing/2017/decorative" val="1"/>
              </a:ext>
            </a:extLst>
          </p:cNvPr>
          <p:cNvSpPr txBox="1">
            <a:spLocks/>
          </p:cNvSpPr>
          <p:nvPr/>
        </p:nvSpPr>
        <p:spPr>
          <a:xfrm>
            <a:off x="9814487" y="6524141"/>
            <a:ext cx="2011647" cy="246221"/>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spc="0" dirty="0">
                <a:solidFill>
                  <a:schemeClr val="tx1"/>
                </a:solidFill>
                <a:latin typeface="+mn-lt"/>
                <a:cs typeface="Segoe UI Semilight"/>
              </a:rPr>
              <a:t>Continued next slide</a:t>
            </a:r>
          </a:p>
        </p:txBody>
      </p:sp>
      <p:sp>
        <p:nvSpPr>
          <p:cNvPr id="57" name="arrow_15">
            <a:extLst>
              <a:ext uri="{FF2B5EF4-FFF2-40B4-BE49-F238E27FC236}">
                <a16:creationId xmlns:a16="http://schemas.microsoft.com/office/drawing/2014/main" id="{7F4EE510-ED8C-DD1F-E9D6-DD267FCEF68B}"/>
              </a:ext>
              <a:ext uri="{C183D7F6-B498-43B3-948B-1728B52AA6E4}">
                <adec:decorative xmlns:adec="http://schemas.microsoft.com/office/drawing/2017/decorative" val="1"/>
              </a:ext>
            </a:extLst>
          </p:cNvPr>
          <p:cNvSpPr>
            <a:spLocks noChangeAspect="1" noEditPoints="1"/>
          </p:cNvSpPr>
          <p:nvPr/>
        </p:nvSpPr>
        <p:spPr bwMode="auto">
          <a:xfrm>
            <a:off x="11642718" y="6545457"/>
            <a:ext cx="225932" cy="224905"/>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solidFill>
            <a:srgbClr val="FFFF00"/>
          </a:solid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lin ang="5400000" scaled="1"/>
              </a:gradFill>
            </a:endParaRPr>
          </a:p>
        </p:txBody>
      </p:sp>
      <p:sp>
        <p:nvSpPr>
          <p:cNvPr id="5" name="TextBox 4">
            <a:extLst>
              <a:ext uri="{FF2B5EF4-FFF2-40B4-BE49-F238E27FC236}">
                <a16:creationId xmlns:a16="http://schemas.microsoft.com/office/drawing/2014/main" id="{D64ABB19-C9FE-C6FE-5882-1A562D9BFEE1}"/>
              </a:ext>
            </a:extLst>
          </p:cNvPr>
          <p:cNvSpPr txBox="1"/>
          <p:nvPr/>
        </p:nvSpPr>
        <p:spPr>
          <a:xfrm>
            <a:off x="435731" y="3028890"/>
            <a:ext cx="2913524" cy="461665"/>
          </a:xfrm>
          <a:prstGeom prst="rect">
            <a:avLst/>
          </a:prstGeom>
          <a:noFill/>
        </p:spPr>
        <p:txBody>
          <a:bodyPr wrap="square">
            <a:spAutoFit/>
          </a:bodyPr>
          <a:lstStyle/>
          <a:p>
            <a:r>
              <a:rPr lang="en-US" sz="2400" b="1" dirty="0">
                <a:solidFill>
                  <a:srgbClr val="161616"/>
                </a:solidFill>
                <a:latin typeface="Segoe UI" panose="020B0502040204020203" pitchFamily="34" charset="0"/>
              </a:rPr>
              <a:t>GZ</a:t>
            </a:r>
            <a:r>
              <a:rPr lang="en-US" sz="2400" b="1" i="0" dirty="0">
                <a:solidFill>
                  <a:srgbClr val="161616"/>
                </a:solidFill>
                <a:effectLst/>
                <a:latin typeface="Segoe UI" panose="020B0502040204020203" pitchFamily="34" charset="0"/>
              </a:rPr>
              <a:t>RS</a:t>
            </a:r>
            <a:r>
              <a:rPr lang="en-US" sz="2000" b="1" i="0" dirty="0">
                <a:solidFill>
                  <a:srgbClr val="161616"/>
                </a:solidFill>
                <a:effectLst/>
                <a:latin typeface="Segoe UI" panose="020B0502040204020203" pitchFamily="34" charset="0"/>
              </a:rPr>
              <a:t>, </a:t>
            </a:r>
            <a:r>
              <a:rPr lang="en-US" sz="2400" b="1" i="0" dirty="0">
                <a:solidFill>
                  <a:srgbClr val="161616"/>
                </a:solidFill>
                <a:effectLst/>
                <a:latin typeface="Segoe UI" panose="020B0502040204020203" pitchFamily="34" charset="0"/>
              </a:rPr>
              <a:t>RA-GZRS</a:t>
            </a:r>
            <a:endParaRPr lang="en-US" sz="2400" b="1" dirty="0"/>
          </a:p>
        </p:txBody>
      </p:sp>
      <p:pic>
        <p:nvPicPr>
          <p:cNvPr id="3076" name="Picture 4" descr="Diagram showing how data is replicated with GZRS or RA-GZRS">
            <a:extLst>
              <a:ext uri="{FF2B5EF4-FFF2-40B4-BE49-F238E27FC236}">
                <a16:creationId xmlns:a16="http://schemas.microsoft.com/office/drawing/2014/main" id="{F9810012-59B3-B8E4-7BAC-582E51DF14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401" y="958344"/>
            <a:ext cx="8768317" cy="49413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B99370E-00BB-80C0-9415-522C6388565C}"/>
              </a:ext>
            </a:extLst>
          </p:cNvPr>
          <p:cNvSpPr txBox="1"/>
          <p:nvPr/>
        </p:nvSpPr>
        <p:spPr>
          <a:xfrm>
            <a:off x="4473649" y="6051424"/>
            <a:ext cx="6097772" cy="369332"/>
          </a:xfrm>
          <a:prstGeom prst="rect">
            <a:avLst/>
          </a:prstGeom>
          <a:noFill/>
        </p:spPr>
        <p:txBody>
          <a:bodyPr wrap="square">
            <a:spAutoFit/>
          </a:bodyPr>
          <a:lstStyle/>
          <a:p>
            <a:r>
              <a:rPr lang="en-US" b="1" i="0" dirty="0">
                <a:solidFill>
                  <a:srgbClr val="161616"/>
                </a:solidFill>
                <a:effectLst/>
                <a:latin typeface="Segoe UI" panose="020B0502040204020203" pitchFamily="34" charset="0"/>
              </a:rPr>
              <a:t>SLA:</a:t>
            </a:r>
            <a:r>
              <a:rPr lang="en-US" b="0" i="0" dirty="0">
                <a:solidFill>
                  <a:srgbClr val="161616"/>
                </a:solidFill>
                <a:effectLst/>
                <a:latin typeface="Segoe UI" panose="020B0502040204020203" pitchFamily="34" charset="0"/>
              </a:rPr>
              <a:t> 99.99999999999999% (16 nines)</a:t>
            </a:r>
            <a:endParaRPr lang="en-US" dirty="0"/>
          </a:p>
        </p:txBody>
      </p:sp>
    </p:spTree>
    <p:extLst>
      <p:ext uri="{BB962C8B-B14F-4D97-AF65-F5344CB8AC3E}">
        <p14:creationId xmlns:p14="http://schemas.microsoft.com/office/powerpoint/2010/main" val="4324504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E05EB6FA-0C69-8727-5E2A-8ED90A741C75}"/>
              </a:ext>
            </a:extLst>
          </p:cNvPr>
          <p:cNvSpPr txBox="1">
            <a:spLocks/>
          </p:cNvSpPr>
          <p:nvPr/>
        </p:nvSpPr>
        <p:spPr>
          <a:xfrm>
            <a:off x="329406" y="338701"/>
            <a:ext cx="1981715"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AzCopy</a:t>
            </a:r>
          </a:p>
        </p:txBody>
      </p:sp>
      <p:sp>
        <p:nvSpPr>
          <p:cNvPr id="3" name="Rectangle 2">
            <a:extLst>
              <a:ext uri="{FF2B5EF4-FFF2-40B4-BE49-F238E27FC236}">
                <a16:creationId xmlns:a16="http://schemas.microsoft.com/office/drawing/2014/main" id="{C10376C9-B23C-B0C0-3396-4B682F22C6FE}"/>
              </a:ext>
            </a:extLst>
          </p:cNvPr>
          <p:cNvSpPr/>
          <p:nvPr/>
        </p:nvSpPr>
        <p:spPr>
          <a:xfrm>
            <a:off x="427038" y="1492957"/>
            <a:ext cx="11582399" cy="843843"/>
          </a:xfrm>
          <a:prstGeom prst="rect">
            <a:avLst/>
          </a:prstGeom>
          <a:solidFill>
            <a:srgbClr val="EBEBEB"/>
          </a:solidFill>
          <a:ln>
            <a:solidFill>
              <a:srgbClr val="EBEBEB"/>
            </a:solidFill>
          </a:ln>
        </p:spPr>
        <p:txBody>
          <a:bodyPr wrap="square" lIns="182880" tIns="137160" rIns="182880" bIns="137160" anchor="ctr">
            <a:noAutofit/>
          </a:bodyPr>
          <a:lstStyle/>
          <a:p>
            <a:pPr algn="ctr">
              <a:tabLst>
                <a:tab pos="288198" algn="l"/>
              </a:tabLst>
            </a:pPr>
            <a:r>
              <a:rPr lang="fr-FR" sz="2600" dirty="0">
                <a:latin typeface="Consolas" panose="020B0609020204030204" pitchFamily="49" charset="0"/>
              </a:rPr>
              <a:t>azcopy copy [source] [destination] [flags]</a:t>
            </a:r>
            <a:endParaRPr lang="en-US" sz="2600" dirty="0">
              <a:latin typeface="Consolas" panose="020B0609020204030204" pitchFamily="49" charset="0"/>
            </a:endParaRPr>
          </a:p>
        </p:txBody>
      </p:sp>
      <p:sp>
        <p:nvSpPr>
          <p:cNvPr id="4" name="Rectangle 3">
            <a:extLst>
              <a:ext uri="{FF2B5EF4-FFF2-40B4-BE49-F238E27FC236}">
                <a16:creationId xmlns:a16="http://schemas.microsoft.com/office/drawing/2014/main" id="{D04298FF-CA48-A9AF-DF03-073F0299801A}"/>
              </a:ext>
            </a:extLst>
          </p:cNvPr>
          <p:cNvSpPr/>
          <p:nvPr/>
        </p:nvSpPr>
        <p:spPr>
          <a:xfrm>
            <a:off x="465138" y="3079894"/>
            <a:ext cx="5495824" cy="128729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Command line utility</a:t>
            </a:r>
          </a:p>
        </p:txBody>
      </p:sp>
      <p:sp>
        <p:nvSpPr>
          <p:cNvPr id="5" name="Rectangle 4">
            <a:extLst>
              <a:ext uri="{FF2B5EF4-FFF2-40B4-BE49-F238E27FC236}">
                <a16:creationId xmlns:a16="http://schemas.microsoft.com/office/drawing/2014/main" id="{287BF583-CA0F-0B3A-2BDD-5AF3D9D565F8}"/>
              </a:ext>
            </a:extLst>
          </p:cNvPr>
          <p:cNvSpPr/>
          <p:nvPr/>
        </p:nvSpPr>
        <p:spPr>
          <a:xfrm>
            <a:off x="465138" y="4569495"/>
            <a:ext cx="5495824" cy="1287295"/>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Available on Windows, Linux, and MacOS</a:t>
            </a:r>
          </a:p>
        </p:txBody>
      </p:sp>
      <p:sp>
        <p:nvSpPr>
          <p:cNvPr id="6" name="Rectangle 5">
            <a:extLst>
              <a:ext uri="{FF2B5EF4-FFF2-40B4-BE49-F238E27FC236}">
                <a16:creationId xmlns:a16="http://schemas.microsoft.com/office/drawing/2014/main" id="{D0CF82AA-749A-E3CF-E5E8-AF7C546FE39C}"/>
              </a:ext>
            </a:extLst>
          </p:cNvPr>
          <p:cNvSpPr/>
          <p:nvPr/>
        </p:nvSpPr>
        <p:spPr>
          <a:xfrm>
            <a:off x="6475512" y="3079894"/>
            <a:ext cx="5495823" cy="128729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Designed for copying data to and from Azure Blob, File, and Table storage</a:t>
            </a:r>
          </a:p>
        </p:txBody>
      </p:sp>
      <p:sp>
        <p:nvSpPr>
          <p:cNvPr id="7" name="Rectangle 6">
            <a:extLst>
              <a:ext uri="{FF2B5EF4-FFF2-40B4-BE49-F238E27FC236}">
                <a16:creationId xmlns:a16="http://schemas.microsoft.com/office/drawing/2014/main" id="{7DFB44DD-5943-CE2E-8437-5696EB114DC2}"/>
              </a:ext>
            </a:extLst>
          </p:cNvPr>
          <p:cNvSpPr/>
          <p:nvPr/>
        </p:nvSpPr>
        <p:spPr>
          <a:xfrm>
            <a:off x="6475513" y="4555414"/>
            <a:ext cx="5495824" cy="1287296"/>
          </a:xfrm>
          <a:prstGeom prst="rect">
            <a:avLst/>
          </a:prstGeom>
          <a:solidFill>
            <a:schemeClr val="bg1">
              <a:lumMod val="95000"/>
            </a:schemeClr>
          </a:solidFill>
          <a:ln w="6350">
            <a:solidFill>
              <a:schemeClr val="bg1">
                <a:lumMod val="9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dirty="0">
                <a:solidFill>
                  <a:schemeClr val="tx1"/>
                </a:solidFill>
              </a:rPr>
              <a:t>Authentication options include Active Directory or SAS token</a:t>
            </a:r>
          </a:p>
        </p:txBody>
      </p:sp>
    </p:spTree>
    <p:extLst>
      <p:ext uri="{BB962C8B-B14F-4D97-AF65-F5344CB8AC3E}">
        <p14:creationId xmlns:p14="http://schemas.microsoft.com/office/powerpoint/2010/main" val="39463849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6">
            <a:extLst>
              <a:ext uri="{FF2B5EF4-FFF2-40B4-BE49-F238E27FC236}">
                <a16:creationId xmlns:a16="http://schemas.microsoft.com/office/drawing/2014/main" id="{BBAEBA92-C8A8-AC5E-6382-74A10F0A5A73}"/>
              </a:ext>
            </a:extLst>
          </p:cNvPr>
          <p:cNvSpPr txBox="1">
            <a:spLocks/>
          </p:cNvSpPr>
          <p:nvPr/>
        </p:nvSpPr>
        <p:spPr>
          <a:xfrm>
            <a:off x="234026" y="247450"/>
            <a:ext cx="6036145"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Storage Explorer</a:t>
            </a:r>
          </a:p>
        </p:txBody>
      </p:sp>
      <p:sp>
        <p:nvSpPr>
          <p:cNvPr id="14" name="Rectangle 13">
            <a:extLst>
              <a:ext uri="{FF2B5EF4-FFF2-40B4-BE49-F238E27FC236}">
                <a16:creationId xmlns:a16="http://schemas.microsoft.com/office/drawing/2014/main" id="{F088FDD4-FF1E-D44A-2B07-F6006E87FF80}"/>
              </a:ext>
            </a:extLst>
          </p:cNvPr>
          <p:cNvSpPr/>
          <p:nvPr/>
        </p:nvSpPr>
        <p:spPr>
          <a:xfrm>
            <a:off x="427034" y="1192213"/>
            <a:ext cx="5084766" cy="91814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Access multiple accounts and subscriptions</a:t>
            </a:r>
          </a:p>
        </p:txBody>
      </p:sp>
      <p:sp>
        <p:nvSpPr>
          <p:cNvPr id="15" name="Rectangle 14">
            <a:extLst>
              <a:ext uri="{FF2B5EF4-FFF2-40B4-BE49-F238E27FC236}">
                <a16:creationId xmlns:a16="http://schemas.microsoft.com/office/drawing/2014/main" id="{B9738158-1B4C-AA75-B7D0-C2BAB7BE977A}"/>
              </a:ext>
            </a:extLst>
          </p:cNvPr>
          <p:cNvSpPr/>
          <p:nvPr/>
        </p:nvSpPr>
        <p:spPr>
          <a:xfrm>
            <a:off x="427034" y="2457800"/>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Create, delete, view, edit storage resources</a:t>
            </a:r>
          </a:p>
        </p:txBody>
      </p:sp>
      <p:sp>
        <p:nvSpPr>
          <p:cNvPr id="16" name="Rectangle 15">
            <a:extLst>
              <a:ext uri="{FF2B5EF4-FFF2-40B4-BE49-F238E27FC236}">
                <a16:creationId xmlns:a16="http://schemas.microsoft.com/office/drawing/2014/main" id="{DD14DEAA-18FA-BC74-30E0-921F7A80A50A}"/>
              </a:ext>
            </a:extLst>
          </p:cNvPr>
          <p:cNvSpPr/>
          <p:nvPr/>
        </p:nvSpPr>
        <p:spPr>
          <a:xfrm>
            <a:off x="427034" y="3432675"/>
            <a:ext cx="5084766" cy="91814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View and edit Blob, Queue, Table, File, Cosmos DB storage and Data Lake Storage</a:t>
            </a:r>
          </a:p>
        </p:txBody>
      </p:sp>
      <p:sp>
        <p:nvSpPr>
          <p:cNvPr id="17" name="Rectangle 16">
            <a:extLst>
              <a:ext uri="{FF2B5EF4-FFF2-40B4-BE49-F238E27FC236}">
                <a16:creationId xmlns:a16="http://schemas.microsoft.com/office/drawing/2014/main" id="{C30661AB-40CB-64DF-4297-0DEF84452A7D}"/>
              </a:ext>
            </a:extLst>
          </p:cNvPr>
          <p:cNvSpPr/>
          <p:nvPr/>
        </p:nvSpPr>
        <p:spPr>
          <a:xfrm>
            <a:off x="427034" y="4698262"/>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a:solidFill>
                  <a:schemeClr val="tx1"/>
                </a:solidFill>
              </a:rPr>
              <a:t>Obtain shared access signature (SAS) keys</a:t>
            </a:r>
          </a:p>
        </p:txBody>
      </p:sp>
      <p:sp>
        <p:nvSpPr>
          <p:cNvPr id="18" name="Rectangle 17">
            <a:extLst>
              <a:ext uri="{FF2B5EF4-FFF2-40B4-BE49-F238E27FC236}">
                <a16:creationId xmlns:a16="http://schemas.microsoft.com/office/drawing/2014/main" id="{56AFA09A-CEAB-97EC-B931-694302C01A55}"/>
              </a:ext>
            </a:extLst>
          </p:cNvPr>
          <p:cNvSpPr/>
          <p:nvPr/>
        </p:nvSpPr>
        <p:spPr>
          <a:xfrm>
            <a:off x="427034" y="5673137"/>
            <a:ext cx="5084766" cy="68861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pPr>
              <a:buSzPct val="50000"/>
            </a:pPr>
            <a:r>
              <a:rPr lang="en-US" sz="2000">
                <a:solidFill>
                  <a:schemeClr val="tx1"/>
                </a:solidFill>
              </a:rPr>
              <a:t>Available for Windows, Mac, and Linux</a:t>
            </a:r>
          </a:p>
        </p:txBody>
      </p:sp>
      <p:sp>
        <p:nvSpPr>
          <p:cNvPr id="19" name="Rectangle 18">
            <a:extLst>
              <a:ext uri="{FF2B5EF4-FFF2-40B4-BE49-F238E27FC236}">
                <a16:creationId xmlns:a16="http://schemas.microsoft.com/office/drawing/2014/main" id="{434AD205-9EE4-A028-41F0-348AABC26B18}"/>
              </a:ext>
              <a:ext uri="{C183D7F6-B498-43B3-948B-1728B52AA6E4}">
                <adec:decorative xmlns:adec="http://schemas.microsoft.com/office/drawing/2017/decorative" val="1"/>
              </a:ext>
            </a:extLst>
          </p:cNvPr>
          <p:cNvSpPr/>
          <p:nvPr/>
        </p:nvSpPr>
        <p:spPr bwMode="auto">
          <a:xfrm>
            <a:off x="5668731" y="1192213"/>
            <a:ext cx="6340707" cy="5169533"/>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IN"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19" descr="Screenshot of the Storage Explorer. The navigation pane (left) is expanded and a folder in the blob container is selected. The folder (right pane) contains several documents">
            <a:extLst>
              <a:ext uri="{FF2B5EF4-FFF2-40B4-BE49-F238E27FC236}">
                <a16:creationId xmlns:a16="http://schemas.microsoft.com/office/drawing/2014/main" id="{0E6A2CB4-F418-66F8-9D9C-CC11287D3197}"/>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803899" y="2259416"/>
            <a:ext cx="6070370" cy="3218644"/>
          </a:xfrm>
          <a:prstGeom prst="rect">
            <a:avLst/>
          </a:prstGeom>
          <a:noFill/>
          <a:ln>
            <a:solidFill>
              <a:schemeClr val="bg1">
                <a:lumMod val="65000"/>
              </a:schemeClr>
            </a:solidFill>
          </a:ln>
        </p:spPr>
      </p:pic>
    </p:spTree>
    <p:extLst>
      <p:ext uri="{BB962C8B-B14F-4D97-AF65-F5344CB8AC3E}">
        <p14:creationId xmlns:p14="http://schemas.microsoft.com/office/powerpoint/2010/main" val="26412950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F7FB8616-54FC-A673-2866-04876A45418E}"/>
              </a:ext>
            </a:extLst>
          </p:cNvPr>
          <p:cNvSpPr txBox="1">
            <a:spLocks/>
          </p:cNvSpPr>
          <p:nvPr/>
        </p:nvSpPr>
        <p:spPr>
          <a:xfrm>
            <a:off x="244075" y="257845"/>
            <a:ext cx="3654686" cy="67665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Data Box</a:t>
            </a:r>
          </a:p>
        </p:txBody>
      </p:sp>
      <p:sp>
        <p:nvSpPr>
          <p:cNvPr id="3" name="Rectangle 2">
            <a:extLst>
              <a:ext uri="{FF2B5EF4-FFF2-40B4-BE49-F238E27FC236}">
                <a16:creationId xmlns:a16="http://schemas.microsoft.com/office/drawing/2014/main" id="{40145EB8-8F84-AAD2-9616-D6C1053D7EEC}"/>
              </a:ext>
            </a:extLst>
          </p:cNvPr>
          <p:cNvSpPr/>
          <p:nvPr/>
        </p:nvSpPr>
        <p:spPr>
          <a:xfrm>
            <a:off x="1" y="1192213"/>
            <a:ext cx="12191999" cy="947458"/>
          </a:xfrm>
          <a:prstGeom prst="rect">
            <a:avLst/>
          </a:prstGeom>
          <a:solidFill>
            <a:schemeClr val="accent1">
              <a:lumMod val="50000"/>
            </a:schemeClr>
          </a:solidFill>
          <a:ln w="6350">
            <a:solidFill>
              <a:schemeClr val="tx2"/>
            </a:solidFill>
          </a:ln>
        </p:spPr>
        <p:style>
          <a:lnRef idx="0">
            <a:scrgbClr r="0" g="0" b="0"/>
          </a:lnRef>
          <a:fillRef idx="0">
            <a:scrgbClr r="0" g="0" b="0"/>
          </a:fillRef>
          <a:effectRef idx="0">
            <a:scrgbClr r="0" g="0" b="0"/>
          </a:effectRef>
          <a:fontRef idx="minor">
            <a:schemeClr val="lt1"/>
          </a:fontRef>
        </p:style>
        <p:txBody>
          <a:bodyPr spcFirstLastPara="0" vert="horz" wrap="square" lIns="137160" tIns="91440" rIns="137160" bIns="91440" numCol="1" spcCol="1270" anchor="ctr" anchorCtr="0">
            <a:noAutofit/>
          </a:bodyPr>
          <a:lstStyle/>
          <a:p>
            <a:r>
              <a:rPr lang="en-US" sz="2000" b="1" dirty="0">
                <a:solidFill>
                  <a:schemeClr val="bg1"/>
                </a:solidFill>
                <a:latin typeface="Segoe UI" panose="020B0502040204020203" pitchFamily="34" charset="0"/>
              </a:rPr>
              <a:t>L</a:t>
            </a:r>
            <a:r>
              <a:rPr lang="en-US" sz="2000" b="1" i="0" dirty="0">
                <a:solidFill>
                  <a:schemeClr val="bg1"/>
                </a:solidFill>
                <a:effectLst/>
                <a:latin typeface="Segoe UI" panose="020B0502040204020203" pitchFamily="34" charset="0"/>
              </a:rPr>
              <a:t>ets you send terabytes of data into and out of Azure in a quick, inexpensive, and reliable way. The secure data transfer is accelerated by shipping you a proprietary Data Box storage device</a:t>
            </a:r>
            <a:endParaRPr lang="en-US" sz="2000" b="1" dirty="0">
              <a:solidFill>
                <a:schemeClr val="bg1"/>
              </a:solidFill>
            </a:endParaRPr>
          </a:p>
        </p:txBody>
      </p:sp>
      <p:pic>
        <p:nvPicPr>
          <p:cNvPr id="8" name="Picture 7">
            <a:extLst>
              <a:ext uri="{FF2B5EF4-FFF2-40B4-BE49-F238E27FC236}">
                <a16:creationId xmlns:a16="http://schemas.microsoft.com/office/drawing/2014/main" id="{A097861C-9837-A67A-9B72-5D0F10C480A4}"/>
              </a:ext>
            </a:extLst>
          </p:cNvPr>
          <p:cNvPicPr>
            <a:picLocks noChangeAspect="1"/>
          </p:cNvPicPr>
          <p:nvPr/>
        </p:nvPicPr>
        <p:blipFill>
          <a:blip r:embed="rId2"/>
          <a:stretch>
            <a:fillRect/>
          </a:stretch>
        </p:blipFill>
        <p:spPr>
          <a:xfrm>
            <a:off x="244075" y="2121016"/>
            <a:ext cx="3213588" cy="2253825"/>
          </a:xfrm>
          <a:prstGeom prst="rect">
            <a:avLst/>
          </a:prstGeom>
        </p:spPr>
      </p:pic>
      <p:sp>
        <p:nvSpPr>
          <p:cNvPr id="9" name="Rectangle 8">
            <a:extLst>
              <a:ext uri="{FF2B5EF4-FFF2-40B4-BE49-F238E27FC236}">
                <a16:creationId xmlns:a16="http://schemas.microsoft.com/office/drawing/2014/main" id="{F2455812-7AF4-5036-C165-F08C8C4ED05C}"/>
              </a:ext>
            </a:extLst>
          </p:cNvPr>
          <p:cNvSpPr/>
          <p:nvPr/>
        </p:nvSpPr>
        <p:spPr>
          <a:xfrm>
            <a:off x="385977" y="4505309"/>
            <a:ext cx="3442445" cy="1704572"/>
          </a:xfrm>
          <a:prstGeom prst="rect">
            <a:avLst/>
          </a:prstGeom>
          <a:solidFill>
            <a:srgbClr val="EBEBEB"/>
          </a:solidFill>
          <a:ln>
            <a:solidFill>
              <a:srgbClr val="EBEBEB"/>
            </a:solidFill>
          </a:ln>
        </p:spPr>
        <p:txBody>
          <a:bodyPr wrap="square" lIns="182880" tIns="137160" rIns="182880" bIns="137160" anchor="ctr">
            <a:noAutofit/>
          </a:bodyPr>
          <a:lstStyle/>
          <a:p>
            <a:pPr marL="342900" indent="-342900">
              <a:buFont typeface="Arial" panose="020B0604020202020204" pitchFamily="34" charset="0"/>
              <a:buChar char="•"/>
              <a:tabLst>
                <a:tab pos="288198" algn="l"/>
              </a:tabLst>
            </a:pPr>
            <a:r>
              <a:rPr lang="en-US" sz="2000" b="0" i="0" dirty="0">
                <a:solidFill>
                  <a:srgbClr val="4C4C51"/>
                </a:solidFill>
                <a:effectLst/>
                <a:latin typeface="Segoe UI" panose="020B0502040204020203" pitchFamily="34" charset="0"/>
              </a:rPr>
              <a:t>8-TB SSD with a USB/SATA interface has 128-bit encryption. </a:t>
            </a:r>
          </a:p>
          <a:p>
            <a:pPr marL="342900" indent="-342900">
              <a:buFont typeface="Arial" panose="020B0604020202020204" pitchFamily="34" charset="0"/>
              <a:buChar char="•"/>
              <a:tabLst>
                <a:tab pos="288198" algn="l"/>
              </a:tabLst>
            </a:pPr>
            <a:r>
              <a:rPr lang="en-US" sz="2000" b="0" i="0" dirty="0">
                <a:solidFill>
                  <a:srgbClr val="4C4C51"/>
                </a:solidFill>
                <a:effectLst/>
                <a:latin typeface="Segoe UI" panose="020B0502040204020203" pitchFamily="34" charset="0"/>
              </a:rPr>
              <a:t>Comes in packs of up to five for a total of 40 TB.</a:t>
            </a:r>
            <a:endParaRPr lang="en-US" sz="2000" dirty="0">
              <a:latin typeface="Consolas" panose="020B0609020204030204" pitchFamily="49" charset="0"/>
            </a:endParaRPr>
          </a:p>
        </p:txBody>
      </p:sp>
      <p:pic>
        <p:nvPicPr>
          <p:cNvPr id="6146" name="Picture 2">
            <a:extLst>
              <a:ext uri="{FF2B5EF4-FFF2-40B4-BE49-F238E27FC236}">
                <a16:creationId xmlns:a16="http://schemas.microsoft.com/office/drawing/2014/main" id="{AEF8DF52-35BD-EF09-1BA7-72C434E6CC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0568" y="2397386"/>
            <a:ext cx="2535116" cy="181391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01A2715-4C9D-7245-7B0D-E962A8F51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3371" y="2121016"/>
            <a:ext cx="3213588" cy="22538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56167FFD-ACF9-BD8E-5175-45D0A85D7A91}"/>
              </a:ext>
            </a:extLst>
          </p:cNvPr>
          <p:cNvSpPr/>
          <p:nvPr/>
        </p:nvSpPr>
        <p:spPr>
          <a:xfrm>
            <a:off x="4374777" y="4469020"/>
            <a:ext cx="3442445" cy="2283472"/>
          </a:xfrm>
          <a:prstGeom prst="rect">
            <a:avLst/>
          </a:prstGeom>
          <a:solidFill>
            <a:srgbClr val="EBEBEB"/>
          </a:solidFill>
          <a:ln>
            <a:solidFill>
              <a:srgbClr val="EBEBEB"/>
            </a:solidFill>
          </a:ln>
        </p:spPr>
        <p:txBody>
          <a:bodyPr wrap="square" lIns="182880" tIns="137160" rIns="182880" bIns="137160" anchor="ctr">
            <a:noAutofit/>
          </a:bodyPr>
          <a:lstStyle/>
          <a:p>
            <a:pPr marL="342900" indent="-342900">
              <a:buFont typeface="Arial" panose="020B0604020202020204" pitchFamily="34" charset="0"/>
              <a:buChar char="•"/>
              <a:tabLst>
                <a:tab pos="288198" algn="l"/>
              </a:tabLst>
            </a:pPr>
            <a:r>
              <a:rPr lang="en-US" sz="2000" b="0" i="0" dirty="0">
                <a:solidFill>
                  <a:srgbClr val="4C4C51"/>
                </a:solidFill>
                <a:effectLst/>
                <a:latin typeface="Segoe UI" panose="020B0502040204020203" pitchFamily="34" charset="0"/>
              </a:rPr>
              <a:t>100-TB capacity uses standard NAS protocols and common copy tools. </a:t>
            </a:r>
          </a:p>
          <a:p>
            <a:pPr marL="342900" indent="-342900">
              <a:buFont typeface="Arial" panose="020B0604020202020204" pitchFamily="34" charset="0"/>
              <a:buChar char="•"/>
              <a:tabLst>
                <a:tab pos="288198" algn="l"/>
              </a:tabLst>
            </a:pPr>
            <a:r>
              <a:rPr lang="en-US" sz="2000" b="0" i="0" dirty="0">
                <a:solidFill>
                  <a:srgbClr val="4C4C51"/>
                </a:solidFill>
                <a:effectLst/>
                <a:latin typeface="Segoe UI" panose="020B0502040204020203" pitchFamily="34" charset="0"/>
              </a:rPr>
              <a:t>It features AES 256-bit encryption for safer transit.</a:t>
            </a:r>
            <a:endParaRPr lang="en-US" sz="2000" dirty="0">
              <a:latin typeface="Consolas" panose="020B0609020204030204" pitchFamily="49" charset="0"/>
            </a:endParaRPr>
          </a:p>
        </p:txBody>
      </p:sp>
      <p:sp>
        <p:nvSpPr>
          <p:cNvPr id="11" name="Rectangle 10">
            <a:extLst>
              <a:ext uri="{FF2B5EF4-FFF2-40B4-BE49-F238E27FC236}">
                <a16:creationId xmlns:a16="http://schemas.microsoft.com/office/drawing/2014/main" id="{120825B3-443C-1189-B9DC-C7D54F951620}"/>
              </a:ext>
            </a:extLst>
          </p:cNvPr>
          <p:cNvSpPr/>
          <p:nvPr/>
        </p:nvSpPr>
        <p:spPr>
          <a:xfrm>
            <a:off x="8394514" y="4469020"/>
            <a:ext cx="3442445" cy="1196767"/>
          </a:xfrm>
          <a:prstGeom prst="rect">
            <a:avLst/>
          </a:prstGeom>
          <a:solidFill>
            <a:srgbClr val="EBEBEB"/>
          </a:solidFill>
          <a:ln>
            <a:solidFill>
              <a:srgbClr val="EBEBEB"/>
            </a:solidFill>
          </a:ln>
        </p:spPr>
        <p:txBody>
          <a:bodyPr wrap="square" lIns="182880" tIns="137160" rIns="182880" bIns="137160" anchor="ctr">
            <a:noAutofit/>
          </a:bodyPr>
          <a:lstStyle/>
          <a:p>
            <a:pPr marL="342900" indent="-342900">
              <a:buFont typeface="Arial" panose="020B0604020202020204" pitchFamily="34" charset="0"/>
              <a:buChar char="•"/>
              <a:tabLst>
                <a:tab pos="288198" algn="l"/>
              </a:tabLst>
            </a:pPr>
            <a:r>
              <a:rPr lang="en-US" sz="2000" dirty="0">
                <a:solidFill>
                  <a:srgbClr val="4C4C51"/>
                </a:solidFill>
                <a:latin typeface="Segoe UI" panose="020B0502040204020203" pitchFamily="34" charset="0"/>
              </a:rPr>
              <a:t>S</a:t>
            </a:r>
            <a:r>
              <a:rPr lang="en-US" sz="2000" b="0" i="0" dirty="0">
                <a:solidFill>
                  <a:srgbClr val="4C4C51"/>
                </a:solidFill>
                <a:effectLst/>
                <a:latin typeface="Segoe UI" panose="020B0502040204020203" pitchFamily="34" charset="0"/>
              </a:rPr>
              <a:t>elf-contained device is designed to lift 1 PB of data to the cloud.</a:t>
            </a:r>
            <a:endParaRPr lang="en-US" sz="2000" dirty="0">
              <a:latin typeface="Consolas" panose="020B0609020204030204" pitchFamily="49" charset="0"/>
            </a:endParaRPr>
          </a:p>
        </p:txBody>
      </p:sp>
      <p:sp>
        <p:nvSpPr>
          <p:cNvPr id="4" name="TextBox 3">
            <a:extLst>
              <a:ext uri="{FF2B5EF4-FFF2-40B4-BE49-F238E27FC236}">
                <a16:creationId xmlns:a16="http://schemas.microsoft.com/office/drawing/2014/main" id="{8A75C2BC-4994-8991-9679-3BD8D7B5049B}"/>
              </a:ext>
            </a:extLst>
          </p:cNvPr>
          <p:cNvSpPr txBox="1"/>
          <p:nvPr/>
        </p:nvSpPr>
        <p:spPr>
          <a:xfrm>
            <a:off x="1179719" y="4116905"/>
            <a:ext cx="1517715" cy="369332"/>
          </a:xfrm>
          <a:prstGeom prst="rect">
            <a:avLst/>
          </a:prstGeom>
          <a:noFill/>
        </p:spPr>
        <p:txBody>
          <a:bodyPr wrap="square" rtlCol="0">
            <a:spAutoFit/>
          </a:bodyPr>
          <a:lstStyle/>
          <a:p>
            <a:r>
              <a:rPr lang="en-US" b="1" dirty="0"/>
              <a:t>Data Box Disk</a:t>
            </a:r>
          </a:p>
        </p:txBody>
      </p:sp>
      <p:sp>
        <p:nvSpPr>
          <p:cNvPr id="5" name="TextBox 4">
            <a:extLst>
              <a:ext uri="{FF2B5EF4-FFF2-40B4-BE49-F238E27FC236}">
                <a16:creationId xmlns:a16="http://schemas.microsoft.com/office/drawing/2014/main" id="{276DA620-CA8A-524B-9EBE-26737A017599}"/>
              </a:ext>
            </a:extLst>
          </p:cNvPr>
          <p:cNvSpPr txBox="1"/>
          <p:nvPr/>
        </p:nvSpPr>
        <p:spPr>
          <a:xfrm>
            <a:off x="9471307" y="4099688"/>
            <a:ext cx="1680602" cy="369332"/>
          </a:xfrm>
          <a:prstGeom prst="rect">
            <a:avLst/>
          </a:prstGeom>
          <a:noFill/>
        </p:spPr>
        <p:txBody>
          <a:bodyPr wrap="square" rtlCol="0">
            <a:spAutoFit/>
          </a:bodyPr>
          <a:lstStyle/>
          <a:p>
            <a:r>
              <a:rPr lang="en-US" b="1" dirty="0"/>
              <a:t>Data Box Heavy</a:t>
            </a:r>
          </a:p>
        </p:txBody>
      </p:sp>
      <p:sp>
        <p:nvSpPr>
          <p:cNvPr id="6" name="TextBox 5">
            <a:extLst>
              <a:ext uri="{FF2B5EF4-FFF2-40B4-BE49-F238E27FC236}">
                <a16:creationId xmlns:a16="http://schemas.microsoft.com/office/drawing/2014/main" id="{4B94D7A2-E144-E429-BDE5-164E4769A439}"/>
              </a:ext>
            </a:extLst>
          </p:cNvPr>
          <p:cNvSpPr txBox="1"/>
          <p:nvPr/>
        </p:nvSpPr>
        <p:spPr>
          <a:xfrm>
            <a:off x="5555037" y="4099688"/>
            <a:ext cx="1058666" cy="369332"/>
          </a:xfrm>
          <a:prstGeom prst="rect">
            <a:avLst/>
          </a:prstGeom>
          <a:noFill/>
        </p:spPr>
        <p:txBody>
          <a:bodyPr wrap="square" rtlCol="0">
            <a:spAutoFit/>
          </a:bodyPr>
          <a:lstStyle/>
          <a:p>
            <a:r>
              <a:rPr lang="en-US" b="1" dirty="0"/>
              <a:t>Data Box</a:t>
            </a:r>
          </a:p>
        </p:txBody>
      </p:sp>
    </p:spTree>
    <p:extLst>
      <p:ext uri="{BB962C8B-B14F-4D97-AF65-F5344CB8AC3E}">
        <p14:creationId xmlns:p14="http://schemas.microsoft.com/office/powerpoint/2010/main" val="2797145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4455" y="1113450"/>
            <a:ext cx="4690317" cy="978729"/>
          </a:xfrm>
        </p:spPr>
        <p:txBody>
          <a:bodyPr/>
          <a:lstStyle/>
          <a:p>
            <a:r>
              <a:rPr lang="en-US" sz="3200" b="1" dirty="0"/>
              <a:t>2.D. Azure Identity, Access, and Security</a:t>
            </a:r>
          </a:p>
        </p:txBody>
      </p:sp>
      <p:sp>
        <p:nvSpPr>
          <p:cNvPr id="3" name="Text Placeholder 2"/>
          <p:cNvSpPr>
            <a:spLocks noGrp="1"/>
          </p:cNvSpPr>
          <p:nvPr>
            <p:ph type="body" sz="quarter" idx="12"/>
          </p:nvPr>
        </p:nvSpPr>
        <p:spPr>
          <a:xfrm>
            <a:off x="597321" y="2268489"/>
            <a:ext cx="4507242" cy="2215991"/>
          </a:xfrm>
        </p:spPr>
        <p:txBody>
          <a:bodyPr/>
          <a:lstStyle/>
          <a:p>
            <a:pPr marL="342900" indent="-342900">
              <a:buFont typeface="Arial" panose="020B0604020202020204" pitchFamily="34" charset="0"/>
              <a:buChar char="•"/>
            </a:pPr>
            <a:r>
              <a:rPr lang="en-US" dirty="0"/>
              <a:t>Azure Active Directory</a:t>
            </a:r>
          </a:p>
          <a:p>
            <a:pPr marL="342900" indent="-342900">
              <a:buFont typeface="Arial" panose="020B0604020202020204" pitchFamily="34" charset="0"/>
              <a:buChar char="•"/>
            </a:pPr>
            <a:r>
              <a:rPr lang="en-US" dirty="0"/>
              <a:t>Authentication Methods including SSO, MFA &amp; Passwordless</a:t>
            </a:r>
          </a:p>
          <a:p>
            <a:pPr marL="342900" indent="-342900">
              <a:buFont typeface="Arial" panose="020B0604020202020204" pitchFamily="34" charset="0"/>
              <a:buChar char="•"/>
            </a:pPr>
            <a:r>
              <a:rPr lang="en-US" dirty="0"/>
              <a:t>Conditional Access</a:t>
            </a:r>
          </a:p>
          <a:p>
            <a:pPr marL="342900" indent="-342900">
              <a:buFont typeface="Arial" panose="020B0604020202020204" pitchFamily="34" charset="0"/>
              <a:buChar char="•"/>
            </a:pPr>
            <a:r>
              <a:rPr lang="en-US" dirty="0"/>
              <a:t>Azure Role-Based Access Control (RBAC)</a:t>
            </a:r>
          </a:p>
          <a:p>
            <a:pPr marL="342900" indent="-342900">
              <a:buFont typeface="Arial" panose="020B0604020202020204" pitchFamily="34" charset="0"/>
              <a:buChar char="•"/>
            </a:pPr>
            <a:r>
              <a:rPr lang="en-US" dirty="0"/>
              <a:t>Defense in depth model</a:t>
            </a:r>
          </a:p>
          <a:p>
            <a:pPr marL="342900" indent="-342900">
              <a:buFont typeface="Arial" panose="020B0604020202020204" pitchFamily="34" charset="0"/>
              <a:buChar char="•"/>
            </a:pPr>
            <a:r>
              <a:rPr lang="en-US" dirty="0"/>
              <a:t>Microsoft Defender for Cloud</a:t>
            </a:r>
          </a:p>
          <a:p>
            <a:endParaRPr lang="en-US" dirty="0"/>
          </a:p>
        </p:txBody>
      </p:sp>
    </p:spTree>
    <p:extLst>
      <p:ext uri="{BB962C8B-B14F-4D97-AF65-F5344CB8AC3E}">
        <p14:creationId xmlns:p14="http://schemas.microsoft.com/office/powerpoint/2010/main" val="74299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4756" y="3779634"/>
            <a:ext cx="4777748" cy="1200329"/>
          </a:xfrm>
        </p:spPr>
        <p:txBody>
          <a:bodyPr/>
          <a:lstStyle/>
          <a:p>
            <a:br>
              <a:rPr lang="en-US" sz="4000" dirty="0"/>
            </a:br>
            <a:endParaRPr lang="en-US" sz="4000" dirty="0"/>
          </a:p>
        </p:txBody>
      </p:sp>
      <p:graphicFrame>
        <p:nvGraphicFramePr>
          <p:cNvPr id="5" name="Table 4"/>
          <p:cNvGraphicFramePr>
            <a:graphicFrameLocks noGrp="1"/>
          </p:cNvGraphicFramePr>
          <p:nvPr>
            <p:extLst>
              <p:ext uri="{D42A27DB-BD31-4B8C-83A1-F6EECF244321}">
                <p14:modId xmlns:p14="http://schemas.microsoft.com/office/powerpoint/2010/main" val="1233140160"/>
              </p:ext>
            </p:extLst>
          </p:nvPr>
        </p:nvGraphicFramePr>
        <p:xfrm>
          <a:off x="174078" y="2353055"/>
          <a:ext cx="5059103" cy="2658793"/>
        </p:xfrm>
        <a:graphic>
          <a:graphicData uri="http://schemas.openxmlformats.org/drawingml/2006/table">
            <a:tbl>
              <a:tblPr firstRow="1" bandRow="1">
                <a:tableStyleId>{5C22544A-7EE6-4342-B048-85BDC9FD1C3A}</a:tableStyleId>
              </a:tblPr>
              <a:tblGrid>
                <a:gridCol w="1007607">
                  <a:extLst>
                    <a:ext uri="{9D8B030D-6E8A-4147-A177-3AD203B41FA5}">
                      <a16:colId xmlns:a16="http://schemas.microsoft.com/office/drawing/2014/main" val="894518456"/>
                    </a:ext>
                  </a:extLst>
                </a:gridCol>
                <a:gridCol w="4051496">
                  <a:extLst>
                    <a:ext uri="{9D8B030D-6E8A-4147-A177-3AD203B41FA5}">
                      <a16:colId xmlns:a16="http://schemas.microsoft.com/office/drawing/2014/main" val="2597428238"/>
                    </a:ext>
                  </a:extLst>
                </a:gridCol>
              </a:tblGrid>
              <a:tr h="411908">
                <a:tc>
                  <a:txBody>
                    <a:bodyPr/>
                    <a:lstStyle/>
                    <a:p>
                      <a:pPr algn="ctr"/>
                      <a:r>
                        <a:rPr lang="en-US" sz="2000" dirty="0"/>
                        <a:t>Module </a:t>
                      </a:r>
                    </a:p>
                  </a:txBody>
                  <a:tcPr/>
                </a:tc>
                <a:tc>
                  <a:txBody>
                    <a:bodyPr/>
                    <a:lstStyle/>
                    <a:p>
                      <a:pPr algn="ctr"/>
                      <a:r>
                        <a:rPr lang="en-US" sz="2000" dirty="0"/>
                        <a:t>Topics</a:t>
                      </a:r>
                    </a:p>
                  </a:txBody>
                  <a:tcPr/>
                </a:tc>
                <a:extLst>
                  <a:ext uri="{0D108BD9-81ED-4DB2-BD59-A6C34878D82A}">
                    <a16:rowId xmlns:a16="http://schemas.microsoft.com/office/drawing/2014/main" val="2953040282"/>
                  </a:ext>
                </a:extLst>
              </a:tr>
              <a:tr h="600965">
                <a:tc>
                  <a:txBody>
                    <a:bodyPr/>
                    <a:lstStyle/>
                    <a:p>
                      <a:pPr algn="ctr"/>
                      <a:r>
                        <a:rPr lang="en-US" sz="2400" dirty="0"/>
                        <a:t>1</a:t>
                      </a:r>
                    </a:p>
                  </a:txBody>
                  <a:tcPr/>
                </a:tc>
                <a:tc>
                  <a:txBody>
                    <a:bodyPr/>
                    <a:lstStyle/>
                    <a:p>
                      <a:pPr algn="l"/>
                      <a:r>
                        <a:rPr lang="en-US" sz="2400" dirty="0"/>
                        <a:t>Cloud Concepts</a:t>
                      </a:r>
                    </a:p>
                  </a:txBody>
                  <a:tcPr/>
                </a:tc>
                <a:extLst>
                  <a:ext uri="{0D108BD9-81ED-4DB2-BD59-A6C34878D82A}">
                    <a16:rowId xmlns:a16="http://schemas.microsoft.com/office/drawing/2014/main" val="1483022328"/>
                  </a:ext>
                </a:extLst>
              </a:tr>
              <a:tr h="785818">
                <a:tc>
                  <a:txBody>
                    <a:bodyPr/>
                    <a:lstStyle/>
                    <a:p>
                      <a:pPr algn="ctr"/>
                      <a:r>
                        <a:rPr lang="en-US" sz="2400" dirty="0"/>
                        <a:t>2</a:t>
                      </a:r>
                    </a:p>
                  </a:txBody>
                  <a:tcPr/>
                </a:tc>
                <a:tc>
                  <a:txBody>
                    <a:bodyPr/>
                    <a:lstStyle/>
                    <a:p>
                      <a:pPr algn="l"/>
                      <a:r>
                        <a:rPr lang="en-US" sz="2400" dirty="0"/>
                        <a:t>Azure Architecture and Services </a:t>
                      </a:r>
                    </a:p>
                  </a:txBody>
                  <a:tcPr/>
                </a:tc>
                <a:extLst>
                  <a:ext uri="{0D108BD9-81ED-4DB2-BD59-A6C34878D82A}">
                    <a16:rowId xmlns:a16="http://schemas.microsoft.com/office/drawing/2014/main" val="2051340802"/>
                  </a:ext>
                </a:extLst>
              </a:tr>
              <a:tr h="785818">
                <a:tc>
                  <a:txBody>
                    <a:bodyPr/>
                    <a:lstStyle/>
                    <a:p>
                      <a:pPr algn="ctr"/>
                      <a:r>
                        <a:rPr lang="en-US" sz="2400" dirty="0"/>
                        <a:t>3</a:t>
                      </a:r>
                    </a:p>
                  </a:txBody>
                  <a:tcPr/>
                </a:tc>
                <a:tc>
                  <a:txBody>
                    <a:bodyPr/>
                    <a:lstStyle/>
                    <a:p>
                      <a:pPr algn="l"/>
                      <a:r>
                        <a:rPr lang="en-US" sz="2400" dirty="0"/>
                        <a:t>Azure Management and Governance</a:t>
                      </a:r>
                    </a:p>
                  </a:txBody>
                  <a:tcPr/>
                </a:tc>
                <a:extLst>
                  <a:ext uri="{0D108BD9-81ED-4DB2-BD59-A6C34878D82A}">
                    <a16:rowId xmlns:a16="http://schemas.microsoft.com/office/drawing/2014/main" val="1998381991"/>
                  </a:ext>
                </a:extLst>
              </a:tr>
            </a:tbl>
          </a:graphicData>
        </a:graphic>
      </p:graphicFrame>
    </p:spTree>
    <p:extLst>
      <p:ext uri="{BB962C8B-B14F-4D97-AF65-F5344CB8AC3E}">
        <p14:creationId xmlns:p14="http://schemas.microsoft.com/office/powerpoint/2010/main" val="289548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3063FE77-8683-4C69-5AD3-C9D6E15EA953}"/>
              </a:ext>
            </a:extLst>
          </p:cNvPr>
          <p:cNvSpPr txBox="1">
            <a:spLocks/>
          </p:cNvSpPr>
          <p:nvPr/>
        </p:nvSpPr>
        <p:spPr>
          <a:xfrm>
            <a:off x="419100" y="219430"/>
            <a:ext cx="6796073"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Azure Active Directory (AAD)</a:t>
            </a:r>
            <a:endParaRPr lang="en-US" b="1" dirty="0"/>
          </a:p>
        </p:txBody>
      </p:sp>
      <p:sp>
        <p:nvSpPr>
          <p:cNvPr id="3" name="Text Placeholder 5">
            <a:extLst>
              <a:ext uri="{FF2B5EF4-FFF2-40B4-BE49-F238E27FC236}">
                <a16:creationId xmlns:a16="http://schemas.microsoft.com/office/drawing/2014/main" id="{405BDDF3-7110-0695-45AE-9DF893064B00}"/>
              </a:ext>
            </a:extLst>
          </p:cNvPr>
          <p:cNvSpPr txBox="1">
            <a:spLocks/>
          </p:cNvSpPr>
          <p:nvPr/>
        </p:nvSpPr>
        <p:spPr>
          <a:xfrm>
            <a:off x="419100" y="1425724"/>
            <a:ext cx="11340811" cy="3908762"/>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buNone/>
            </a:pPr>
            <a:r>
              <a:rPr lang="en-US" sz="2400" dirty="0">
                <a:solidFill>
                  <a:schemeClr val="tx1"/>
                </a:solidFill>
                <a:latin typeface="Segoe UI" panose="020B0502040204020203" pitchFamily="34" charset="0"/>
                <a:cs typeface="Segoe UI" panose="020B0502040204020203" pitchFamily="34" charset="0"/>
              </a:rPr>
              <a:t>Azure Active Directory (AAD) is Microsoft Azure’s cloud-based identity and access management service. </a:t>
            </a:r>
          </a:p>
          <a:p>
            <a:pPr marL="0" indent="0">
              <a:buNone/>
            </a:pPr>
            <a:endParaRPr lang="en-US" sz="2400" dirty="0">
              <a:solidFill>
                <a:schemeClr val="tx1"/>
              </a:solidFill>
              <a:latin typeface="Segoe UI" panose="020B0502040204020203" pitchFamily="34" charset="0"/>
              <a:cs typeface="Segoe UI" panose="020B0502040204020203" pitchFamily="34" charset="0"/>
            </a:endParaRP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Authentication (employees sign-in to access resources).</a:t>
            </a: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Single sign-on (SSO).</a:t>
            </a: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Application management.</a:t>
            </a: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Business to Business (B2B).</a:t>
            </a: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Business to Customer (B2C) identity services.</a:t>
            </a:r>
          </a:p>
          <a:p>
            <a:pPr lvl="1" indent="-457200">
              <a:buFont typeface="Arial" panose="020B0604020202020204" pitchFamily="34" charset="0"/>
              <a:buChar char="•"/>
            </a:pPr>
            <a:r>
              <a:rPr lang="en-US" sz="2400" dirty="0">
                <a:latin typeface="Segoe UI" panose="020B0502040204020203" pitchFamily="34" charset="0"/>
                <a:cs typeface="Segoe UI" panose="020B0502040204020203" pitchFamily="34" charset="0"/>
              </a:rPr>
              <a:t>Device management.</a:t>
            </a:r>
          </a:p>
        </p:txBody>
      </p:sp>
      <p:pic>
        <p:nvPicPr>
          <p:cNvPr id="4" name="Graphic 3">
            <a:extLst>
              <a:ext uri="{FF2B5EF4-FFF2-40B4-BE49-F238E27FC236}">
                <a16:creationId xmlns:a16="http://schemas.microsoft.com/office/drawing/2014/main" id="{CB27EEF3-E9AC-5581-BA9E-32D82D7BD222}"/>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78800" y="2210287"/>
            <a:ext cx="3124199" cy="3124199"/>
          </a:xfrm>
          <a:prstGeom prst="rect">
            <a:avLst/>
          </a:prstGeom>
        </p:spPr>
      </p:pic>
    </p:spTree>
    <p:extLst>
      <p:ext uri="{BB962C8B-B14F-4D97-AF65-F5344CB8AC3E}">
        <p14:creationId xmlns:p14="http://schemas.microsoft.com/office/powerpoint/2010/main" val="3701843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10FB9984-5130-CB4F-E0B9-0975ABEB9D1E}"/>
              </a:ext>
            </a:extLst>
          </p:cNvPr>
          <p:cNvSpPr txBox="1">
            <a:spLocks/>
          </p:cNvSpPr>
          <p:nvPr/>
        </p:nvSpPr>
        <p:spPr>
          <a:xfrm>
            <a:off x="257269" y="230245"/>
            <a:ext cx="10142174"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Compare Authentication and Authorization</a:t>
            </a:r>
          </a:p>
        </p:txBody>
      </p:sp>
      <p:sp>
        <p:nvSpPr>
          <p:cNvPr id="3" name="Text Placeholder 5">
            <a:extLst>
              <a:ext uri="{FF2B5EF4-FFF2-40B4-BE49-F238E27FC236}">
                <a16:creationId xmlns:a16="http://schemas.microsoft.com/office/drawing/2014/main" id="{8D1CFD52-CAC4-5B59-0736-0AAFC5A7C112}"/>
              </a:ext>
            </a:extLst>
          </p:cNvPr>
          <p:cNvSpPr txBox="1">
            <a:spLocks/>
          </p:cNvSpPr>
          <p:nvPr/>
        </p:nvSpPr>
        <p:spPr>
          <a:xfrm>
            <a:off x="418643" y="1431891"/>
            <a:ext cx="5509260" cy="273305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mn-lt"/>
              </a:rPr>
              <a:t>Authentication</a:t>
            </a:r>
            <a:r>
              <a:rPr lang="en-US" sz="2400" dirty="0">
                <a:latin typeface="+mj-lt"/>
              </a:rPr>
              <a:t> </a:t>
            </a:r>
            <a:br>
              <a:rPr lang="en-US" sz="2400" dirty="0">
                <a:latin typeface="+mj-lt"/>
              </a:rPr>
            </a:br>
            <a:br>
              <a:rPr lang="en-US" sz="2400" dirty="0">
                <a:latin typeface="+mj-lt"/>
              </a:rPr>
            </a:br>
            <a:r>
              <a:rPr lang="en-US" sz="2400" dirty="0">
                <a:latin typeface="+mn-lt"/>
              </a:rPr>
              <a:t>Identifies the person or service seeking access to a resource. </a:t>
            </a:r>
          </a:p>
          <a:p>
            <a:r>
              <a:rPr lang="en-US" sz="2400" dirty="0">
                <a:latin typeface="+mn-lt"/>
              </a:rPr>
              <a:t>Requests legitimate access credentials.</a:t>
            </a:r>
          </a:p>
          <a:p>
            <a:r>
              <a:rPr lang="en-US" sz="2400" dirty="0">
                <a:latin typeface="+mn-lt"/>
              </a:rPr>
              <a:t>Basis for creating secure identity and access control principles.</a:t>
            </a:r>
          </a:p>
        </p:txBody>
      </p:sp>
      <p:grpSp>
        <p:nvGrpSpPr>
          <p:cNvPr id="4" name="Group 3" descr="Flow graphic of a person showing their ID, they match, so the person is authenticated. ">
            <a:extLst>
              <a:ext uri="{FF2B5EF4-FFF2-40B4-BE49-F238E27FC236}">
                <a16:creationId xmlns:a16="http://schemas.microsoft.com/office/drawing/2014/main" id="{7DCA30A0-3401-F370-9680-BC224C24360A}"/>
              </a:ext>
            </a:extLst>
          </p:cNvPr>
          <p:cNvGrpSpPr/>
          <p:nvPr/>
        </p:nvGrpSpPr>
        <p:grpSpPr>
          <a:xfrm>
            <a:off x="660636" y="4366650"/>
            <a:ext cx="5025275" cy="914400"/>
            <a:chOff x="354814" y="4943861"/>
            <a:chExt cx="5025275" cy="914400"/>
          </a:xfrm>
        </p:grpSpPr>
        <p:pic>
          <p:nvPicPr>
            <p:cNvPr id="5" name="Graphic 4" descr="School girl">
              <a:extLst>
                <a:ext uri="{FF2B5EF4-FFF2-40B4-BE49-F238E27FC236}">
                  <a16:creationId xmlns:a16="http://schemas.microsoft.com/office/drawing/2014/main" id="{EF567EEA-AE89-50E4-5178-351851DC47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4814" y="4943861"/>
              <a:ext cx="914400" cy="914400"/>
            </a:xfrm>
            <a:prstGeom prst="rect">
              <a:avLst/>
            </a:prstGeom>
          </p:spPr>
        </p:pic>
        <p:pic>
          <p:nvPicPr>
            <p:cNvPr id="6" name="Graphic 5" descr="Add">
              <a:extLst>
                <a:ext uri="{FF2B5EF4-FFF2-40B4-BE49-F238E27FC236}">
                  <a16:creationId xmlns:a16="http://schemas.microsoft.com/office/drawing/2014/main" id="{7EA21207-B60E-F4B2-DC53-77D8A9610B2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9214" y="5121531"/>
              <a:ext cx="559061" cy="559061"/>
            </a:xfrm>
            <a:prstGeom prst="rect">
              <a:avLst/>
            </a:prstGeom>
          </p:spPr>
        </p:pic>
        <p:pic>
          <p:nvPicPr>
            <p:cNvPr id="7" name="Picture 6" descr="Small card with picture and lines on it representing a government issued and verified id-card.">
              <a:extLst>
                <a:ext uri="{FF2B5EF4-FFF2-40B4-BE49-F238E27FC236}">
                  <a16:creationId xmlns:a16="http://schemas.microsoft.com/office/drawing/2014/main" id="{30948621-3610-5464-F428-CEE6FFDA56C2}"/>
                </a:ext>
              </a:extLst>
            </p:cNvPr>
            <p:cNvPicPr>
              <a:picLocks noChangeAspect="1"/>
            </p:cNvPicPr>
            <p:nvPr/>
          </p:nvPicPr>
          <p:blipFill>
            <a:blip r:embed="rId6"/>
            <a:stretch>
              <a:fillRect/>
            </a:stretch>
          </p:blipFill>
          <p:spPr>
            <a:xfrm>
              <a:off x="1942966" y="4962911"/>
              <a:ext cx="1371600" cy="876300"/>
            </a:xfrm>
            <a:prstGeom prst="rect">
              <a:avLst/>
            </a:prstGeom>
          </p:spPr>
        </p:pic>
        <p:pic>
          <p:nvPicPr>
            <p:cNvPr id="8" name="Graphic 7" descr="Arrow Right">
              <a:extLst>
                <a:ext uri="{FF2B5EF4-FFF2-40B4-BE49-F238E27FC236}">
                  <a16:creationId xmlns:a16="http://schemas.microsoft.com/office/drawing/2014/main" id="{CC42DF9C-439B-7827-81D9-3B4D58F5AE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490273" y="4943861"/>
              <a:ext cx="914400" cy="914400"/>
            </a:xfrm>
            <a:prstGeom prst="rect">
              <a:avLst/>
            </a:prstGeom>
          </p:spPr>
        </p:pic>
        <p:pic>
          <p:nvPicPr>
            <p:cNvPr id="9" name="Graphic 8" descr="Shield Tick">
              <a:extLst>
                <a:ext uri="{FF2B5EF4-FFF2-40B4-BE49-F238E27FC236}">
                  <a16:creationId xmlns:a16="http://schemas.microsoft.com/office/drawing/2014/main" id="{02ADD5FD-5270-DA86-7AAC-372A09AE604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65689" y="4943861"/>
              <a:ext cx="914400" cy="914400"/>
            </a:xfrm>
            <a:prstGeom prst="rect">
              <a:avLst/>
            </a:prstGeom>
          </p:spPr>
        </p:pic>
      </p:grpSp>
      <p:cxnSp>
        <p:nvCxnSpPr>
          <p:cNvPr id="10" name="Straight Connector 9">
            <a:extLst>
              <a:ext uri="{FF2B5EF4-FFF2-40B4-BE49-F238E27FC236}">
                <a16:creationId xmlns:a16="http://schemas.microsoft.com/office/drawing/2014/main" id="{30CFDD5E-3557-3394-DAED-B942D435FD63}"/>
              </a:ext>
              <a:ext uri="{C183D7F6-B498-43B3-948B-1728B52AA6E4}">
                <adec:decorative xmlns:adec="http://schemas.microsoft.com/office/drawing/2017/decorative" val="1"/>
              </a:ext>
            </a:extLst>
          </p:cNvPr>
          <p:cNvCxnSpPr/>
          <p:nvPr/>
        </p:nvCxnSpPr>
        <p:spPr>
          <a:xfrm>
            <a:off x="6089277" y="1364777"/>
            <a:ext cx="0" cy="4501549"/>
          </a:xfrm>
          <a:prstGeom prst="line">
            <a:avLst/>
          </a:prstGeom>
          <a:ln w="19050">
            <a:solidFill>
              <a:srgbClr val="75757A"/>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3C0EC31A-E6A3-A820-92EF-9F65099341ED}"/>
              </a:ext>
            </a:extLst>
          </p:cNvPr>
          <p:cNvSpPr txBox="1">
            <a:spLocks/>
          </p:cNvSpPr>
          <p:nvPr/>
        </p:nvSpPr>
        <p:spPr>
          <a:xfrm>
            <a:off x="6492644" y="1442306"/>
            <a:ext cx="5547834" cy="228985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latin typeface="+mn-lt"/>
              </a:rPr>
              <a:t>Authorization</a:t>
            </a:r>
            <a:r>
              <a:rPr lang="en-US" sz="2400" dirty="0">
                <a:latin typeface="+mj-lt"/>
              </a:rPr>
              <a:t> </a:t>
            </a:r>
            <a:br>
              <a:rPr lang="en-US" sz="2400" dirty="0">
                <a:latin typeface="+mj-lt"/>
              </a:rPr>
            </a:br>
            <a:br>
              <a:rPr lang="en-US" sz="2400" dirty="0">
                <a:latin typeface="+mj-lt"/>
              </a:rPr>
            </a:br>
            <a:r>
              <a:rPr lang="en-US" sz="2400" dirty="0">
                <a:latin typeface="+mn-lt"/>
              </a:rPr>
              <a:t>Determines an authenticated person’s or service’s </a:t>
            </a:r>
            <a:r>
              <a:rPr lang="en-US" sz="2400" b="1" dirty="0">
                <a:latin typeface="+mn-lt"/>
              </a:rPr>
              <a:t>level of access</a:t>
            </a:r>
            <a:r>
              <a:rPr lang="en-US" sz="2400" dirty="0">
                <a:latin typeface="+mn-lt"/>
              </a:rPr>
              <a:t>.</a:t>
            </a:r>
          </a:p>
          <a:p>
            <a:r>
              <a:rPr lang="en-US" sz="2400" dirty="0">
                <a:latin typeface="+mn-lt"/>
              </a:rPr>
              <a:t>Defines which data they can access, and what they can do with it.</a:t>
            </a:r>
          </a:p>
        </p:txBody>
      </p:sp>
      <p:grpSp>
        <p:nvGrpSpPr>
          <p:cNvPr id="12" name="Group 11" descr="Authenticated user checked against a list of user who can enter a server, their name is missing to Authorization is denied.">
            <a:extLst>
              <a:ext uri="{FF2B5EF4-FFF2-40B4-BE49-F238E27FC236}">
                <a16:creationId xmlns:a16="http://schemas.microsoft.com/office/drawing/2014/main" id="{FC6270B2-C68E-0BAB-9F44-DDEC480E8993}"/>
              </a:ext>
            </a:extLst>
          </p:cNvPr>
          <p:cNvGrpSpPr/>
          <p:nvPr/>
        </p:nvGrpSpPr>
        <p:grpSpPr>
          <a:xfrm>
            <a:off x="6582640" y="4366650"/>
            <a:ext cx="5004227" cy="914400"/>
            <a:chOff x="6578628" y="4915100"/>
            <a:chExt cx="5004227" cy="914400"/>
          </a:xfrm>
        </p:grpSpPr>
        <p:pic>
          <p:nvPicPr>
            <p:cNvPr id="13" name="Picture 12" descr="Small card with picture and lines on it representing a government issued and verified id-card.">
              <a:extLst>
                <a:ext uri="{FF2B5EF4-FFF2-40B4-BE49-F238E27FC236}">
                  <a16:creationId xmlns:a16="http://schemas.microsoft.com/office/drawing/2014/main" id="{F1473E87-B776-71B4-42B4-E217FE7D9B02}"/>
                </a:ext>
              </a:extLst>
            </p:cNvPr>
            <p:cNvPicPr>
              <a:picLocks noChangeAspect="1"/>
            </p:cNvPicPr>
            <p:nvPr/>
          </p:nvPicPr>
          <p:blipFill>
            <a:blip r:embed="rId6"/>
            <a:stretch>
              <a:fillRect/>
            </a:stretch>
          </p:blipFill>
          <p:spPr>
            <a:xfrm>
              <a:off x="6578628" y="4934150"/>
              <a:ext cx="1371600" cy="876300"/>
            </a:xfrm>
            <a:prstGeom prst="rect">
              <a:avLst/>
            </a:prstGeom>
          </p:spPr>
        </p:pic>
        <p:pic>
          <p:nvPicPr>
            <p:cNvPr id="14" name="Graphic 13" descr="Add">
              <a:extLst>
                <a:ext uri="{FF2B5EF4-FFF2-40B4-BE49-F238E27FC236}">
                  <a16:creationId xmlns:a16="http://schemas.microsoft.com/office/drawing/2014/main" id="{F22DCE95-B7E7-328F-54DA-BC75B4C74F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57100" y="5092770"/>
              <a:ext cx="559061" cy="559061"/>
            </a:xfrm>
            <a:prstGeom prst="rect">
              <a:avLst/>
            </a:prstGeom>
          </p:spPr>
        </p:pic>
        <p:pic>
          <p:nvPicPr>
            <p:cNvPr id="15" name="Graphic 14" descr="List">
              <a:extLst>
                <a:ext uri="{FF2B5EF4-FFF2-40B4-BE49-F238E27FC236}">
                  <a16:creationId xmlns:a16="http://schemas.microsoft.com/office/drawing/2014/main" id="{890D3A9C-7CA7-2DC2-DBC8-6E3D9710A19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37089" y="4915100"/>
              <a:ext cx="914400" cy="914400"/>
            </a:xfrm>
            <a:prstGeom prst="rect">
              <a:avLst/>
            </a:prstGeom>
          </p:spPr>
        </p:pic>
        <p:pic>
          <p:nvPicPr>
            <p:cNvPr id="16" name="Graphic 15" descr="Cross out or red-x mark.">
              <a:extLst>
                <a:ext uri="{FF2B5EF4-FFF2-40B4-BE49-F238E27FC236}">
                  <a16:creationId xmlns:a16="http://schemas.microsoft.com/office/drawing/2014/main" id="{6400488E-E0C9-2091-1D76-855161D2D07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47565" y="5277805"/>
              <a:ext cx="188991" cy="188991"/>
            </a:xfrm>
            <a:prstGeom prst="rect">
              <a:avLst/>
            </a:prstGeom>
          </p:spPr>
        </p:pic>
        <p:pic>
          <p:nvPicPr>
            <p:cNvPr id="17" name="Graphic 16" descr="Arrow Right">
              <a:extLst>
                <a:ext uri="{FF2B5EF4-FFF2-40B4-BE49-F238E27FC236}">
                  <a16:creationId xmlns:a16="http://schemas.microsoft.com/office/drawing/2014/main" id="{63780A5A-81D8-A95F-D6EF-C451CCC892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481032" y="4915100"/>
              <a:ext cx="914400" cy="914400"/>
            </a:xfrm>
            <a:prstGeom prst="rect">
              <a:avLst/>
            </a:prstGeom>
          </p:spPr>
        </p:pic>
        <p:pic>
          <p:nvPicPr>
            <p:cNvPr id="18" name="Graphic 17" descr="Door Closed">
              <a:extLst>
                <a:ext uri="{FF2B5EF4-FFF2-40B4-BE49-F238E27FC236}">
                  <a16:creationId xmlns:a16="http://schemas.microsoft.com/office/drawing/2014/main" id="{CC2588F7-7E6C-5812-91C0-358AB04627F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662920" y="4915100"/>
              <a:ext cx="914400" cy="914400"/>
            </a:xfrm>
            <a:prstGeom prst="rect">
              <a:avLst/>
            </a:prstGeom>
          </p:spPr>
        </p:pic>
        <p:pic>
          <p:nvPicPr>
            <p:cNvPr id="19" name="Graphic 18" descr="Cross out or red-x mark.">
              <a:extLst>
                <a:ext uri="{FF2B5EF4-FFF2-40B4-BE49-F238E27FC236}">
                  <a16:creationId xmlns:a16="http://schemas.microsoft.com/office/drawing/2014/main" id="{C11E4916-3C52-8030-36B8-22E963F2E60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668455" y="4915100"/>
              <a:ext cx="914400" cy="914400"/>
            </a:xfrm>
            <a:prstGeom prst="rect">
              <a:avLst/>
            </a:prstGeom>
          </p:spPr>
        </p:pic>
      </p:grpSp>
      <p:sp>
        <p:nvSpPr>
          <p:cNvPr id="20" name="Rectangle 19">
            <a:extLst>
              <a:ext uri="{FF2B5EF4-FFF2-40B4-BE49-F238E27FC236}">
                <a16:creationId xmlns:a16="http://schemas.microsoft.com/office/drawing/2014/main" id="{0B467D40-4815-F7E7-A400-25D7A0FD3FAA}"/>
              </a:ext>
            </a:extLst>
          </p:cNvPr>
          <p:cNvSpPr/>
          <p:nvPr/>
        </p:nvSpPr>
        <p:spPr>
          <a:xfrm>
            <a:off x="2079689" y="5567507"/>
            <a:ext cx="1667508" cy="369332"/>
          </a:xfrm>
          <a:prstGeom prst="rect">
            <a:avLst/>
          </a:prstGeom>
        </p:spPr>
        <p:txBody>
          <a:bodyPr wrap="none">
            <a:spAutoFit/>
          </a:bodyPr>
          <a:lstStyle/>
          <a:p>
            <a:r>
              <a:rPr lang="en-US" sz="1800" b="1" dirty="0"/>
              <a:t>Who are you?</a:t>
            </a:r>
            <a:endParaRPr lang="en-US" dirty="0"/>
          </a:p>
        </p:txBody>
      </p:sp>
      <p:sp>
        <p:nvSpPr>
          <p:cNvPr id="21" name="Rectangle 20">
            <a:extLst>
              <a:ext uri="{FF2B5EF4-FFF2-40B4-BE49-F238E27FC236}">
                <a16:creationId xmlns:a16="http://schemas.microsoft.com/office/drawing/2014/main" id="{18578677-B1EC-B520-391A-B9C57AFB7EEA}"/>
              </a:ext>
            </a:extLst>
          </p:cNvPr>
          <p:cNvSpPr/>
          <p:nvPr/>
        </p:nvSpPr>
        <p:spPr>
          <a:xfrm>
            <a:off x="7494316" y="5496994"/>
            <a:ext cx="2949397" cy="369332"/>
          </a:xfrm>
          <a:prstGeom prst="rect">
            <a:avLst/>
          </a:prstGeom>
        </p:spPr>
        <p:txBody>
          <a:bodyPr wrap="none">
            <a:spAutoFit/>
          </a:bodyPr>
          <a:lstStyle/>
          <a:p>
            <a:r>
              <a:rPr lang="en-US" sz="1800" b="1" dirty="0"/>
              <a:t>What are you allowed to do?</a:t>
            </a:r>
          </a:p>
        </p:txBody>
      </p:sp>
    </p:spTree>
    <p:extLst>
      <p:ext uri="{BB962C8B-B14F-4D97-AF65-F5344CB8AC3E}">
        <p14:creationId xmlns:p14="http://schemas.microsoft.com/office/powerpoint/2010/main" val="138728480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3C196349-BAE8-68E0-CD14-F27996C5CA79}"/>
              </a:ext>
            </a:extLst>
          </p:cNvPr>
          <p:cNvSpPr txBox="1">
            <a:spLocks/>
          </p:cNvSpPr>
          <p:nvPr/>
        </p:nvSpPr>
        <p:spPr>
          <a:xfrm>
            <a:off x="419100" y="221041"/>
            <a:ext cx="7941586"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Multi-Factor Authentication</a:t>
            </a:r>
          </a:p>
        </p:txBody>
      </p:sp>
      <p:sp>
        <p:nvSpPr>
          <p:cNvPr id="3" name="Text Placeholder 5">
            <a:extLst>
              <a:ext uri="{FF2B5EF4-FFF2-40B4-BE49-F238E27FC236}">
                <a16:creationId xmlns:a16="http://schemas.microsoft.com/office/drawing/2014/main" id="{B5330974-9D1F-3901-2DAE-B58BB18250D8}"/>
              </a:ext>
            </a:extLst>
          </p:cNvPr>
          <p:cNvSpPr txBox="1">
            <a:spLocks/>
          </p:cNvSpPr>
          <p:nvPr/>
        </p:nvSpPr>
        <p:spPr>
          <a:xfrm>
            <a:off x="419100" y="1182387"/>
            <a:ext cx="11340811" cy="181330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E" sz="2400" dirty="0">
                <a:solidFill>
                  <a:schemeClr val="tx1"/>
                </a:solidFill>
              </a:rPr>
              <a:t>Provides additional security for your identities by requiring two or more elements for full authentication. </a:t>
            </a:r>
          </a:p>
          <a:p>
            <a:endParaRPr lang="en-IE" sz="2400" dirty="0">
              <a:solidFill>
                <a:schemeClr val="tx1"/>
              </a:solidFill>
            </a:endParaRPr>
          </a:p>
          <a:p>
            <a:pPr lvl="1" indent="-457200">
              <a:buFont typeface="Arial" panose="020B0604020202020204" pitchFamily="34" charset="0"/>
              <a:buChar char="•"/>
            </a:pPr>
            <a:r>
              <a:rPr lang="en-IE" sz="2400" dirty="0">
                <a:cs typeface="Segoe UI Semilight" pitchFamily="34" charset="0"/>
              </a:rPr>
              <a:t>Something you know   </a:t>
            </a:r>
            <a:r>
              <a:rPr lang="en-IE" dirty="0">
                <a:cs typeface="Segoe UI Semilight" pitchFamily="34" charset="0"/>
                <a:sym typeface="Wingdings" panose="05000000000000000000" pitchFamily="2" charset="2"/>
              </a:rPr>
              <a:t></a:t>
            </a:r>
            <a:r>
              <a:rPr lang="en-IE" sz="2400" dirty="0">
                <a:cs typeface="Segoe UI Semilight" pitchFamily="34" charset="0"/>
                <a:sym typeface="Wingdings" panose="05000000000000000000" pitchFamily="2" charset="2"/>
              </a:rPr>
              <a:t>   </a:t>
            </a:r>
            <a:r>
              <a:rPr lang="en-IE" sz="2400" dirty="0">
                <a:cs typeface="Segoe UI Semilight" pitchFamily="34" charset="0"/>
              </a:rPr>
              <a:t>Something you possess   </a:t>
            </a:r>
            <a:r>
              <a:rPr lang="en-IE" dirty="0">
                <a:cs typeface="Segoe UI Semilight" pitchFamily="34" charset="0"/>
                <a:sym typeface="Wingdings" panose="05000000000000000000" pitchFamily="2" charset="2"/>
              </a:rPr>
              <a:t>   </a:t>
            </a:r>
            <a:r>
              <a:rPr lang="en-IE" sz="2400" dirty="0">
                <a:cs typeface="Segoe UI Semilight" pitchFamily="34" charset="0"/>
              </a:rPr>
              <a:t>Something you are</a:t>
            </a:r>
          </a:p>
        </p:txBody>
      </p:sp>
      <p:pic>
        <p:nvPicPr>
          <p:cNvPr id="4" name="Picture 3" descr="Image of a username and password entry screen, mobile phone, usb key, smart card, image representing various types of biometric authentication, and certificate all in a line, representing how they can all be tied together to provide MFA">
            <a:extLst>
              <a:ext uri="{FF2B5EF4-FFF2-40B4-BE49-F238E27FC236}">
                <a16:creationId xmlns:a16="http://schemas.microsoft.com/office/drawing/2014/main" id="{BA3A9F7E-3F79-A06D-8B2E-D0CD2D184DC3}"/>
              </a:ext>
            </a:extLst>
          </p:cNvPr>
          <p:cNvPicPr>
            <a:picLocks noChangeAspect="1"/>
          </p:cNvPicPr>
          <p:nvPr/>
        </p:nvPicPr>
        <p:blipFill>
          <a:blip r:embed="rId2"/>
          <a:srcRect/>
          <a:stretch/>
        </p:blipFill>
        <p:spPr>
          <a:xfrm>
            <a:off x="1124417" y="3788207"/>
            <a:ext cx="9738333" cy="2434584"/>
          </a:xfrm>
          <a:prstGeom prst="rect">
            <a:avLst/>
          </a:prstGeom>
        </p:spPr>
      </p:pic>
      <p:sp>
        <p:nvSpPr>
          <p:cNvPr id="6" name="TextBox 5">
            <a:extLst>
              <a:ext uri="{FF2B5EF4-FFF2-40B4-BE49-F238E27FC236}">
                <a16:creationId xmlns:a16="http://schemas.microsoft.com/office/drawing/2014/main" id="{8FD4D02C-F60F-D367-ADC0-27E1BA8507D2}"/>
              </a:ext>
            </a:extLst>
          </p:cNvPr>
          <p:cNvSpPr txBox="1"/>
          <p:nvPr/>
        </p:nvSpPr>
        <p:spPr>
          <a:xfrm>
            <a:off x="1539064" y="2869738"/>
            <a:ext cx="1352992" cy="400110"/>
          </a:xfrm>
          <a:prstGeom prst="rect">
            <a:avLst/>
          </a:prstGeom>
          <a:noFill/>
        </p:spPr>
        <p:txBody>
          <a:bodyPr wrap="square">
            <a:spAutoFit/>
          </a:bodyPr>
          <a:lstStyle/>
          <a:p>
            <a:r>
              <a:rPr lang="en-US" sz="2000" b="0" i="0" dirty="0">
                <a:solidFill>
                  <a:srgbClr val="202124"/>
                </a:solidFill>
                <a:effectLst/>
                <a:latin typeface="Google Sans"/>
              </a:rPr>
              <a:t>(Password)</a:t>
            </a:r>
            <a:endParaRPr lang="en-US" sz="2000" dirty="0"/>
          </a:p>
        </p:txBody>
      </p:sp>
      <p:sp>
        <p:nvSpPr>
          <p:cNvPr id="8" name="TextBox 7">
            <a:extLst>
              <a:ext uri="{FF2B5EF4-FFF2-40B4-BE49-F238E27FC236}">
                <a16:creationId xmlns:a16="http://schemas.microsoft.com/office/drawing/2014/main" id="{78C215ED-8386-613B-0C3C-B2F67BDEAAAD}"/>
              </a:ext>
            </a:extLst>
          </p:cNvPr>
          <p:cNvSpPr txBox="1"/>
          <p:nvPr/>
        </p:nvSpPr>
        <p:spPr>
          <a:xfrm>
            <a:off x="5178574" y="2869738"/>
            <a:ext cx="1834852" cy="400110"/>
          </a:xfrm>
          <a:prstGeom prst="rect">
            <a:avLst/>
          </a:prstGeom>
          <a:noFill/>
        </p:spPr>
        <p:txBody>
          <a:bodyPr wrap="square">
            <a:spAutoFit/>
          </a:bodyPr>
          <a:lstStyle/>
          <a:p>
            <a:r>
              <a:rPr lang="en-US" sz="2000" dirty="0">
                <a:solidFill>
                  <a:srgbClr val="202124"/>
                </a:solidFill>
                <a:latin typeface="Google Sans"/>
              </a:rPr>
              <a:t>(Device)</a:t>
            </a:r>
            <a:endParaRPr lang="en-US" sz="2000" dirty="0"/>
          </a:p>
        </p:txBody>
      </p:sp>
      <p:sp>
        <p:nvSpPr>
          <p:cNvPr id="10" name="TextBox 9">
            <a:extLst>
              <a:ext uri="{FF2B5EF4-FFF2-40B4-BE49-F238E27FC236}">
                <a16:creationId xmlns:a16="http://schemas.microsoft.com/office/drawing/2014/main" id="{5A8655DB-B6FF-271A-22FA-1B5A9C7502BE}"/>
              </a:ext>
            </a:extLst>
          </p:cNvPr>
          <p:cNvSpPr txBox="1"/>
          <p:nvPr/>
        </p:nvSpPr>
        <p:spPr>
          <a:xfrm>
            <a:off x="8021879" y="2876733"/>
            <a:ext cx="2729579" cy="400110"/>
          </a:xfrm>
          <a:prstGeom prst="rect">
            <a:avLst/>
          </a:prstGeom>
          <a:noFill/>
        </p:spPr>
        <p:txBody>
          <a:bodyPr wrap="square">
            <a:spAutoFit/>
          </a:bodyPr>
          <a:lstStyle/>
          <a:p>
            <a:r>
              <a:rPr lang="en-US" sz="2000" b="0" i="0" dirty="0">
                <a:solidFill>
                  <a:srgbClr val="202124"/>
                </a:solidFill>
                <a:effectLst/>
                <a:latin typeface="Google Sans"/>
              </a:rPr>
              <a:t>(fingerprint or face scan)</a:t>
            </a:r>
            <a:endParaRPr lang="en-US" sz="2000" dirty="0"/>
          </a:p>
        </p:txBody>
      </p:sp>
    </p:spTree>
    <p:extLst>
      <p:ext uri="{BB962C8B-B14F-4D97-AF65-F5344CB8AC3E}">
        <p14:creationId xmlns:p14="http://schemas.microsoft.com/office/powerpoint/2010/main" val="1343804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016ED-5C99-8195-C5C2-D6813BEBB5BC}"/>
              </a:ext>
            </a:extLst>
          </p:cNvPr>
          <p:cNvSpPr txBox="1">
            <a:spLocks/>
          </p:cNvSpPr>
          <p:nvPr/>
        </p:nvSpPr>
        <p:spPr>
          <a:xfrm>
            <a:off x="328208" y="193713"/>
            <a:ext cx="4062922"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Passwordless</a:t>
            </a:r>
          </a:p>
        </p:txBody>
      </p:sp>
      <p:pic>
        <p:nvPicPr>
          <p:cNvPr id="3" name="Picture 2">
            <a:extLst>
              <a:ext uri="{FF2B5EF4-FFF2-40B4-BE49-F238E27FC236}">
                <a16:creationId xmlns:a16="http://schemas.microsoft.com/office/drawing/2014/main" id="{0E649BFC-37B4-F07D-7471-86280C8DE4A5}"/>
              </a:ext>
            </a:extLst>
          </p:cNvPr>
          <p:cNvPicPr>
            <a:picLocks noChangeAspect="1"/>
          </p:cNvPicPr>
          <p:nvPr/>
        </p:nvPicPr>
        <p:blipFill>
          <a:blip r:embed="rId2"/>
          <a:stretch>
            <a:fillRect/>
          </a:stretch>
        </p:blipFill>
        <p:spPr>
          <a:xfrm>
            <a:off x="2611582" y="952885"/>
            <a:ext cx="6025342" cy="5511819"/>
          </a:xfrm>
          <a:prstGeom prst="rect">
            <a:avLst/>
          </a:prstGeom>
        </p:spPr>
      </p:pic>
    </p:spTree>
    <p:extLst>
      <p:ext uri="{BB962C8B-B14F-4D97-AF65-F5344CB8AC3E}">
        <p14:creationId xmlns:p14="http://schemas.microsoft.com/office/powerpoint/2010/main" val="34355800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97C7A-8992-31B4-EA7C-EA3B8E1F96D4}"/>
              </a:ext>
            </a:extLst>
          </p:cNvPr>
          <p:cNvSpPr txBox="1">
            <a:spLocks/>
          </p:cNvSpPr>
          <p:nvPr/>
        </p:nvSpPr>
        <p:spPr>
          <a:xfrm>
            <a:off x="419100" y="180897"/>
            <a:ext cx="4484953"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Conditional Access</a:t>
            </a:r>
          </a:p>
        </p:txBody>
      </p:sp>
      <p:sp>
        <p:nvSpPr>
          <p:cNvPr id="3" name="Text Placeholder 2">
            <a:extLst>
              <a:ext uri="{FF2B5EF4-FFF2-40B4-BE49-F238E27FC236}">
                <a16:creationId xmlns:a16="http://schemas.microsoft.com/office/drawing/2014/main" id="{227A3C60-61C7-C8C1-CDB4-98FD02405CB9}"/>
              </a:ext>
            </a:extLst>
          </p:cNvPr>
          <p:cNvSpPr txBox="1">
            <a:spLocks/>
          </p:cNvSpPr>
          <p:nvPr/>
        </p:nvSpPr>
        <p:spPr>
          <a:xfrm>
            <a:off x="419100" y="861093"/>
            <a:ext cx="11340811" cy="5816010"/>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dirty="0">
                <a:solidFill>
                  <a:schemeClr val="tx1"/>
                </a:solidFill>
              </a:rPr>
              <a:t>Conditional Access</a:t>
            </a:r>
            <a:r>
              <a:rPr lang="en-US" sz="2800" b="1" dirty="0">
                <a:solidFill>
                  <a:schemeClr val="tx1"/>
                </a:solidFill>
              </a:rPr>
              <a:t> </a:t>
            </a:r>
            <a:r>
              <a:rPr lang="en-US" sz="2800" dirty="0">
                <a:solidFill>
                  <a:schemeClr val="tx1"/>
                </a:solidFill>
              </a:rPr>
              <a:t>is used by Azure Active Directory to bring signals together, to make decisions, and enforce organizational policies.</a:t>
            </a:r>
          </a:p>
          <a:p>
            <a:r>
              <a:rPr lang="en-US" sz="2800" b="1" dirty="0">
                <a:solidFill>
                  <a:schemeClr val="tx1"/>
                </a:solidFill>
              </a:rPr>
              <a:t>Signals</a:t>
            </a:r>
            <a:r>
              <a:rPr lang="en-US" sz="2800" dirty="0">
                <a:solidFill>
                  <a:schemeClr val="tx1"/>
                </a:solidFill>
              </a:rPr>
              <a:t> : </a:t>
            </a:r>
          </a:p>
          <a:p>
            <a:pPr marL="342900" indent="-342900">
              <a:buFont typeface="Arial" panose="020B0604020202020204" pitchFamily="34" charset="0"/>
              <a:buChar char="•"/>
            </a:pPr>
            <a:r>
              <a:rPr lang="en-US" sz="2400" dirty="0">
                <a:solidFill>
                  <a:schemeClr val="tx1"/>
                </a:solidFill>
              </a:rPr>
              <a:t>User or Group Membership</a:t>
            </a:r>
          </a:p>
          <a:p>
            <a:pPr marL="342900" indent="-342900">
              <a:buFont typeface="Arial" panose="020B0604020202020204" pitchFamily="34" charset="0"/>
              <a:buChar char="•"/>
            </a:pPr>
            <a:r>
              <a:rPr lang="en-US" sz="2400" dirty="0">
                <a:solidFill>
                  <a:schemeClr val="tx1"/>
                </a:solidFill>
              </a:rPr>
              <a:t>IP Location</a:t>
            </a:r>
          </a:p>
          <a:p>
            <a:pPr marL="342900" indent="-342900">
              <a:buFont typeface="Arial" panose="020B0604020202020204" pitchFamily="34" charset="0"/>
              <a:buChar char="•"/>
            </a:pPr>
            <a:r>
              <a:rPr lang="en-US" sz="2400" dirty="0">
                <a:solidFill>
                  <a:schemeClr val="tx1"/>
                </a:solidFill>
              </a:rPr>
              <a:t>Device</a:t>
            </a:r>
          </a:p>
          <a:p>
            <a:pPr marL="342900" indent="-342900">
              <a:buFont typeface="Arial" panose="020B0604020202020204" pitchFamily="34" charset="0"/>
              <a:buChar char="•"/>
            </a:pPr>
            <a:r>
              <a:rPr lang="en-US" sz="2400" dirty="0">
                <a:solidFill>
                  <a:schemeClr val="tx1"/>
                </a:solidFill>
              </a:rPr>
              <a:t>Application</a:t>
            </a:r>
          </a:p>
          <a:p>
            <a:pPr marL="342900" indent="-342900">
              <a:buFont typeface="Arial" panose="020B0604020202020204" pitchFamily="34" charset="0"/>
              <a:buChar char="•"/>
            </a:pPr>
            <a:r>
              <a:rPr lang="en-US" sz="2400" dirty="0">
                <a:solidFill>
                  <a:schemeClr val="tx1"/>
                </a:solidFill>
              </a:rPr>
              <a:t>Risk Detection</a:t>
            </a:r>
          </a:p>
          <a:p>
            <a:r>
              <a:rPr lang="en-US" sz="2800" b="1" dirty="0">
                <a:solidFill>
                  <a:schemeClr val="tx1"/>
                </a:solidFill>
              </a:rPr>
              <a:t>Decisions</a:t>
            </a:r>
            <a:r>
              <a:rPr lang="en-US" sz="2800" dirty="0">
                <a:solidFill>
                  <a:schemeClr val="tx1"/>
                </a:solidFill>
              </a:rPr>
              <a:t> : </a:t>
            </a:r>
          </a:p>
          <a:p>
            <a:pPr marL="342900" indent="-342900">
              <a:buFont typeface="Arial" panose="020B0604020202020204" pitchFamily="34" charset="0"/>
              <a:buChar char="•"/>
            </a:pPr>
            <a:r>
              <a:rPr lang="en-US" sz="2400" dirty="0">
                <a:solidFill>
                  <a:schemeClr val="tx1"/>
                </a:solidFill>
              </a:rPr>
              <a:t>Block access</a:t>
            </a:r>
          </a:p>
          <a:p>
            <a:pPr marL="342900" indent="-342900">
              <a:buFont typeface="Arial" panose="020B0604020202020204" pitchFamily="34" charset="0"/>
              <a:buChar char="•"/>
            </a:pPr>
            <a:r>
              <a:rPr lang="en-US" sz="2400" dirty="0">
                <a:solidFill>
                  <a:schemeClr val="tx1"/>
                </a:solidFill>
              </a:rPr>
              <a:t>Grant access</a:t>
            </a:r>
          </a:p>
          <a:p>
            <a:r>
              <a:rPr lang="en-US" sz="2800" b="1" dirty="0">
                <a:solidFill>
                  <a:schemeClr val="tx1"/>
                </a:solidFill>
              </a:rPr>
              <a:t>Actions</a:t>
            </a:r>
            <a:r>
              <a:rPr lang="en-US" sz="2800" dirty="0">
                <a:solidFill>
                  <a:schemeClr val="tx1"/>
                </a:solidFill>
              </a:rPr>
              <a:t> :</a:t>
            </a:r>
          </a:p>
          <a:p>
            <a:pPr marL="342900" indent="-342900">
              <a:buFont typeface="Arial" panose="020B0604020202020204" pitchFamily="34" charset="0"/>
              <a:buChar char="•"/>
            </a:pPr>
            <a:r>
              <a:rPr lang="en-US" sz="2400" dirty="0">
                <a:solidFill>
                  <a:schemeClr val="tx1"/>
                </a:solidFill>
              </a:rPr>
              <a:t>Commonly applied policies</a:t>
            </a:r>
          </a:p>
        </p:txBody>
      </p:sp>
      <p:pic>
        <p:nvPicPr>
          <p:cNvPr id="4" name="Picture 2" descr="Conceptual Conditional Access process flow">
            <a:extLst>
              <a:ext uri="{FF2B5EF4-FFF2-40B4-BE49-F238E27FC236}">
                <a16:creationId xmlns:a16="http://schemas.microsoft.com/office/drawing/2014/main" id="{7F2086E6-66EE-B6D7-76C8-EA20BB674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563" y="2581056"/>
            <a:ext cx="6655348" cy="28200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629C7F7-1ADE-BA8D-88C5-4E32E11949AE}"/>
              </a:ext>
            </a:extLst>
          </p:cNvPr>
          <p:cNvSpPr txBox="1"/>
          <p:nvPr/>
        </p:nvSpPr>
        <p:spPr>
          <a:xfrm>
            <a:off x="5675128" y="5485105"/>
            <a:ext cx="6097772" cy="369332"/>
          </a:xfrm>
          <a:prstGeom prst="rect">
            <a:avLst/>
          </a:prstGeom>
          <a:noFill/>
        </p:spPr>
        <p:txBody>
          <a:bodyPr wrap="square">
            <a:spAutoFit/>
          </a:bodyPr>
          <a:lstStyle/>
          <a:p>
            <a:r>
              <a:rPr lang="en-US" b="0" i="0" dirty="0">
                <a:solidFill>
                  <a:srgbClr val="161616"/>
                </a:solidFill>
                <a:effectLst/>
                <a:latin typeface="Segoe UI" panose="020B0502040204020203" pitchFamily="34" charset="0"/>
              </a:rPr>
              <a:t>             Signals       --</a:t>
            </a:r>
            <a:r>
              <a:rPr lang="en-US" dirty="0">
                <a:solidFill>
                  <a:srgbClr val="161616"/>
                </a:solidFill>
                <a:latin typeface="Segoe UI" panose="020B0502040204020203" pitchFamily="34" charset="0"/>
                <a:sym typeface="Wingdings" panose="05000000000000000000" pitchFamily="2" charset="2"/>
              </a:rPr>
              <a:t>--&gt;</a:t>
            </a:r>
            <a:r>
              <a:rPr lang="en-US" b="0" i="0" dirty="0">
                <a:solidFill>
                  <a:srgbClr val="161616"/>
                </a:solidFill>
                <a:effectLst/>
                <a:latin typeface="Segoe UI" panose="020B0502040204020203" pitchFamily="34" charset="0"/>
                <a:sym typeface="Wingdings" panose="05000000000000000000" pitchFamily="2" charset="2"/>
              </a:rPr>
              <a:t>         Decisions      ----&gt;</a:t>
            </a:r>
            <a:r>
              <a:rPr lang="en-US" b="0" i="0" dirty="0">
                <a:solidFill>
                  <a:srgbClr val="161616"/>
                </a:solidFill>
                <a:effectLst/>
                <a:latin typeface="Segoe UI" panose="020B0502040204020203" pitchFamily="34" charset="0"/>
              </a:rPr>
              <a:t>   Actions</a:t>
            </a:r>
            <a:endParaRPr lang="en-US" dirty="0"/>
          </a:p>
        </p:txBody>
      </p:sp>
    </p:spTree>
    <p:extLst>
      <p:ext uri="{BB962C8B-B14F-4D97-AF65-F5344CB8AC3E}">
        <p14:creationId xmlns:p14="http://schemas.microsoft.com/office/powerpoint/2010/main" val="143999383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73EB19A3-A9BB-21F6-B631-11F2199738C6}"/>
              </a:ext>
            </a:extLst>
          </p:cNvPr>
          <p:cNvSpPr txBox="1">
            <a:spLocks/>
          </p:cNvSpPr>
          <p:nvPr/>
        </p:nvSpPr>
        <p:spPr>
          <a:xfrm>
            <a:off x="320434" y="239785"/>
            <a:ext cx="9044630"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Azure Role-Based Access Control (RBAC)</a:t>
            </a:r>
          </a:p>
        </p:txBody>
      </p:sp>
      <p:grpSp>
        <p:nvGrpSpPr>
          <p:cNvPr id="3" name="Group 2" descr="Users, apps, and user groups are shown using Azure Active Directory to access an Azure subscription with resource groups. ">
            <a:extLst>
              <a:ext uri="{FF2B5EF4-FFF2-40B4-BE49-F238E27FC236}">
                <a16:creationId xmlns:a16="http://schemas.microsoft.com/office/drawing/2014/main" id="{7598AE9E-5D55-D452-FC4E-5B461A55CDDB}"/>
              </a:ext>
            </a:extLst>
          </p:cNvPr>
          <p:cNvGrpSpPr/>
          <p:nvPr/>
        </p:nvGrpSpPr>
        <p:grpSpPr>
          <a:xfrm>
            <a:off x="456040" y="1449975"/>
            <a:ext cx="5174793" cy="3572969"/>
            <a:chOff x="6145148" y="1188720"/>
            <a:chExt cx="5705453" cy="4261150"/>
          </a:xfrm>
        </p:grpSpPr>
        <p:pic>
          <p:nvPicPr>
            <p:cNvPr id="4" name="Picture 3">
              <a:extLst>
                <a:ext uri="{FF2B5EF4-FFF2-40B4-BE49-F238E27FC236}">
                  <a16:creationId xmlns:a16="http://schemas.microsoft.com/office/drawing/2014/main" id="{CE9B50C6-68BE-CCF0-2D08-0E19C78B2D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35901" y="3638169"/>
              <a:ext cx="542676" cy="542676"/>
            </a:xfrm>
            <a:prstGeom prst="rect">
              <a:avLst/>
            </a:prstGeom>
          </p:spPr>
        </p:pic>
        <p:pic>
          <p:nvPicPr>
            <p:cNvPr id="5" name="Picture 4">
              <a:extLst>
                <a:ext uri="{FF2B5EF4-FFF2-40B4-BE49-F238E27FC236}">
                  <a16:creationId xmlns:a16="http://schemas.microsoft.com/office/drawing/2014/main" id="{6A505A77-9B64-7DF9-2A51-9E08385ADE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5148" y="3638169"/>
              <a:ext cx="542676" cy="542676"/>
            </a:xfrm>
            <a:prstGeom prst="rect">
              <a:avLst/>
            </a:prstGeom>
          </p:spPr>
        </p:pic>
        <p:sp>
          <p:nvSpPr>
            <p:cNvPr id="6" name="Freeform 30">
              <a:extLst>
                <a:ext uri="{FF2B5EF4-FFF2-40B4-BE49-F238E27FC236}">
                  <a16:creationId xmlns:a16="http://schemas.microsoft.com/office/drawing/2014/main" id="{8A7937B0-C095-20BC-DC7D-76A69E252336}"/>
                </a:ext>
              </a:extLst>
            </p:cNvPr>
            <p:cNvSpPr/>
            <p:nvPr/>
          </p:nvSpPr>
          <p:spPr>
            <a:xfrm>
              <a:off x="7206998" y="1739900"/>
              <a:ext cx="3022600" cy="1892300"/>
            </a:xfrm>
            <a:custGeom>
              <a:avLst/>
              <a:gdLst>
                <a:gd name="connsiteX0" fmla="*/ 0 w 3022600"/>
                <a:gd name="connsiteY0" fmla="*/ 1892300 h 1892300"/>
                <a:gd name="connsiteX1" fmla="*/ 0 w 3022600"/>
                <a:gd name="connsiteY1" fmla="*/ 0 h 1892300"/>
                <a:gd name="connsiteX2" fmla="*/ 3022600 w 3022600"/>
                <a:gd name="connsiteY2" fmla="*/ 0 h 1892300"/>
                <a:gd name="connsiteX3" fmla="*/ 3022600 w 3022600"/>
                <a:gd name="connsiteY3" fmla="*/ 1562100 h 1892300"/>
              </a:gdLst>
              <a:ahLst/>
              <a:cxnLst>
                <a:cxn ang="0">
                  <a:pos x="connsiteX0" y="connsiteY0"/>
                </a:cxn>
                <a:cxn ang="0">
                  <a:pos x="connsiteX1" y="connsiteY1"/>
                </a:cxn>
                <a:cxn ang="0">
                  <a:pos x="connsiteX2" y="connsiteY2"/>
                </a:cxn>
                <a:cxn ang="0">
                  <a:pos x="connsiteX3" y="connsiteY3"/>
                </a:cxn>
              </a:cxnLst>
              <a:rect l="l" t="t" r="r" b="b"/>
              <a:pathLst>
                <a:path w="3022600" h="1892300">
                  <a:moveTo>
                    <a:pt x="0" y="1892300"/>
                  </a:moveTo>
                  <a:lnTo>
                    <a:pt x="0" y="0"/>
                  </a:lnTo>
                  <a:lnTo>
                    <a:pt x="3022600" y="0"/>
                  </a:lnTo>
                  <a:lnTo>
                    <a:pt x="3022600" y="1562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7" name="Freeform 31">
              <a:extLst>
                <a:ext uri="{FF2B5EF4-FFF2-40B4-BE49-F238E27FC236}">
                  <a16:creationId xmlns:a16="http://schemas.microsoft.com/office/drawing/2014/main" id="{4523311E-7C35-AA18-7FF9-63D1EE7DB1E5}"/>
                </a:ext>
              </a:extLst>
            </p:cNvPr>
            <p:cNvSpPr/>
            <p:nvPr/>
          </p:nvSpPr>
          <p:spPr>
            <a:xfrm>
              <a:off x="6414998" y="3224213"/>
              <a:ext cx="1583022" cy="419100"/>
            </a:xfrm>
            <a:custGeom>
              <a:avLst/>
              <a:gdLst>
                <a:gd name="connsiteX0" fmla="*/ 0 w 1628775"/>
                <a:gd name="connsiteY0" fmla="*/ 404812 h 419100"/>
                <a:gd name="connsiteX1" fmla="*/ 0 w 1628775"/>
                <a:gd name="connsiteY1" fmla="*/ 0 h 419100"/>
                <a:gd name="connsiteX2" fmla="*/ 1628775 w 1628775"/>
                <a:gd name="connsiteY2" fmla="*/ 0 h 419100"/>
                <a:gd name="connsiteX3" fmla="*/ 1628775 w 1628775"/>
                <a:gd name="connsiteY3" fmla="*/ 419100 h 419100"/>
              </a:gdLst>
              <a:ahLst/>
              <a:cxnLst>
                <a:cxn ang="0">
                  <a:pos x="connsiteX0" y="connsiteY0"/>
                </a:cxn>
                <a:cxn ang="0">
                  <a:pos x="connsiteX1" y="connsiteY1"/>
                </a:cxn>
                <a:cxn ang="0">
                  <a:pos x="connsiteX2" y="connsiteY2"/>
                </a:cxn>
                <a:cxn ang="0">
                  <a:pos x="connsiteX3" y="connsiteY3"/>
                </a:cxn>
              </a:cxnLst>
              <a:rect l="l" t="t" r="r" b="b"/>
              <a:pathLst>
                <a:path w="1628775" h="419100">
                  <a:moveTo>
                    <a:pt x="0" y="404812"/>
                  </a:moveTo>
                  <a:lnTo>
                    <a:pt x="0" y="0"/>
                  </a:lnTo>
                  <a:lnTo>
                    <a:pt x="1628775" y="0"/>
                  </a:lnTo>
                  <a:lnTo>
                    <a:pt x="1628775" y="419100"/>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8" name="Freeform 32">
              <a:extLst>
                <a:ext uri="{FF2B5EF4-FFF2-40B4-BE49-F238E27FC236}">
                  <a16:creationId xmlns:a16="http://schemas.microsoft.com/office/drawing/2014/main" id="{2824D63E-26D7-6746-7FB3-BEED8733F5D1}"/>
                </a:ext>
              </a:extLst>
            </p:cNvPr>
            <p:cNvSpPr/>
            <p:nvPr/>
          </p:nvSpPr>
          <p:spPr>
            <a:xfrm>
              <a:off x="10496460" y="3454400"/>
              <a:ext cx="376238" cy="1558777"/>
            </a:xfrm>
            <a:custGeom>
              <a:avLst/>
              <a:gdLst>
                <a:gd name="connsiteX0" fmla="*/ 0 w 466725"/>
                <a:gd name="connsiteY0" fmla="*/ 0 h 1481137"/>
                <a:gd name="connsiteX1" fmla="*/ 309563 w 466725"/>
                <a:gd name="connsiteY1" fmla="*/ 0 h 1481137"/>
                <a:gd name="connsiteX2" fmla="*/ 309563 w 466725"/>
                <a:gd name="connsiteY2" fmla="*/ 1481137 h 1481137"/>
                <a:gd name="connsiteX3" fmla="*/ 466725 w 466725"/>
                <a:gd name="connsiteY3" fmla="*/ 1481137 h 1481137"/>
              </a:gdLst>
              <a:ahLst/>
              <a:cxnLst>
                <a:cxn ang="0">
                  <a:pos x="connsiteX0" y="connsiteY0"/>
                </a:cxn>
                <a:cxn ang="0">
                  <a:pos x="connsiteX1" y="connsiteY1"/>
                </a:cxn>
                <a:cxn ang="0">
                  <a:pos x="connsiteX2" y="connsiteY2"/>
                </a:cxn>
                <a:cxn ang="0">
                  <a:pos x="connsiteX3" y="connsiteY3"/>
                </a:cxn>
              </a:cxnLst>
              <a:rect l="l" t="t" r="r" b="b"/>
              <a:pathLst>
                <a:path w="466725" h="1481137">
                  <a:moveTo>
                    <a:pt x="0" y="0"/>
                  </a:moveTo>
                  <a:lnTo>
                    <a:pt x="309563" y="0"/>
                  </a:lnTo>
                  <a:lnTo>
                    <a:pt x="309563" y="1481137"/>
                  </a:lnTo>
                  <a:lnTo>
                    <a:pt x="466725" y="1481137"/>
                  </a:lnTo>
                </a:path>
              </a:pathLst>
            </a:custGeom>
            <a:noFill/>
            <a:ln w="3175">
              <a:solidFill>
                <a:schemeClr val="bg1">
                  <a:lumMod val="75000"/>
                </a:schemeClr>
              </a:solid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pic>
          <p:nvPicPr>
            <p:cNvPr id="9" name="Picture 8">
              <a:extLst>
                <a:ext uri="{FF2B5EF4-FFF2-40B4-BE49-F238E27FC236}">
                  <a16:creationId xmlns:a16="http://schemas.microsoft.com/office/drawing/2014/main" id="{B72201D8-0591-5783-1CD2-67359CCFC2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0445" y="1188720"/>
              <a:ext cx="935706" cy="935706"/>
            </a:xfrm>
            <a:prstGeom prst="rect">
              <a:avLst/>
            </a:prstGeom>
            <a:solidFill>
              <a:schemeClr val="bg1"/>
            </a:solidFill>
          </p:spPr>
        </p:pic>
        <p:sp>
          <p:nvSpPr>
            <p:cNvPr id="10" name="Rectangle 9">
              <a:extLst>
                <a:ext uri="{FF2B5EF4-FFF2-40B4-BE49-F238E27FC236}">
                  <a16:creationId xmlns:a16="http://schemas.microsoft.com/office/drawing/2014/main" id="{F8A791C2-310A-5611-B745-C54758ACE6F5}"/>
                </a:ext>
              </a:extLst>
            </p:cNvPr>
            <p:cNvSpPr/>
            <p:nvPr/>
          </p:nvSpPr>
          <p:spPr>
            <a:xfrm>
              <a:off x="8088770" y="2132856"/>
              <a:ext cx="1259063"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2C6"/>
                  </a:solidFill>
                  <a:effectLst/>
                  <a:uLnTx/>
                  <a:uFillTx/>
                  <a:latin typeface="Segoe UI"/>
                  <a:ea typeface="+mn-ea"/>
                  <a:cs typeface="+mn-cs"/>
                </a:rPr>
                <a:t>Active Directory</a:t>
              </a:r>
              <a:endParaRPr kumimoji="0" lang="en-US" sz="12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11" name="Rectangle 10">
              <a:extLst>
                <a:ext uri="{FF2B5EF4-FFF2-40B4-BE49-F238E27FC236}">
                  <a16:creationId xmlns:a16="http://schemas.microsoft.com/office/drawing/2014/main" id="{FE6EC213-86B4-9E50-024D-70BAC62BEDCA}"/>
                </a:ext>
              </a:extLst>
            </p:cNvPr>
            <p:cNvSpPr/>
            <p:nvPr/>
          </p:nvSpPr>
          <p:spPr>
            <a:xfrm>
              <a:off x="10789798" y="4473116"/>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Resource group</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2" name="Rectangle 11">
              <a:extLst>
                <a:ext uri="{FF2B5EF4-FFF2-40B4-BE49-F238E27FC236}">
                  <a16:creationId xmlns:a16="http://schemas.microsoft.com/office/drawing/2014/main" id="{20894AA3-B6BF-61DB-8FE6-00EC8EB866B8}"/>
                </a:ext>
              </a:extLst>
            </p:cNvPr>
            <p:cNvSpPr/>
            <p:nvPr/>
          </p:nvSpPr>
          <p:spPr>
            <a:xfrm>
              <a:off x="10786821" y="5265204"/>
              <a:ext cx="1060803" cy="184666"/>
            </a:xfrm>
            <a:prstGeom prst="rect">
              <a:avLst/>
            </a:prstGeom>
          </p:spPr>
          <p:txBody>
            <a:bodyPr wrap="non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Resource group</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cxnSp>
          <p:nvCxnSpPr>
            <p:cNvPr id="13" name="Straight Connector 12">
              <a:extLst>
                <a:ext uri="{FF2B5EF4-FFF2-40B4-BE49-F238E27FC236}">
                  <a16:creationId xmlns:a16="http://schemas.microsoft.com/office/drawing/2014/main" id="{20C8B78A-FD17-64C8-707F-99ADAFBE0BF3}"/>
                </a:ext>
              </a:extLst>
            </p:cNvPr>
            <p:cNvCxnSpPr/>
            <p:nvPr/>
          </p:nvCxnSpPr>
          <p:spPr>
            <a:xfrm>
              <a:off x="10744892" y="4287091"/>
              <a:ext cx="305078" cy="0"/>
            </a:xfrm>
            <a:prstGeom prst="line">
              <a:avLst/>
            </a:prstGeom>
            <a:noFill/>
            <a:ln w="3175">
              <a:solidFill>
                <a:schemeClr val="bg1">
                  <a:lumMod val="75000"/>
                </a:schemeClr>
              </a:solidFill>
            </a:ln>
          </p:spPr>
        </p:cxnSp>
        <p:cxnSp>
          <p:nvCxnSpPr>
            <p:cNvPr id="14" name="Straight Connector 13">
              <a:extLst>
                <a:ext uri="{FF2B5EF4-FFF2-40B4-BE49-F238E27FC236}">
                  <a16:creationId xmlns:a16="http://schemas.microsoft.com/office/drawing/2014/main" id="{733E8DE6-B142-9C66-1D4C-7F93A74E8CD9}"/>
                </a:ext>
              </a:extLst>
            </p:cNvPr>
            <p:cNvCxnSpPr/>
            <p:nvPr/>
          </p:nvCxnSpPr>
          <p:spPr>
            <a:xfrm>
              <a:off x="10744892" y="5013177"/>
              <a:ext cx="305078" cy="0"/>
            </a:xfrm>
            <a:prstGeom prst="line">
              <a:avLst/>
            </a:prstGeom>
            <a:noFill/>
            <a:ln w="3175">
              <a:solidFill>
                <a:schemeClr val="bg1">
                  <a:lumMod val="75000"/>
                </a:schemeClr>
              </a:solidFill>
            </a:ln>
          </p:spPr>
        </p:cxnSp>
        <p:pic>
          <p:nvPicPr>
            <p:cNvPr id="15" name="Picture 14">
              <a:extLst>
                <a:ext uri="{FF2B5EF4-FFF2-40B4-BE49-F238E27FC236}">
                  <a16:creationId xmlns:a16="http://schemas.microsoft.com/office/drawing/2014/main" id="{02BD5534-1D87-9D09-BAAA-47583801F2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9970" y="4016862"/>
              <a:ext cx="540458" cy="540458"/>
            </a:xfrm>
            <a:prstGeom prst="rect">
              <a:avLst/>
            </a:prstGeom>
          </p:spPr>
        </p:pic>
        <p:pic>
          <p:nvPicPr>
            <p:cNvPr id="16" name="Picture 15">
              <a:extLst>
                <a:ext uri="{FF2B5EF4-FFF2-40B4-BE49-F238E27FC236}">
                  <a16:creationId xmlns:a16="http://schemas.microsoft.com/office/drawing/2014/main" id="{939F46F4-99F8-BFB6-302F-11B4B425359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49970" y="4725144"/>
              <a:ext cx="540458" cy="540458"/>
            </a:xfrm>
            <a:prstGeom prst="rect">
              <a:avLst/>
            </a:prstGeom>
          </p:spPr>
        </p:pic>
        <p:pic>
          <p:nvPicPr>
            <p:cNvPr id="17" name="Picture 16">
              <a:extLst>
                <a:ext uri="{FF2B5EF4-FFF2-40B4-BE49-F238E27FC236}">
                  <a16:creationId xmlns:a16="http://schemas.microsoft.com/office/drawing/2014/main" id="{2C466138-E546-359D-E249-692E8EE09ACD}"/>
                </a:ext>
              </a:extLst>
            </p:cNvPr>
            <p:cNvPicPr>
              <a:picLocks noChangeAspect="1"/>
            </p:cNvPicPr>
            <p:nvPr/>
          </p:nvPicPr>
          <p:blipFill>
            <a:blip r:embed="rId6"/>
            <a:stretch>
              <a:fillRect/>
            </a:stretch>
          </p:blipFill>
          <p:spPr>
            <a:xfrm>
              <a:off x="7691267" y="3675774"/>
              <a:ext cx="621846" cy="469433"/>
            </a:xfrm>
            <a:prstGeom prst="rect">
              <a:avLst/>
            </a:prstGeom>
          </p:spPr>
        </p:pic>
        <p:sp>
          <p:nvSpPr>
            <p:cNvPr id="18" name="Rectangle 17">
              <a:extLst>
                <a:ext uri="{FF2B5EF4-FFF2-40B4-BE49-F238E27FC236}">
                  <a16:creationId xmlns:a16="http://schemas.microsoft.com/office/drawing/2014/main" id="{0251F53D-4452-51F1-F750-92B29CD381A1}"/>
                </a:ext>
              </a:extLst>
            </p:cNvPr>
            <p:cNvSpPr/>
            <p:nvPr/>
          </p:nvSpPr>
          <p:spPr>
            <a:xfrm>
              <a:off x="6172138" y="4159746"/>
              <a:ext cx="489236"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User</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D02A0D14-BD23-09A1-2A90-8BC288AFD11B}"/>
                </a:ext>
              </a:extLst>
            </p:cNvPr>
            <p:cNvSpPr/>
            <p:nvPr/>
          </p:nvSpPr>
          <p:spPr>
            <a:xfrm>
              <a:off x="6924311" y="4159746"/>
              <a:ext cx="529312"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Apps</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Rectangle 19">
              <a:extLst>
                <a:ext uri="{FF2B5EF4-FFF2-40B4-BE49-F238E27FC236}">
                  <a16:creationId xmlns:a16="http://schemas.microsoft.com/office/drawing/2014/main" id="{C5816835-977F-A289-6579-8365EE8E6FE6}"/>
                </a:ext>
              </a:extLst>
            </p:cNvPr>
            <p:cNvSpPr/>
            <p:nvPr/>
          </p:nvSpPr>
          <p:spPr>
            <a:xfrm>
              <a:off x="7501824" y="4159746"/>
              <a:ext cx="1004954" cy="276999"/>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User groups</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6F08CC2B-3DC7-946B-C7D2-0E7E83184073}"/>
                </a:ext>
              </a:extLst>
            </p:cNvPr>
            <p:cNvSpPr/>
            <p:nvPr/>
          </p:nvSpPr>
          <p:spPr>
            <a:xfrm>
              <a:off x="9469108" y="3643313"/>
              <a:ext cx="10086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Azure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2C6"/>
                  </a:solidFill>
                  <a:effectLst/>
                  <a:uLnTx/>
                  <a:uFillTx/>
                  <a:latin typeface="Segoe UI"/>
                  <a:ea typeface="+mn-ea"/>
                  <a:cs typeface="+mn-cs"/>
                </a:rPr>
                <a:t>subscription</a:t>
              </a:r>
              <a:endParaRPr kumimoji="0" lang="en-US" sz="1200" b="0" i="0" u="none" strike="noStrike" kern="1200" cap="none" spc="0" normalizeH="0" baseline="0" noProof="0">
                <a:ln>
                  <a:noFill/>
                </a:ln>
                <a:solidFill>
                  <a:srgbClr val="505050"/>
                </a:solidFill>
                <a:effectLst/>
                <a:uLnTx/>
                <a:uFillTx/>
                <a:latin typeface="Segoe UI"/>
                <a:ea typeface="+mn-ea"/>
                <a:cs typeface="+mn-cs"/>
              </a:endParaRPr>
            </a:p>
          </p:txBody>
        </p:sp>
        <p:pic>
          <p:nvPicPr>
            <p:cNvPr id="22" name="Picture 21">
              <a:extLst>
                <a:ext uri="{FF2B5EF4-FFF2-40B4-BE49-F238E27FC236}">
                  <a16:creationId xmlns:a16="http://schemas.microsoft.com/office/drawing/2014/main" id="{BA727045-73FF-6B52-47CF-115E297FB539}"/>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65155" y="3213636"/>
              <a:ext cx="1361218" cy="476496"/>
            </a:xfrm>
            <a:prstGeom prst="rect">
              <a:avLst/>
            </a:prstGeom>
          </p:spPr>
        </p:pic>
      </p:grpSp>
      <p:sp>
        <p:nvSpPr>
          <p:cNvPr id="23" name="Text Placeholder 5">
            <a:extLst>
              <a:ext uri="{FF2B5EF4-FFF2-40B4-BE49-F238E27FC236}">
                <a16:creationId xmlns:a16="http://schemas.microsoft.com/office/drawing/2014/main" id="{6E3D6261-87E9-DFA0-297D-39C7425F450E}"/>
              </a:ext>
            </a:extLst>
          </p:cNvPr>
          <p:cNvSpPr txBox="1">
            <a:spLocks/>
          </p:cNvSpPr>
          <p:nvPr/>
        </p:nvSpPr>
        <p:spPr>
          <a:xfrm>
            <a:off x="6050107" y="1669141"/>
            <a:ext cx="5959326" cy="3200876"/>
          </a:xfrm>
          <a:prstGeom prst="rect">
            <a:avLst/>
          </a:prstGeom>
        </p:spPr>
        <p:txBody>
          <a:bodyPr vert="horz" wrap="square" lIns="0" tIns="91440" rIns="146304" bIns="91440" rtlCol="0" anchor="t">
            <a:sp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800" dirty="0">
                <a:solidFill>
                  <a:schemeClr val="tx1"/>
                </a:solidFill>
              </a:rPr>
              <a:t>Fine-grained access management.</a:t>
            </a:r>
            <a:endParaRPr lang="en-US" sz="2800" dirty="0">
              <a:solidFill>
                <a:schemeClr val="tx1"/>
              </a:solidFill>
              <a:cs typeface="Segoe UI"/>
            </a:endParaRPr>
          </a:p>
          <a:p>
            <a:pPr marL="285750" indent="-285750">
              <a:buFont typeface="Arial" panose="020B0604020202020204" pitchFamily="34" charset="0"/>
              <a:buChar char="•"/>
            </a:pPr>
            <a:r>
              <a:rPr lang="en-US" sz="2800" dirty="0">
                <a:solidFill>
                  <a:schemeClr val="tx1"/>
                </a:solidFill>
              </a:rPr>
              <a:t>Segregate duties within the team and grant only the amount of access to users that they need to perform their jobs.</a:t>
            </a:r>
            <a:endParaRPr lang="en-US" sz="2800" dirty="0">
              <a:solidFill>
                <a:schemeClr val="tx1"/>
              </a:solidFill>
              <a:cs typeface="Segoe UI"/>
            </a:endParaRPr>
          </a:p>
          <a:p>
            <a:pPr marL="285750" indent="-285750">
              <a:buFont typeface="Arial" panose="020B0604020202020204" pitchFamily="34" charset="0"/>
              <a:buChar char="•"/>
            </a:pPr>
            <a:r>
              <a:rPr lang="en-US" sz="2800" dirty="0">
                <a:solidFill>
                  <a:schemeClr val="tx1"/>
                </a:solidFill>
              </a:rPr>
              <a:t>Enables access to the Azure portal and controlling access to resources.</a:t>
            </a:r>
            <a:endParaRPr lang="en-US" sz="2800" dirty="0">
              <a:solidFill>
                <a:schemeClr val="tx1"/>
              </a:solidFill>
              <a:cs typeface="Segoe UI"/>
            </a:endParaRPr>
          </a:p>
        </p:txBody>
      </p:sp>
    </p:spTree>
    <p:extLst>
      <p:ext uri="{BB962C8B-B14F-4D97-AF65-F5344CB8AC3E}">
        <p14:creationId xmlns:p14="http://schemas.microsoft.com/office/powerpoint/2010/main" val="2712557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48739E2F-7525-DEED-80D6-D7BF68479329}"/>
              </a:ext>
            </a:extLst>
          </p:cNvPr>
          <p:cNvSpPr txBox="1">
            <a:spLocks/>
          </p:cNvSpPr>
          <p:nvPr/>
        </p:nvSpPr>
        <p:spPr>
          <a:xfrm>
            <a:off x="333867" y="259623"/>
            <a:ext cx="5762133"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t>Defense in Depth Model</a:t>
            </a:r>
          </a:p>
        </p:txBody>
      </p:sp>
      <p:sp>
        <p:nvSpPr>
          <p:cNvPr id="3" name="Text Placeholder 5">
            <a:extLst>
              <a:ext uri="{FF2B5EF4-FFF2-40B4-BE49-F238E27FC236}">
                <a16:creationId xmlns:a16="http://schemas.microsoft.com/office/drawing/2014/main" id="{35E293F7-CDEB-A608-F642-89E0E64730E5}"/>
              </a:ext>
            </a:extLst>
          </p:cNvPr>
          <p:cNvSpPr txBox="1">
            <a:spLocks/>
          </p:cNvSpPr>
          <p:nvPr/>
        </p:nvSpPr>
        <p:spPr>
          <a:xfrm>
            <a:off x="333867" y="1639289"/>
            <a:ext cx="6125194" cy="286279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tx1"/>
                </a:solidFill>
              </a:rPr>
              <a:t>A layered approach to securing computer systems.</a:t>
            </a:r>
          </a:p>
          <a:p>
            <a:pPr marL="342900" indent="-342900">
              <a:lnSpc>
                <a:spcPct val="114000"/>
              </a:lnSpc>
              <a:buFont typeface="Arial" panose="020B0604020202020204" pitchFamily="34" charset="0"/>
              <a:buChar char="•"/>
            </a:pPr>
            <a:r>
              <a:rPr lang="en-US" sz="2400" dirty="0">
                <a:solidFill>
                  <a:schemeClr val="tx1"/>
                </a:solidFill>
              </a:rPr>
              <a:t>Provides multiple levels of protection. </a:t>
            </a:r>
          </a:p>
          <a:p>
            <a:pPr marL="342900" indent="-342900">
              <a:lnSpc>
                <a:spcPct val="114000"/>
              </a:lnSpc>
              <a:buFont typeface="Arial" panose="020B0604020202020204" pitchFamily="34" charset="0"/>
              <a:buChar char="•"/>
            </a:pPr>
            <a:r>
              <a:rPr lang="en-US" sz="2400" dirty="0">
                <a:solidFill>
                  <a:schemeClr val="tx1"/>
                </a:solidFill>
              </a:rPr>
              <a:t>Attacks against one layer are isolated from subsequent layers. </a:t>
            </a:r>
          </a:p>
        </p:txBody>
      </p:sp>
      <p:grpSp>
        <p:nvGrpSpPr>
          <p:cNvPr id="4" name="Group 3" descr="Defense in depth graphic: data, application, compute, network, perimeter, identity &amp; access, and physical security. ">
            <a:extLst>
              <a:ext uri="{FF2B5EF4-FFF2-40B4-BE49-F238E27FC236}">
                <a16:creationId xmlns:a16="http://schemas.microsoft.com/office/drawing/2014/main" id="{2CEFF4A0-96AA-5792-7E6E-39BAEB78F6F2}"/>
              </a:ext>
            </a:extLst>
          </p:cNvPr>
          <p:cNvGrpSpPr/>
          <p:nvPr/>
        </p:nvGrpSpPr>
        <p:grpSpPr>
          <a:xfrm>
            <a:off x="6951111" y="1165144"/>
            <a:ext cx="4595859" cy="3955980"/>
            <a:chOff x="6366893" y="1369646"/>
            <a:chExt cx="2568045" cy="2816227"/>
          </a:xfrm>
        </p:grpSpPr>
        <p:sp>
          <p:nvSpPr>
            <p:cNvPr id="5" name="Rectangle 4">
              <a:extLst>
                <a:ext uri="{FF2B5EF4-FFF2-40B4-BE49-F238E27FC236}">
                  <a16:creationId xmlns:a16="http://schemas.microsoft.com/office/drawing/2014/main" id="{2AFC17B4-36D2-3F17-6F39-961E992D1C0A}"/>
                </a:ext>
              </a:extLst>
            </p:cNvPr>
            <p:cNvSpPr/>
            <p:nvPr/>
          </p:nvSpPr>
          <p:spPr>
            <a:xfrm>
              <a:off x="6366893" y="1369646"/>
              <a:ext cx="2568045" cy="281622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Physical Security</a:t>
              </a:r>
            </a:p>
          </p:txBody>
        </p:sp>
        <p:sp>
          <p:nvSpPr>
            <p:cNvPr id="6" name="Rectangle 5">
              <a:extLst>
                <a:ext uri="{FF2B5EF4-FFF2-40B4-BE49-F238E27FC236}">
                  <a16:creationId xmlns:a16="http://schemas.microsoft.com/office/drawing/2014/main" id="{3645C41F-0D55-9575-8CB5-274AE33BDD85}"/>
                </a:ext>
              </a:extLst>
            </p:cNvPr>
            <p:cNvSpPr/>
            <p:nvPr/>
          </p:nvSpPr>
          <p:spPr>
            <a:xfrm>
              <a:off x="6451560" y="1747216"/>
              <a:ext cx="2398711" cy="2438656"/>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Identity &amp; Access</a:t>
              </a:r>
            </a:p>
          </p:txBody>
        </p:sp>
        <p:sp>
          <p:nvSpPr>
            <p:cNvPr id="7" name="Rectangle 6">
              <a:extLst>
                <a:ext uri="{FF2B5EF4-FFF2-40B4-BE49-F238E27FC236}">
                  <a16:creationId xmlns:a16="http://schemas.microsoft.com/office/drawing/2014/main" id="{9D29D71A-D144-DA84-659F-A213BC182C2B}"/>
                </a:ext>
              </a:extLst>
            </p:cNvPr>
            <p:cNvSpPr/>
            <p:nvPr/>
          </p:nvSpPr>
          <p:spPr>
            <a:xfrm>
              <a:off x="6530405" y="2116393"/>
              <a:ext cx="2235199" cy="206947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Perimeter</a:t>
              </a:r>
            </a:p>
          </p:txBody>
        </p:sp>
        <p:sp>
          <p:nvSpPr>
            <p:cNvPr id="8" name="Rectangle 7">
              <a:extLst>
                <a:ext uri="{FF2B5EF4-FFF2-40B4-BE49-F238E27FC236}">
                  <a16:creationId xmlns:a16="http://schemas.microsoft.com/office/drawing/2014/main" id="{5E48E112-38AA-4A13-30F0-1B62A345207E}"/>
                </a:ext>
              </a:extLst>
            </p:cNvPr>
            <p:cNvSpPr/>
            <p:nvPr/>
          </p:nvSpPr>
          <p:spPr>
            <a:xfrm>
              <a:off x="6642586" y="2510743"/>
              <a:ext cx="2021420" cy="1675129"/>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Network</a:t>
              </a:r>
            </a:p>
          </p:txBody>
        </p:sp>
        <p:sp>
          <p:nvSpPr>
            <p:cNvPr id="9" name="Rectangle 8">
              <a:extLst>
                <a:ext uri="{FF2B5EF4-FFF2-40B4-BE49-F238E27FC236}">
                  <a16:creationId xmlns:a16="http://schemas.microsoft.com/office/drawing/2014/main" id="{8D3A0DB1-7376-A1CB-39D8-F0C0BE015B1C}"/>
                </a:ext>
              </a:extLst>
            </p:cNvPr>
            <p:cNvSpPr/>
            <p:nvPr/>
          </p:nvSpPr>
          <p:spPr>
            <a:xfrm>
              <a:off x="6767470" y="2910783"/>
              <a:ext cx="1778002" cy="127509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Compute</a:t>
              </a:r>
            </a:p>
          </p:txBody>
        </p:sp>
        <p:sp>
          <p:nvSpPr>
            <p:cNvPr id="10" name="Rectangle 9">
              <a:extLst>
                <a:ext uri="{FF2B5EF4-FFF2-40B4-BE49-F238E27FC236}">
                  <a16:creationId xmlns:a16="http://schemas.microsoft.com/office/drawing/2014/main" id="{08DA4337-5CB9-0642-CBCD-8A65E1B16CFA}"/>
                </a:ext>
              </a:extLst>
            </p:cNvPr>
            <p:cNvSpPr/>
            <p:nvPr/>
          </p:nvSpPr>
          <p:spPr>
            <a:xfrm>
              <a:off x="6898703" y="3307833"/>
              <a:ext cx="1515535" cy="878040"/>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rPr>
                <a:t>Application</a:t>
              </a:r>
            </a:p>
          </p:txBody>
        </p:sp>
        <p:sp>
          <p:nvSpPr>
            <p:cNvPr id="11" name="Rectangle 10">
              <a:extLst>
                <a:ext uri="{FF2B5EF4-FFF2-40B4-BE49-F238E27FC236}">
                  <a16:creationId xmlns:a16="http://schemas.microsoft.com/office/drawing/2014/main" id="{6DA6D075-C910-5D6B-3A1D-088F87F0CCE4}"/>
                </a:ext>
              </a:extLst>
            </p:cNvPr>
            <p:cNvSpPr/>
            <p:nvPr/>
          </p:nvSpPr>
          <p:spPr>
            <a:xfrm>
              <a:off x="7047929" y="3745184"/>
              <a:ext cx="1210734" cy="440688"/>
            </a:xfrm>
            <a:prstGeom prst="rect">
              <a:avLst/>
            </a:prstGeom>
            <a:gradFill flip="none" rotWithShape="1">
              <a:gsLst>
                <a:gs pos="0">
                  <a:schemeClr val="accent1">
                    <a:lumMod val="0"/>
                    <a:lumOff val="100000"/>
                  </a:schemeClr>
                </a:gs>
                <a:gs pos="46000">
                  <a:schemeClr val="accent1">
                    <a:lumMod val="0"/>
                    <a:lumOff val="100000"/>
                  </a:schemeClr>
                </a:gs>
                <a:gs pos="100000">
                  <a:schemeClr val="accent1">
                    <a:lumMod val="100000"/>
                  </a:schemeClr>
                </a:gs>
              </a:gsLst>
              <a:path path="circle">
                <a:fillToRect l="50000" t="-80000" r="50000" b="180000"/>
              </a:path>
              <a:tileRect/>
            </a:gra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Data</a:t>
              </a:r>
            </a:p>
          </p:txBody>
        </p:sp>
      </p:grpSp>
    </p:spTree>
    <p:extLst>
      <p:ext uri="{BB962C8B-B14F-4D97-AF65-F5344CB8AC3E}">
        <p14:creationId xmlns:p14="http://schemas.microsoft.com/office/powerpoint/2010/main" val="34893101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F311A0-630A-4E9C-F375-6F6EB24B1C91}"/>
              </a:ext>
            </a:extLst>
          </p:cNvPr>
          <p:cNvSpPr>
            <a:spLocks noGrp="1"/>
          </p:cNvSpPr>
          <p:nvPr>
            <p:ph type="title"/>
          </p:nvPr>
        </p:nvSpPr>
        <p:spPr>
          <a:xfrm>
            <a:off x="206744" y="270501"/>
            <a:ext cx="10515600" cy="868262"/>
          </a:xfrm>
        </p:spPr>
        <p:txBody>
          <a:bodyPr/>
          <a:lstStyle/>
          <a:p>
            <a:r>
              <a:rPr lang="en-US" b="1" dirty="0"/>
              <a:t>Microsoft Defender for Cloud</a:t>
            </a:r>
          </a:p>
        </p:txBody>
      </p:sp>
      <p:sp>
        <p:nvSpPr>
          <p:cNvPr id="3" name="Text Placeholder 2">
            <a:extLst>
              <a:ext uri="{FF2B5EF4-FFF2-40B4-BE49-F238E27FC236}">
                <a16:creationId xmlns:a16="http://schemas.microsoft.com/office/drawing/2014/main" id="{AA0D79F0-FF95-4D95-F064-6D5B5CEB5E19}"/>
              </a:ext>
            </a:extLst>
          </p:cNvPr>
          <p:cNvSpPr>
            <a:spLocks noGrp="1"/>
          </p:cNvSpPr>
          <p:nvPr>
            <p:ph type="body" sz="quarter" idx="10"/>
          </p:nvPr>
        </p:nvSpPr>
        <p:spPr>
          <a:xfrm>
            <a:off x="584200" y="921672"/>
            <a:ext cx="11018520" cy="5372801"/>
          </a:xfrm>
        </p:spPr>
        <p:txBody>
          <a:bodyPr/>
          <a:lstStyle/>
          <a:p>
            <a:endParaRPr lang="en-US" dirty="0"/>
          </a:p>
          <a:p>
            <a:endParaRPr lang="en-US" dirty="0"/>
          </a:p>
        </p:txBody>
      </p:sp>
      <p:pic>
        <p:nvPicPr>
          <p:cNvPr id="1026" name="Picture 2" descr="What is Microsoft Defender for Cloud? - Microsoft Defender for Cloud |  Microsoft Learn">
            <a:extLst>
              <a:ext uri="{FF2B5EF4-FFF2-40B4-BE49-F238E27FC236}">
                <a16:creationId xmlns:a16="http://schemas.microsoft.com/office/drawing/2014/main" id="{F93B17EF-50AD-F3C4-681E-B367DC1F1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4893" y="1537003"/>
            <a:ext cx="6855283" cy="41939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16A3365-824C-EC09-0A6B-1B765B3AD115}"/>
              </a:ext>
            </a:extLst>
          </p:cNvPr>
          <p:cNvSpPr txBox="1"/>
          <p:nvPr/>
        </p:nvSpPr>
        <p:spPr>
          <a:xfrm>
            <a:off x="584200" y="1605267"/>
            <a:ext cx="4540693" cy="461665"/>
          </a:xfrm>
          <a:prstGeom prst="rect">
            <a:avLst/>
          </a:prstGeom>
          <a:noFill/>
        </p:spPr>
        <p:txBody>
          <a:bodyPr wrap="square">
            <a:spAutoFit/>
          </a:bodyPr>
          <a:lstStyle/>
          <a:p>
            <a:r>
              <a:rPr lang="en-US" sz="2400" b="0" i="0" dirty="0">
                <a:solidFill>
                  <a:srgbClr val="161616"/>
                </a:solidFill>
                <a:effectLst/>
                <a:latin typeface="Segoe UI" panose="020B0502040204020203" pitchFamily="34" charset="0"/>
              </a:rPr>
              <a:t>Centralized policy management </a:t>
            </a:r>
            <a:endParaRPr lang="en-US" sz="2400" dirty="0"/>
          </a:p>
        </p:txBody>
      </p:sp>
      <p:sp>
        <p:nvSpPr>
          <p:cNvPr id="9" name="TextBox 8">
            <a:extLst>
              <a:ext uri="{FF2B5EF4-FFF2-40B4-BE49-F238E27FC236}">
                <a16:creationId xmlns:a16="http://schemas.microsoft.com/office/drawing/2014/main" id="{C866CD3F-4C63-20AD-13AD-8F4A0E1C59D8}"/>
              </a:ext>
            </a:extLst>
          </p:cNvPr>
          <p:cNvSpPr txBox="1"/>
          <p:nvPr/>
        </p:nvSpPr>
        <p:spPr>
          <a:xfrm>
            <a:off x="584200" y="3377502"/>
            <a:ext cx="4540693" cy="461665"/>
          </a:xfrm>
          <a:prstGeom prst="rect">
            <a:avLst/>
          </a:prstGeom>
          <a:noFill/>
        </p:spPr>
        <p:txBody>
          <a:bodyPr wrap="square">
            <a:spAutoFit/>
          </a:bodyPr>
          <a:lstStyle/>
          <a:p>
            <a:r>
              <a:rPr lang="en-US" sz="2400" b="0" i="0" dirty="0">
                <a:solidFill>
                  <a:srgbClr val="161616"/>
                </a:solidFill>
                <a:effectLst/>
                <a:latin typeface="Segoe UI" panose="020B0502040204020203" pitchFamily="34" charset="0"/>
              </a:rPr>
              <a:t>Secure score </a:t>
            </a:r>
            <a:endParaRPr lang="en-US" sz="2400" dirty="0"/>
          </a:p>
        </p:txBody>
      </p:sp>
      <p:sp>
        <p:nvSpPr>
          <p:cNvPr id="11" name="TextBox 10">
            <a:extLst>
              <a:ext uri="{FF2B5EF4-FFF2-40B4-BE49-F238E27FC236}">
                <a16:creationId xmlns:a16="http://schemas.microsoft.com/office/drawing/2014/main" id="{677CAE8E-8D87-F6E7-5DF1-A99A3AC8A05A}"/>
              </a:ext>
            </a:extLst>
          </p:cNvPr>
          <p:cNvSpPr txBox="1"/>
          <p:nvPr/>
        </p:nvSpPr>
        <p:spPr>
          <a:xfrm>
            <a:off x="584200" y="4290100"/>
            <a:ext cx="4540693" cy="461665"/>
          </a:xfrm>
          <a:prstGeom prst="rect">
            <a:avLst/>
          </a:prstGeom>
          <a:noFill/>
        </p:spPr>
        <p:txBody>
          <a:bodyPr wrap="square">
            <a:spAutoFit/>
          </a:bodyPr>
          <a:lstStyle/>
          <a:p>
            <a:r>
              <a:rPr lang="en-US" sz="2400" b="0" i="0" dirty="0">
                <a:solidFill>
                  <a:srgbClr val="161616"/>
                </a:solidFill>
                <a:effectLst/>
                <a:latin typeface="Segoe UI" panose="020B0502040204020203" pitchFamily="34" charset="0"/>
              </a:rPr>
              <a:t>Multi-cloud coverage </a:t>
            </a:r>
            <a:endParaRPr lang="en-US" sz="2400" dirty="0"/>
          </a:p>
        </p:txBody>
      </p:sp>
      <p:sp>
        <p:nvSpPr>
          <p:cNvPr id="13" name="TextBox 12">
            <a:extLst>
              <a:ext uri="{FF2B5EF4-FFF2-40B4-BE49-F238E27FC236}">
                <a16:creationId xmlns:a16="http://schemas.microsoft.com/office/drawing/2014/main" id="{A46E4102-5ECD-9532-2B41-568DF2D0E3B6}"/>
              </a:ext>
            </a:extLst>
          </p:cNvPr>
          <p:cNvSpPr txBox="1"/>
          <p:nvPr/>
        </p:nvSpPr>
        <p:spPr>
          <a:xfrm>
            <a:off x="584200" y="5165829"/>
            <a:ext cx="5295605" cy="461665"/>
          </a:xfrm>
          <a:prstGeom prst="rect">
            <a:avLst/>
          </a:prstGeom>
          <a:noFill/>
        </p:spPr>
        <p:txBody>
          <a:bodyPr wrap="square">
            <a:spAutoFit/>
          </a:bodyPr>
          <a:lstStyle/>
          <a:p>
            <a:r>
              <a:rPr lang="en-US" sz="2400" b="0" i="0" dirty="0">
                <a:solidFill>
                  <a:srgbClr val="161616"/>
                </a:solidFill>
                <a:effectLst/>
                <a:latin typeface="Segoe UI" panose="020B0502040204020203" pitchFamily="34" charset="0"/>
              </a:rPr>
              <a:t>Cloud security posture management </a:t>
            </a:r>
            <a:endParaRPr lang="en-US" sz="2400" dirty="0"/>
          </a:p>
        </p:txBody>
      </p:sp>
      <p:sp>
        <p:nvSpPr>
          <p:cNvPr id="15" name="TextBox 14">
            <a:extLst>
              <a:ext uri="{FF2B5EF4-FFF2-40B4-BE49-F238E27FC236}">
                <a16:creationId xmlns:a16="http://schemas.microsoft.com/office/drawing/2014/main" id="{B10613E0-1EFE-C73F-6EA6-C146213239C3}"/>
              </a:ext>
            </a:extLst>
          </p:cNvPr>
          <p:cNvSpPr txBox="1"/>
          <p:nvPr/>
        </p:nvSpPr>
        <p:spPr>
          <a:xfrm>
            <a:off x="584200" y="2581392"/>
            <a:ext cx="4721447" cy="461665"/>
          </a:xfrm>
          <a:prstGeom prst="rect">
            <a:avLst/>
          </a:prstGeom>
          <a:noFill/>
        </p:spPr>
        <p:txBody>
          <a:bodyPr wrap="square">
            <a:spAutoFit/>
          </a:bodyPr>
          <a:lstStyle/>
          <a:p>
            <a:r>
              <a:rPr lang="en-US" sz="2400" b="0" i="0" dirty="0">
                <a:solidFill>
                  <a:srgbClr val="161616"/>
                </a:solidFill>
                <a:effectLst/>
                <a:latin typeface="Segoe UI" panose="020B0502040204020203" pitchFamily="34" charset="0"/>
              </a:rPr>
              <a:t>Security recommendations </a:t>
            </a:r>
            <a:endParaRPr lang="en-US" sz="2400" dirty="0"/>
          </a:p>
        </p:txBody>
      </p:sp>
    </p:spTree>
    <p:extLst>
      <p:ext uri="{BB962C8B-B14F-4D97-AF65-F5344CB8AC3E}">
        <p14:creationId xmlns:p14="http://schemas.microsoft.com/office/powerpoint/2010/main" val="385467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076" y="1104052"/>
            <a:ext cx="4690317" cy="1200329"/>
          </a:xfrm>
        </p:spPr>
        <p:txBody>
          <a:bodyPr/>
          <a:lstStyle/>
          <a:p>
            <a:r>
              <a:rPr lang="en-US" sz="4000" b="1" dirty="0"/>
              <a:t>3. Azure Management and Governance</a:t>
            </a:r>
          </a:p>
        </p:txBody>
      </p:sp>
      <p:sp>
        <p:nvSpPr>
          <p:cNvPr id="3" name="Text Placeholder 2"/>
          <p:cNvSpPr>
            <a:spLocks noGrp="1"/>
          </p:cNvSpPr>
          <p:nvPr>
            <p:ph type="body" sz="quarter" idx="12"/>
          </p:nvPr>
        </p:nvSpPr>
        <p:spPr>
          <a:xfrm>
            <a:off x="440126" y="2891627"/>
            <a:ext cx="4925694" cy="1661993"/>
          </a:xfrm>
        </p:spPr>
        <p:txBody>
          <a:bodyPr/>
          <a:lstStyle/>
          <a:p>
            <a:pPr marL="457200" indent="-457200">
              <a:buFont typeface="+mj-lt"/>
              <a:buAutoNum type="alphaUcPeriod"/>
            </a:pPr>
            <a:r>
              <a:rPr lang="en-US" dirty="0"/>
              <a:t>Cost Management</a:t>
            </a:r>
          </a:p>
          <a:p>
            <a:pPr marL="457200" indent="-457200">
              <a:buFont typeface="+mj-lt"/>
              <a:buAutoNum type="alphaUcPeriod"/>
            </a:pPr>
            <a:r>
              <a:rPr lang="en-US" dirty="0"/>
              <a:t>Tools for Governance and Compliance Compute and Networking Services</a:t>
            </a:r>
          </a:p>
          <a:p>
            <a:pPr marL="457200" indent="-457200">
              <a:buFont typeface="+mj-lt"/>
              <a:buAutoNum type="alphaUcPeriod"/>
            </a:pPr>
            <a:r>
              <a:rPr lang="en-US" dirty="0"/>
              <a:t>Tools for Managing and Deploying Azure Resources</a:t>
            </a:r>
          </a:p>
          <a:p>
            <a:pPr marL="457200" indent="-457200">
              <a:buFont typeface="+mj-lt"/>
              <a:buAutoNum type="alphaUcPeriod"/>
            </a:pPr>
            <a:r>
              <a:rPr lang="en-US" dirty="0"/>
              <a:t>Monitoring Tools</a:t>
            </a:r>
          </a:p>
        </p:txBody>
      </p:sp>
    </p:spTree>
    <p:extLst>
      <p:ext uri="{BB962C8B-B14F-4D97-AF65-F5344CB8AC3E}">
        <p14:creationId xmlns:p14="http://schemas.microsoft.com/office/powerpoint/2010/main" val="4173923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5076" y="1104052"/>
            <a:ext cx="4829777" cy="744845"/>
          </a:xfrm>
        </p:spPr>
        <p:txBody>
          <a:bodyPr/>
          <a:lstStyle/>
          <a:p>
            <a:r>
              <a:rPr lang="en-US" sz="4000" b="1" dirty="0"/>
              <a:t>3.A. Cost Management</a:t>
            </a:r>
          </a:p>
        </p:txBody>
      </p:sp>
      <p:sp>
        <p:nvSpPr>
          <p:cNvPr id="3" name="Text Placeholder 2"/>
          <p:cNvSpPr>
            <a:spLocks noGrp="1"/>
          </p:cNvSpPr>
          <p:nvPr>
            <p:ph type="body" sz="quarter" idx="12"/>
          </p:nvPr>
        </p:nvSpPr>
        <p:spPr>
          <a:xfrm>
            <a:off x="440126" y="2891627"/>
            <a:ext cx="4925694" cy="1384995"/>
          </a:xfrm>
        </p:spPr>
        <p:txBody>
          <a:bodyPr/>
          <a:lstStyle/>
          <a:p>
            <a:pPr marL="342900" indent="-342900">
              <a:buFont typeface="Arial" panose="020B0604020202020204" pitchFamily="34" charset="0"/>
              <a:buChar char="•"/>
            </a:pPr>
            <a:r>
              <a:rPr lang="en-US" dirty="0"/>
              <a:t>Factors affecting Costs</a:t>
            </a:r>
          </a:p>
          <a:p>
            <a:pPr marL="342900" indent="-342900">
              <a:buFont typeface="Arial" panose="020B0604020202020204" pitchFamily="34" charset="0"/>
              <a:buChar char="•"/>
            </a:pPr>
            <a:r>
              <a:rPr lang="en-US" dirty="0"/>
              <a:t>Pricing Calculator &amp; Total Cost of Ownership(TCO) Calculator</a:t>
            </a:r>
          </a:p>
          <a:p>
            <a:pPr marL="342900" indent="-342900">
              <a:buFont typeface="Arial" panose="020B0604020202020204" pitchFamily="34" charset="0"/>
              <a:buChar char="•"/>
            </a:pPr>
            <a:r>
              <a:rPr lang="en-US" dirty="0"/>
              <a:t>Azure Cost Management</a:t>
            </a:r>
          </a:p>
          <a:p>
            <a:pPr marL="342900" indent="-342900">
              <a:buFont typeface="Arial" panose="020B0604020202020204" pitchFamily="34" charset="0"/>
              <a:buChar char="•"/>
            </a:pPr>
            <a:r>
              <a:rPr lang="en-US" dirty="0"/>
              <a:t>Purpose of Tags</a:t>
            </a:r>
          </a:p>
        </p:txBody>
      </p:sp>
    </p:spTree>
    <p:extLst>
      <p:ext uri="{BB962C8B-B14F-4D97-AF65-F5344CB8AC3E}">
        <p14:creationId xmlns:p14="http://schemas.microsoft.com/office/powerpoint/2010/main" val="3137418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9438" y="1510599"/>
            <a:ext cx="4745737" cy="701731"/>
          </a:xfrm>
        </p:spPr>
        <p:txBody>
          <a:bodyPr/>
          <a:lstStyle/>
          <a:p>
            <a:r>
              <a:rPr lang="en-US" dirty="0">
                <a:solidFill>
                  <a:schemeClr val="tx1"/>
                </a:solidFill>
                <a:latin typeface="Segoe UI Semibold (Headings)"/>
              </a:rPr>
              <a:t>1. Cloud Concepts</a:t>
            </a:r>
            <a:endParaRPr lang="en-US" dirty="0"/>
          </a:p>
        </p:txBody>
      </p:sp>
      <p:sp>
        <p:nvSpPr>
          <p:cNvPr id="2" name="Rectangle 1"/>
          <p:cNvSpPr/>
          <p:nvPr/>
        </p:nvSpPr>
        <p:spPr>
          <a:xfrm>
            <a:off x="740280" y="2596105"/>
            <a:ext cx="3589316" cy="954107"/>
          </a:xfrm>
          <a:prstGeom prst="rect">
            <a:avLst/>
          </a:prstGeom>
        </p:spPr>
        <p:txBody>
          <a:bodyPr wrap="none">
            <a:spAutoFit/>
          </a:bodyPr>
          <a:lstStyle/>
          <a:p>
            <a:pPr marL="342900" indent="-342900">
              <a:buFont typeface="+mj-lt"/>
              <a:buAutoNum type="alphaUcPeriod"/>
            </a:pPr>
            <a:r>
              <a:rPr lang="en-US" dirty="0"/>
              <a:t>Cloud Computing</a:t>
            </a:r>
          </a:p>
          <a:p>
            <a:pPr marL="342900" indent="-342900">
              <a:buFont typeface="+mj-lt"/>
              <a:buAutoNum type="alphaUcPeriod"/>
            </a:pPr>
            <a:r>
              <a:rPr lang="en-US" sz="2000" dirty="0"/>
              <a:t>Benefits</a:t>
            </a:r>
            <a:r>
              <a:rPr lang="en-US" dirty="0"/>
              <a:t> of using Cloud Services</a:t>
            </a:r>
          </a:p>
          <a:p>
            <a:pPr marL="342900" indent="-342900">
              <a:buFont typeface="+mj-lt"/>
              <a:buAutoNum type="alphaUcPeriod"/>
            </a:pPr>
            <a:r>
              <a:rPr lang="en-US" dirty="0"/>
              <a:t>Cloud Service Types</a:t>
            </a:r>
          </a:p>
        </p:txBody>
      </p:sp>
    </p:spTree>
    <p:extLst>
      <p:ext uri="{BB962C8B-B14F-4D97-AF65-F5344CB8AC3E}">
        <p14:creationId xmlns:p14="http://schemas.microsoft.com/office/powerpoint/2010/main" val="923848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6FA26AC1-FE65-9208-5662-43DCF562B7C6}"/>
              </a:ext>
            </a:extLst>
          </p:cNvPr>
          <p:cNvSpPr>
            <a:spLocks noGrp="1"/>
          </p:cNvSpPr>
          <p:nvPr>
            <p:ph type="title"/>
          </p:nvPr>
        </p:nvSpPr>
        <p:spPr>
          <a:xfrm>
            <a:off x="418643" y="261463"/>
            <a:ext cx="11341268" cy="680196"/>
          </a:xfrm>
        </p:spPr>
        <p:txBody>
          <a:bodyPr>
            <a:normAutofit fontScale="90000"/>
          </a:bodyPr>
          <a:lstStyle/>
          <a:p>
            <a:r>
              <a:rPr lang="en-US" b="1" dirty="0"/>
              <a:t>Factors affecting Costs</a:t>
            </a:r>
          </a:p>
        </p:txBody>
      </p:sp>
      <p:sp>
        <p:nvSpPr>
          <p:cNvPr id="6" name="Text Placeholder 5">
            <a:extLst>
              <a:ext uri="{FF2B5EF4-FFF2-40B4-BE49-F238E27FC236}">
                <a16:creationId xmlns:a16="http://schemas.microsoft.com/office/drawing/2014/main" id="{BCB13CFD-5FEA-D1BA-1047-5F479AA9758E}"/>
              </a:ext>
            </a:extLst>
          </p:cNvPr>
          <p:cNvSpPr txBox="1">
            <a:spLocks/>
          </p:cNvSpPr>
          <p:nvPr/>
        </p:nvSpPr>
        <p:spPr>
          <a:xfrm>
            <a:off x="490405" y="1033103"/>
            <a:ext cx="11340811" cy="480131"/>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dirty="0"/>
              <a:t>There are </a:t>
            </a:r>
            <a:r>
              <a:rPr lang="en-IE" dirty="0">
                <a:solidFill>
                  <a:srgbClr val="FF0000"/>
                </a:solidFill>
              </a:rPr>
              <a:t>six</a:t>
            </a:r>
            <a:r>
              <a:rPr lang="en-IE" dirty="0">
                <a:solidFill>
                  <a:schemeClr val="accent4"/>
                </a:solidFill>
              </a:rPr>
              <a:t> </a:t>
            </a:r>
            <a:r>
              <a:rPr lang="en-IE" dirty="0"/>
              <a:t>primary factors affecting costs:</a:t>
            </a:r>
          </a:p>
        </p:txBody>
      </p:sp>
      <p:graphicFrame>
        <p:nvGraphicFramePr>
          <p:cNvPr id="7" name="Table 2">
            <a:extLst>
              <a:ext uri="{FF2B5EF4-FFF2-40B4-BE49-F238E27FC236}">
                <a16:creationId xmlns:a16="http://schemas.microsoft.com/office/drawing/2014/main" id="{965118E4-0593-015A-C524-C90457F8ED19}"/>
              </a:ext>
            </a:extLst>
          </p:cNvPr>
          <p:cNvGraphicFramePr>
            <a:graphicFrameLocks noGrp="1"/>
          </p:cNvGraphicFramePr>
          <p:nvPr>
            <p:extLst>
              <p:ext uri="{D42A27DB-BD31-4B8C-83A1-F6EECF244321}">
                <p14:modId xmlns:p14="http://schemas.microsoft.com/office/powerpoint/2010/main" val="1943450329"/>
              </p:ext>
            </p:extLst>
          </p:nvPr>
        </p:nvGraphicFramePr>
        <p:xfrm>
          <a:off x="490405" y="1885336"/>
          <a:ext cx="11412573" cy="2072640"/>
        </p:xfrm>
        <a:graphic>
          <a:graphicData uri="http://schemas.openxmlformats.org/drawingml/2006/table">
            <a:tbl>
              <a:tblPr firstRow="1" bandRow="1">
                <a:tableStyleId>{5C22544A-7EE6-4342-B048-85BDC9FD1C3A}</a:tableStyleId>
              </a:tblPr>
              <a:tblGrid>
                <a:gridCol w="3804191">
                  <a:extLst>
                    <a:ext uri="{9D8B030D-6E8A-4147-A177-3AD203B41FA5}">
                      <a16:colId xmlns:a16="http://schemas.microsoft.com/office/drawing/2014/main" val="2907392104"/>
                    </a:ext>
                  </a:extLst>
                </a:gridCol>
                <a:gridCol w="3804191">
                  <a:extLst>
                    <a:ext uri="{9D8B030D-6E8A-4147-A177-3AD203B41FA5}">
                      <a16:colId xmlns:a16="http://schemas.microsoft.com/office/drawing/2014/main" val="1523195328"/>
                    </a:ext>
                  </a:extLst>
                </a:gridCol>
                <a:gridCol w="3804191">
                  <a:extLst>
                    <a:ext uri="{9D8B030D-6E8A-4147-A177-3AD203B41FA5}">
                      <a16:colId xmlns:a16="http://schemas.microsoft.com/office/drawing/2014/main" val="2404750515"/>
                    </a:ext>
                  </a:extLst>
                </a:gridCol>
              </a:tblGrid>
              <a:tr h="370840">
                <a:tc>
                  <a:txBody>
                    <a:bodyPr/>
                    <a:lstStyle/>
                    <a:p>
                      <a:r>
                        <a:rPr lang="en-IE" sz="2400" b="1" dirty="0">
                          <a:latin typeface="+mj-lt"/>
                        </a:rPr>
                        <a:t>1) Resource Type</a:t>
                      </a:r>
                      <a:endParaRPr lang="en-US" sz="2400" dirty="0">
                        <a:latin typeface="+mj-lt"/>
                      </a:endParaRPr>
                    </a:p>
                  </a:txBody>
                  <a:tcPr>
                    <a:solidFill>
                      <a:schemeClr val="tx2"/>
                    </a:solidFill>
                  </a:tcPr>
                </a:tc>
                <a:tc>
                  <a:txBody>
                    <a:bodyPr/>
                    <a:lstStyle/>
                    <a:p>
                      <a:r>
                        <a:rPr lang="en-IE" sz="2400" b="1" dirty="0">
                          <a:latin typeface="+mj-lt"/>
                        </a:rPr>
                        <a:t>2) Services</a:t>
                      </a:r>
                      <a:endParaRPr lang="en-US" sz="2400" dirty="0">
                        <a:latin typeface="+mj-lt"/>
                      </a:endParaRPr>
                    </a:p>
                  </a:txBody>
                  <a:tcPr>
                    <a:solidFill>
                      <a:schemeClr val="tx2"/>
                    </a:solidFill>
                  </a:tcPr>
                </a:tc>
                <a:tc>
                  <a:txBody>
                    <a:bodyPr/>
                    <a:lstStyle/>
                    <a:p>
                      <a:r>
                        <a:rPr lang="en-IE" sz="2400" b="1" dirty="0">
                          <a:latin typeface="+mj-lt"/>
                        </a:rPr>
                        <a:t>3) Location</a:t>
                      </a:r>
                      <a:endParaRPr lang="en-US" sz="2400" dirty="0">
                        <a:latin typeface="+mj-lt"/>
                      </a:endParaRPr>
                    </a:p>
                  </a:txBody>
                  <a:tcPr>
                    <a:solidFill>
                      <a:schemeClr val="tx2"/>
                    </a:solidFill>
                  </a:tcPr>
                </a:tc>
                <a:extLst>
                  <a:ext uri="{0D108BD9-81ED-4DB2-BD59-A6C34878D82A}">
                    <a16:rowId xmlns:a16="http://schemas.microsoft.com/office/drawing/2014/main" val="2219612243"/>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sz="2000" dirty="0"/>
                        <a:t>Costs are resource-specific, so the usage that a meter tracks and the number of meters associated with a resource, depend on the resource type.</a:t>
                      </a:r>
                    </a:p>
                  </a:txBody>
                  <a:tcPr>
                    <a:solidFill>
                      <a:schemeClr val="accent2">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IE" sz="2000" dirty="0"/>
                        <a:t>Azure usage rates and billing periods can differ between Enterprise, Web Direct, and CSP customers.</a:t>
                      </a:r>
                    </a:p>
                  </a:txBody>
                  <a:tcPr>
                    <a:solidFill>
                      <a:schemeClr val="accent2">
                        <a:lumMod val="20000"/>
                        <a:lumOff val="80000"/>
                      </a:schemeClr>
                    </a:solidFill>
                  </a:tcPr>
                </a:tc>
                <a:tc>
                  <a:txBody>
                    <a:bodyPr/>
                    <a:lstStyle/>
                    <a:p>
                      <a:r>
                        <a:rPr lang="en-IE" sz="2000" dirty="0"/>
                        <a:t>The Azure infrastructure is globally distributed, and usage costs might vary between locations that offer Azure products, services, and resources.</a:t>
                      </a:r>
                      <a:endParaRPr lang="en-US" sz="2000" dirty="0"/>
                    </a:p>
                  </a:txBody>
                  <a:tcPr>
                    <a:solidFill>
                      <a:schemeClr val="accent2">
                        <a:lumMod val="20000"/>
                        <a:lumOff val="80000"/>
                      </a:schemeClr>
                    </a:solidFill>
                  </a:tcPr>
                </a:tc>
                <a:extLst>
                  <a:ext uri="{0D108BD9-81ED-4DB2-BD59-A6C34878D82A}">
                    <a16:rowId xmlns:a16="http://schemas.microsoft.com/office/drawing/2014/main" val="1816767244"/>
                  </a:ext>
                </a:extLst>
              </a:tr>
            </a:tbl>
          </a:graphicData>
        </a:graphic>
      </p:graphicFrame>
      <p:graphicFrame>
        <p:nvGraphicFramePr>
          <p:cNvPr id="12" name="Table 2">
            <a:extLst>
              <a:ext uri="{FF2B5EF4-FFF2-40B4-BE49-F238E27FC236}">
                <a16:creationId xmlns:a16="http://schemas.microsoft.com/office/drawing/2014/main" id="{9B7B60F7-1D08-11B4-2411-112DE9924C07}"/>
              </a:ext>
            </a:extLst>
          </p:cNvPr>
          <p:cNvGraphicFramePr>
            <a:graphicFrameLocks noGrp="1"/>
          </p:cNvGraphicFramePr>
          <p:nvPr>
            <p:extLst>
              <p:ext uri="{D42A27DB-BD31-4B8C-83A1-F6EECF244321}">
                <p14:modId xmlns:p14="http://schemas.microsoft.com/office/powerpoint/2010/main" val="3384462004"/>
              </p:ext>
            </p:extLst>
          </p:nvPr>
        </p:nvGraphicFramePr>
        <p:xfrm>
          <a:off x="490405" y="4256211"/>
          <a:ext cx="11412573" cy="2164080"/>
        </p:xfrm>
        <a:graphic>
          <a:graphicData uri="http://schemas.openxmlformats.org/drawingml/2006/table">
            <a:tbl>
              <a:tblPr firstRow="1" bandRow="1">
                <a:tableStyleId>{5C22544A-7EE6-4342-B048-85BDC9FD1C3A}</a:tableStyleId>
              </a:tblPr>
              <a:tblGrid>
                <a:gridCol w="3804191">
                  <a:extLst>
                    <a:ext uri="{9D8B030D-6E8A-4147-A177-3AD203B41FA5}">
                      <a16:colId xmlns:a16="http://schemas.microsoft.com/office/drawing/2014/main" val="2907392104"/>
                    </a:ext>
                  </a:extLst>
                </a:gridCol>
                <a:gridCol w="3804191">
                  <a:extLst>
                    <a:ext uri="{9D8B030D-6E8A-4147-A177-3AD203B41FA5}">
                      <a16:colId xmlns:a16="http://schemas.microsoft.com/office/drawing/2014/main" val="1523195328"/>
                    </a:ext>
                  </a:extLst>
                </a:gridCol>
                <a:gridCol w="3804191">
                  <a:extLst>
                    <a:ext uri="{9D8B030D-6E8A-4147-A177-3AD203B41FA5}">
                      <a16:colId xmlns:a16="http://schemas.microsoft.com/office/drawing/2014/main" val="2404750515"/>
                    </a:ext>
                  </a:extLst>
                </a:gridCol>
              </a:tblGrid>
              <a:tr h="370840">
                <a:tc>
                  <a:txBody>
                    <a:bodyPr/>
                    <a:lstStyle/>
                    <a:p>
                      <a:r>
                        <a:rPr lang="en-IE" sz="2200" b="1" dirty="0">
                          <a:latin typeface="+mj-lt"/>
                        </a:rPr>
                        <a:t>4) Bandwidth</a:t>
                      </a:r>
                      <a:endParaRPr lang="en-US" sz="2200" dirty="0">
                        <a:latin typeface="+mj-lt"/>
                      </a:endParaRPr>
                    </a:p>
                  </a:txBody>
                  <a:tcPr>
                    <a:solidFill>
                      <a:schemeClr val="tx2"/>
                    </a:solidFill>
                  </a:tcPr>
                </a:tc>
                <a:tc>
                  <a:txBody>
                    <a:bodyPr/>
                    <a:lstStyle/>
                    <a:p>
                      <a:r>
                        <a:rPr lang="en-IE" sz="2200" b="1" dirty="0">
                          <a:latin typeface="+mj-lt"/>
                        </a:rPr>
                        <a:t>5) Reserved Instances</a:t>
                      </a:r>
                      <a:endParaRPr lang="en-US" sz="2200" dirty="0">
                        <a:latin typeface="+mj-lt"/>
                      </a:endParaRPr>
                    </a:p>
                  </a:txBody>
                  <a:tcPr>
                    <a:solidFill>
                      <a:schemeClr val="tx2"/>
                    </a:solidFill>
                  </a:tcPr>
                </a:tc>
                <a:tc>
                  <a:txBody>
                    <a:bodyPr/>
                    <a:lstStyle/>
                    <a:p>
                      <a:r>
                        <a:rPr lang="en-IE" sz="2200" b="1" dirty="0">
                          <a:latin typeface="+mj-lt"/>
                        </a:rPr>
                        <a:t>6) Azure Hybrid Use Benefit</a:t>
                      </a:r>
                      <a:endParaRPr lang="en-US" sz="2200" dirty="0">
                        <a:latin typeface="+mj-lt"/>
                      </a:endParaRPr>
                    </a:p>
                  </a:txBody>
                  <a:tcPr>
                    <a:solidFill>
                      <a:schemeClr val="tx2"/>
                    </a:solidFill>
                  </a:tcPr>
                </a:tc>
                <a:extLst>
                  <a:ext uri="{0D108BD9-81ED-4DB2-BD59-A6C34878D82A}">
                    <a16:rowId xmlns:a16="http://schemas.microsoft.com/office/drawing/2014/main" val="2219612243"/>
                  </a:ext>
                </a:extLst>
              </a:tr>
              <a:tr h="370840">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t>Some inbound data transfers are free, such as data going into Azure datacenters. For outbound data transfers, such as data going out of Azure datacenters, pricing is based on Zones. </a:t>
                      </a:r>
                      <a:endParaRPr lang="en-IE" sz="1800" dirty="0"/>
                    </a:p>
                  </a:txBody>
                  <a:tcPr>
                    <a:solidFill>
                      <a:schemeClr val="accent2">
                        <a:lumMod val="20000"/>
                        <a:lumOff val="80000"/>
                      </a:schemeClr>
                    </a:solidFill>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t>With Azure Reservations, you commit to buying one-year or three-year plans for multiple products. Reservations can significantly reduce your resource costs up to 72% on pay-as-you-go prices.</a:t>
                      </a:r>
                      <a:endParaRPr lang="en-IE" sz="1800" dirty="0"/>
                    </a:p>
                  </a:txBody>
                  <a:tcPr>
                    <a:solidFill>
                      <a:schemeClr val="accent2">
                        <a:lumMod val="20000"/>
                        <a:lumOff val="80000"/>
                      </a:schemeClr>
                    </a:solidFill>
                  </a:tcPr>
                </a:tc>
                <a:tc>
                  <a:txBody>
                    <a:bodyPr/>
                    <a:lstStyle/>
                    <a:p>
                      <a:r>
                        <a:rPr lang="en-US" sz="1800" b="0" i="0" kern="1200" dirty="0">
                          <a:solidFill>
                            <a:schemeClr val="dk1"/>
                          </a:solidFill>
                          <a:effectLst/>
                          <a:latin typeface="+mn-lt"/>
                          <a:ea typeface="+mn-ea"/>
                          <a:cs typeface="+mn-cs"/>
                        </a:rPr>
                        <a:t>For customers with Software Assurance, Azure Hybrid Benefit allows you to use your on-premises licenses on Azure at a reduced cost.</a:t>
                      </a:r>
                      <a:endParaRPr lang="en-US" sz="1800" dirty="0"/>
                    </a:p>
                  </a:txBody>
                  <a:tcPr>
                    <a:solidFill>
                      <a:schemeClr val="accent2">
                        <a:lumMod val="20000"/>
                        <a:lumOff val="80000"/>
                      </a:schemeClr>
                    </a:solidFill>
                  </a:tcPr>
                </a:tc>
                <a:extLst>
                  <a:ext uri="{0D108BD9-81ED-4DB2-BD59-A6C34878D82A}">
                    <a16:rowId xmlns:a16="http://schemas.microsoft.com/office/drawing/2014/main" val="1816767244"/>
                  </a:ext>
                </a:extLst>
              </a:tr>
            </a:tbl>
          </a:graphicData>
        </a:graphic>
      </p:graphicFrame>
    </p:spTree>
    <p:extLst>
      <p:ext uri="{BB962C8B-B14F-4D97-AF65-F5344CB8AC3E}">
        <p14:creationId xmlns:p14="http://schemas.microsoft.com/office/powerpoint/2010/main" val="1464856070"/>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CFB569B3-E242-AB35-E871-D49D7CF0B067}"/>
              </a:ext>
            </a:extLst>
          </p:cNvPr>
          <p:cNvSpPr>
            <a:spLocks noGrp="1"/>
          </p:cNvSpPr>
          <p:nvPr>
            <p:ph type="title"/>
          </p:nvPr>
        </p:nvSpPr>
        <p:spPr>
          <a:xfrm>
            <a:off x="318160" y="239527"/>
            <a:ext cx="3791616" cy="680196"/>
          </a:xfrm>
        </p:spPr>
        <p:txBody>
          <a:bodyPr>
            <a:normAutofit fontScale="90000"/>
          </a:bodyPr>
          <a:lstStyle/>
          <a:p>
            <a:r>
              <a:rPr lang="en-US" b="1" dirty="0">
                <a:cs typeface="Segoe UI"/>
              </a:rPr>
              <a:t>Pricing Calculator</a:t>
            </a:r>
            <a:endParaRPr lang="en-US" b="1" dirty="0"/>
          </a:p>
        </p:txBody>
      </p:sp>
      <p:sp>
        <p:nvSpPr>
          <p:cNvPr id="5" name="Text Placeholder 5">
            <a:extLst>
              <a:ext uri="{FF2B5EF4-FFF2-40B4-BE49-F238E27FC236}">
                <a16:creationId xmlns:a16="http://schemas.microsoft.com/office/drawing/2014/main" id="{062F9437-3ADB-6C18-84A9-87C5E333BC05}"/>
              </a:ext>
            </a:extLst>
          </p:cNvPr>
          <p:cNvSpPr txBox="1">
            <a:spLocks/>
          </p:cNvSpPr>
          <p:nvPr/>
        </p:nvSpPr>
        <p:spPr>
          <a:xfrm>
            <a:off x="419100" y="1100758"/>
            <a:ext cx="11340811" cy="1790234"/>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a:t>
            </a:r>
            <a:r>
              <a:rPr lang="en-US" b="1" dirty="0"/>
              <a:t>Pricing Calculator </a:t>
            </a:r>
            <a:r>
              <a:rPr lang="en-US" dirty="0"/>
              <a:t>is a tool that helps you estimate the cost of Azure products. </a:t>
            </a:r>
            <a:r>
              <a:rPr lang="en-US" dirty="0">
                <a:solidFill>
                  <a:srgbClr val="171717"/>
                </a:solidFill>
              </a:rPr>
              <a:t>The options that you can configure in the Pricing Calculator vary between products, but basic configuration options include:</a:t>
            </a:r>
            <a:endParaRPr lang="en-US" dirty="0"/>
          </a:p>
          <a:p>
            <a:endParaRPr lang="en-IE" dirty="0"/>
          </a:p>
        </p:txBody>
      </p:sp>
      <p:sp>
        <p:nvSpPr>
          <p:cNvPr id="6" name="Text Placeholder 5">
            <a:extLst>
              <a:ext uri="{FF2B5EF4-FFF2-40B4-BE49-F238E27FC236}">
                <a16:creationId xmlns:a16="http://schemas.microsoft.com/office/drawing/2014/main" id="{4842F407-0965-D201-EA87-216DC47DE845}"/>
              </a:ext>
            </a:extLst>
          </p:cNvPr>
          <p:cNvSpPr txBox="1">
            <a:spLocks/>
          </p:cNvSpPr>
          <p:nvPr/>
        </p:nvSpPr>
        <p:spPr>
          <a:xfrm>
            <a:off x="827594" y="2321328"/>
            <a:ext cx="6638981" cy="3041858"/>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b="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dirty="0"/>
              <a:t>Region</a:t>
            </a:r>
          </a:p>
          <a:p>
            <a:pPr marL="342900" indent="-342900">
              <a:buFont typeface="Arial" panose="020B0604020202020204" pitchFamily="34" charset="0"/>
              <a:buChar char="•"/>
            </a:pPr>
            <a:r>
              <a:rPr lang="en-US" dirty="0"/>
              <a:t>Tier</a:t>
            </a:r>
          </a:p>
          <a:p>
            <a:pPr marL="342900" indent="-342900">
              <a:buFont typeface="Arial" panose="020B0604020202020204" pitchFamily="34" charset="0"/>
              <a:buChar char="•"/>
            </a:pPr>
            <a:r>
              <a:rPr lang="en-US" dirty="0"/>
              <a:t>Billing options</a:t>
            </a:r>
          </a:p>
          <a:p>
            <a:pPr marL="342900" indent="-342900">
              <a:buFont typeface="Arial" panose="020B0604020202020204" pitchFamily="34" charset="0"/>
              <a:buChar char="•"/>
            </a:pPr>
            <a:r>
              <a:rPr lang="en-US" dirty="0"/>
              <a:t>Support options</a:t>
            </a:r>
          </a:p>
          <a:p>
            <a:pPr marL="342900" indent="-342900">
              <a:buFont typeface="Arial" panose="020B0604020202020204" pitchFamily="34" charset="0"/>
              <a:buChar char="•"/>
            </a:pPr>
            <a:r>
              <a:rPr lang="en-US" dirty="0"/>
              <a:t>Programs and offers</a:t>
            </a:r>
          </a:p>
          <a:p>
            <a:pPr marL="342900" indent="-342900">
              <a:buFont typeface="Arial" panose="020B0604020202020204" pitchFamily="34" charset="0"/>
              <a:buChar char="•"/>
            </a:pPr>
            <a:r>
              <a:rPr lang="en-US" dirty="0"/>
              <a:t>Azure dev/test pricing</a:t>
            </a:r>
            <a:endParaRPr lang="en-IE" dirty="0"/>
          </a:p>
        </p:txBody>
      </p:sp>
      <p:pic>
        <p:nvPicPr>
          <p:cNvPr id="7" name="Picture 6" descr="Pricing Calculator estimate image">
            <a:extLst>
              <a:ext uri="{FF2B5EF4-FFF2-40B4-BE49-F238E27FC236}">
                <a16:creationId xmlns:a16="http://schemas.microsoft.com/office/drawing/2014/main" id="{77A200E1-6FF6-71FB-87FF-E2DFDC912A1A}"/>
              </a:ext>
            </a:extLst>
          </p:cNvPr>
          <p:cNvPicPr>
            <a:picLocks noChangeAspect="1"/>
          </p:cNvPicPr>
          <p:nvPr/>
        </p:nvPicPr>
        <p:blipFill>
          <a:blip r:embed="rId2"/>
          <a:stretch>
            <a:fillRect/>
          </a:stretch>
        </p:blipFill>
        <p:spPr>
          <a:xfrm>
            <a:off x="4934783" y="2890992"/>
            <a:ext cx="6342796" cy="3134777"/>
          </a:xfrm>
          <a:prstGeom prst="rect">
            <a:avLst/>
          </a:prstGeom>
          <a:ln>
            <a:solidFill>
              <a:schemeClr val="accent1"/>
            </a:solidFill>
          </a:ln>
        </p:spPr>
      </p:pic>
    </p:spTree>
    <p:extLst>
      <p:ext uri="{BB962C8B-B14F-4D97-AF65-F5344CB8AC3E}">
        <p14:creationId xmlns:p14="http://schemas.microsoft.com/office/powerpoint/2010/main" val="363884760"/>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D7ED1DA-E5AC-DF97-856D-49C971E57C75}"/>
              </a:ext>
            </a:extLst>
          </p:cNvPr>
          <p:cNvSpPr>
            <a:spLocks noGrp="1"/>
          </p:cNvSpPr>
          <p:nvPr>
            <p:ph type="title"/>
          </p:nvPr>
        </p:nvSpPr>
        <p:spPr>
          <a:xfrm>
            <a:off x="418643" y="440494"/>
            <a:ext cx="8504293" cy="680196"/>
          </a:xfrm>
        </p:spPr>
        <p:txBody>
          <a:bodyPr>
            <a:normAutofit fontScale="90000"/>
          </a:bodyPr>
          <a:lstStyle/>
          <a:p>
            <a:r>
              <a:rPr lang="en-IE" b="1" dirty="0">
                <a:cs typeface="Segoe UI"/>
              </a:rPr>
              <a:t>Total Cost of Ownership (TCO) Calculator</a:t>
            </a:r>
            <a:endParaRPr lang="en-US" b="1" dirty="0">
              <a:cs typeface="Segoe UI"/>
            </a:endParaRPr>
          </a:p>
        </p:txBody>
      </p:sp>
      <p:sp>
        <p:nvSpPr>
          <p:cNvPr id="5" name="Text Placeholder 5">
            <a:extLst>
              <a:ext uri="{FF2B5EF4-FFF2-40B4-BE49-F238E27FC236}">
                <a16:creationId xmlns:a16="http://schemas.microsoft.com/office/drawing/2014/main" id="{0BC2E8AD-C8B7-A7F3-A026-8C6E99D97FF8}"/>
              </a:ext>
            </a:extLst>
          </p:cNvPr>
          <p:cNvSpPr txBox="1">
            <a:spLocks/>
          </p:cNvSpPr>
          <p:nvPr/>
        </p:nvSpPr>
        <p:spPr>
          <a:xfrm>
            <a:off x="419100" y="2043301"/>
            <a:ext cx="7850257" cy="2159566"/>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E"/>
              <a:t>A tool to estimate cost savings you can realize by migrating to Azure.</a:t>
            </a:r>
          </a:p>
          <a:p>
            <a:pPr marL="342900" indent="-342900">
              <a:buFont typeface="Arial" panose="020B0604020202020204" pitchFamily="34" charset="0"/>
              <a:buChar char="•"/>
            </a:pPr>
            <a:r>
              <a:rPr lang="en-IE"/>
              <a:t>A report compares the costs of on-premises infrastructures with the costs of using Azure products and services in the cloud.</a:t>
            </a:r>
            <a:endParaRPr lang="en-IE" dirty="0"/>
          </a:p>
        </p:txBody>
      </p:sp>
      <p:grpSp>
        <p:nvGrpSpPr>
          <p:cNvPr id="6" name="Group 5" descr="Screenshot of graphs from the Azure TCO tool showing a comparison of running a solution on premises versus running the solution in Azure.  The cost of running is Azure is substantially lower.">
            <a:extLst>
              <a:ext uri="{FF2B5EF4-FFF2-40B4-BE49-F238E27FC236}">
                <a16:creationId xmlns:a16="http://schemas.microsoft.com/office/drawing/2014/main" id="{20F956FB-660B-C056-A13F-79B3197DB464}"/>
              </a:ext>
            </a:extLst>
          </p:cNvPr>
          <p:cNvGrpSpPr/>
          <p:nvPr/>
        </p:nvGrpSpPr>
        <p:grpSpPr>
          <a:xfrm>
            <a:off x="8269357" y="1205579"/>
            <a:ext cx="3351353" cy="5096838"/>
            <a:chOff x="5491940" y="-1128051"/>
            <a:chExt cx="4077940" cy="6529154"/>
          </a:xfrm>
        </p:grpSpPr>
        <p:pic>
          <p:nvPicPr>
            <p:cNvPr id="7" name="Picture 6" descr="Two TCO pie charts. One for total on-premises cost of $30,702,495 and one for Azure cost of $595,618">
              <a:extLst>
                <a:ext uri="{FF2B5EF4-FFF2-40B4-BE49-F238E27FC236}">
                  <a16:creationId xmlns:a16="http://schemas.microsoft.com/office/drawing/2014/main" id="{898DBFD6-9F43-1B86-58CA-7D4C2973E380}"/>
                </a:ext>
              </a:extLst>
            </p:cNvPr>
            <p:cNvPicPr>
              <a:picLocks noChangeAspect="1"/>
            </p:cNvPicPr>
            <p:nvPr/>
          </p:nvPicPr>
          <p:blipFill rotWithShape="1">
            <a:blip r:embed="rId2"/>
            <a:srcRect l="49933"/>
            <a:stretch/>
          </p:blipFill>
          <p:spPr>
            <a:xfrm>
              <a:off x="5491941" y="2136526"/>
              <a:ext cx="4077939" cy="3264577"/>
            </a:xfrm>
            <a:prstGeom prst="rect">
              <a:avLst/>
            </a:prstGeom>
          </p:spPr>
        </p:pic>
        <p:pic>
          <p:nvPicPr>
            <p:cNvPr id="8" name="Picture 7" descr="Two TCO pie charts. One for total on-premises cost of $30,702,495 and one for Azure cost of $595,618">
              <a:extLst>
                <a:ext uri="{FF2B5EF4-FFF2-40B4-BE49-F238E27FC236}">
                  <a16:creationId xmlns:a16="http://schemas.microsoft.com/office/drawing/2014/main" id="{AABFD5D3-0846-1698-F76E-7357578C2A83}"/>
                </a:ext>
              </a:extLst>
            </p:cNvPr>
            <p:cNvPicPr>
              <a:picLocks noChangeAspect="1"/>
            </p:cNvPicPr>
            <p:nvPr/>
          </p:nvPicPr>
          <p:blipFill rotWithShape="1">
            <a:blip r:embed="rId2"/>
            <a:srcRect r="49933"/>
            <a:stretch/>
          </p:blipFill>
          <p:spPr>
            <a:xfrm>
              <a:off x="5491940" y="-1128051"/>
              <a:ext cx="4077939" cy="3264577"/>
            </a:xfrm>
            <a:prstGeom prst="rect">
              <a:avLst/>
            </a:prstGeom>
          </p:spPr>
        </p:pic>
      </p:grpSp>
    </p:spTree>
    <p:extLst>
      <p:ext uri="{BB962C8B-B14F-4D97-AF65-F5344CB8AC3E}">
        <p14:creationId xmlns:p14="http://schemas.microsoft.com/office/powerpoint/2010/main" val="311980892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2F821CEF-96A5-21C7-3549-F35748A034A4}"/>
              </a:ext>
            </a:extLst>
          </p:cNvPr>
          <p:cNvSpPr>
            <a:spLocks noGrp="1"/>
          </p:cNvSpPr>
          <p:nvPr>
            <p:ph type="title"/>
          </p:nvPr>
        </p:nvSpPr>
        <p:spPr>
          <a:xfrm>
            <a:off x="408595" y="271855"/>
            <a:ext cx="5399353" cy="680196"/>
          </a:xfrm>
        </p:spPr>
        <p:txBody>
          <a:bodyPr>
            <a:normAutofit fontScale="90000"/>
          </a:bodyPr>
          <a:lstStyle/>
          <a:p>
            <a:r>
              <a:rPr lang="en-US" b="1" dirty="0"/>
              <a:t>Azure Cost Management</a:t>
            </a:r>
          </a:p>
        </p:txBody>
      </p:sp>
      <p:pic>
        <p:nvPicPr>
          <p:cNvPr id="5" name="Picture 4" descr="Azure Cost Management portal displays a company's cost analysis by meter category, resource location, and resource group name.">
            <a:extLst>
              <a:ext uri="{FF2B5EF4-FFF2-40B4-BE49-F238E27FC236}">
                <a16:creationId xmlns:a16="http://schemas.microsoft.com/office/drawing/2014/main" id="{A2968CD4-1EF6-6620-D402-81E4E7788F21}"/>
              </a:ext>
            </a:extLst>
          </p:cNvPr>
          <p:cNvPicPr>
            <a:picLocks noChangeAspect="1"/>
          </p:cNvPicPr>
          <p:nvPr/>
        </p:nvPicPr>
        <p:blipFill>
          <a:blip r:embed="rId2"/>
          <a:stretch>
            <a:fillRect/>
          </a:stretch>
        </p:blipFill>
        <p:spPr>
          <a:xfrm>
            <a:off x="306205" y="1273598"/>
            <a:ext cx="5308946" cy="4150645"/>
          </a:xfrm>
          <a:prstGeom prst="rect">
            <a:avLst/>
          </a:prstGeom>
        </p:spPr>
      </p:pic>
      <p:sp>
        <p:nvSpPr>
          <p:cNvPr id="6" name="Text Placeholder 4">
            <a:extLst>
              <a:ext uri="{FF2B5EF4-FFF2-40B4-BE49-F238E27FC236}">
                <a16:creationId xmlns:a16="http://schemas.microsoft.com/office/drawing/2014/main" id="{F92E7A49-6180-ED5C-AEBC-29D94DC8A3F0}"/>
              </a:ext>
            </a:extLst>
          </p:cNvPr>
          <p:cNvSpPr txBox="1">
            <a:spLocks/>
          </p:cNvSpPr>
          <p:nvPr/>
        </p:nvSpPr>
        <p:spPr>
          <a:xfrm>
            <a:off x="5971761" y="2076777"/>
            <a:ext cx="6220239" cy="2544286"/>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IE" dirty="0"/>
              <a:t>Reporting – billing reports</a:t>
            </a:r>
          </a:p>
          <a:p>
            <a:pPr marL="342900" indent="-342900">
              <a:buFont typeface="Arial" panose="020B0604020202020204" pitchFamily="34" charset="0"/>
              <a:buChar char="•"/>
            </a:pPr>
            <a:r>
              <a:rPr lang="en-IE" dirty="0"/>
              <a:t>Data enrichment</a:t>
            </a:r>
          </a:p>
          <a:p>
            <a:pPr marL="342900" indent="-342900">
              <a:buFont typeface="Arial" panose="020B0604020202020204" pitchFamily="34" charset="0"/>
              <a:buChar char="•"/>
            </a:pPr>
            <a:r>
              <a:rPr lang="en-IE" dirty="0"/>
              <a:t>Budgets – set spend budget</a:t>
            </a:r>
          </a:p>
          <a:p>
            <a:pPr marL="342900" indent="-342900">
              <a:buFont typeface="Arial" panose="020B0604020202020204" pitchFamily="34" charset="0"/>
              <a:buChar char="•"/>
            </a:pPr>
            <a:r>
              <a:rPr lang="en-IE" dirty="0"/>
              <a:t>Alerting – when cost exceed limits</a:t>
            </a:r>
          </a:p>
          <a:p>
            <a:pPr marL="342900" indent="-342900">
              <a:buFont typeface="Arial" panose="020B0604020202020204" pitchFamily="34" charset="0"/>
              <a:buChar char="•"/>
            </a:pPr>
            <a:r>
              <a:rPr lang="en-IE" dirty="0"/>
              <a:t>Recommendation – cost recommendations</a:t>
            </a:r>
            <a:endParaRPr lang="en-US" dirty="0"/>
          </a:p>
        </p:txBody>
      </p:sp>
    </p:spTree>
    <p:extLst>
      <p:ext uri="{BB962C8B-B14F-4D97-AF65-F5344CB8AC3E}">
        <p14:creationId xmlns:p14="http://schemas.microsoft.com/office/powerpoint/2010/main" val="377506434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A0DF8D44-9804-4DEF-0FB7-A592BAC68F1D}"/>
              </a:ext>
            </a:extLst>
          </p:cNvPr>
          <p:cNvSpPr>
            <a:spLocks noGrp="1"/>
          </p:cNvSpPr>
          <p:nvPr>
            <p:ph type="title"/>
          </p:nvPr>
        </p:nvSpPr>
        <p:spPr>
          <a:xfrm>
            <a:off x="509078" y="354935"/>
            <a:ext cx="1219238" cy="680196"/>
          </a:xfrm>
        </p:spPr>
        <p:txBody>
          <a:bodyPr>
            <a:normAutofit fontScale="90000"/>
          </a:bodyPr>
          <a:lstStyle/>
          <a:p>
            <a:r>
              <a:rPr lang="en-US" b="1" dirty="0"/>
              <a:t>T</a:t>
            </a:r>
            <a:r>
              <a:rPr lang="en-US" b="1" noProof="0" dirty="0" err="1"/>
              <a:t>ags</a:t>
            </a:r>
            <a:endParaRPr lang="en-US" b="1" noProof="0" dirty="0"/>
          </a:p>
        </p:txBody>
      </p:sp>
      <p:sp>
        <p:nvSpPr>
          <p:cNvPr id="5" name="Content Placeholder 1">
            <a:extLst>
              <a:ext uri="{FF2B5EF4-FFF2-40B4-BE49-F238E27FC236}">
                <a16:creationId xmlns:a16="http://schemas.microsoft.com/office/drawing/2014/main" id="{F8E30B2C-02DC-E00C-84A8-4566EE125AA2}"/>
              </a:ext>
            </a:extLst>
          </p:cNvPr>
          <p:cNvSpPr txBox="1">
            <a:spLocks/>
          </p:cNvSpPr>
          <p:nvPr/>
        </p:nvSpPr>
        <p:spPr>
          <a:xfrm>
            <a:off x="419101" y="1456896"/>
            <a:ext cx="5958580" cy="3932983"/>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2575" indent="-282575">
              <a:buFont typeface="Arial" panose="020B0604020202020204" pitchFamily="34" charset="0"/>
              <a:buChar char="•"/>
            </a:pPr>
            <a:r>
              <a:rPr lang="en-IE" dirty="0"/>
              <a:t>Provides metadata for your Azure resources. </a:t>
            </a:r>
          </a:p>
          <a:p>
            <a:pPr marL="282575" indent="-282575">
              <a:buFont typeface="Arial" panose="020B0604020202020204" pitchFamily="34" charset="0"/>
              <a:buChar char="•"/>
            </a:pPr>
            <a:r>
              <a:rPr lang="en-IE" dirty="0"/>
              <a:t>Logically organizes resources into a taxonomy. </a:t>
            </a:r>
          </a:p>
          <a:p>
            <a:pPr marL="282575" indent="-282575">
              <a:buFont typeface="Arial" panose="020B0604020202020204" pitchFamily="34" charset="0"/>
              <a:buChar char="•"/>
            </a:pPr>
            <a:r>
              <a:rPr lang="en-IE" dirty="0"/>
              <a:t>Consists of a name-value pair.</a:t>
            </a:r>
          </a:p>
          <a:p>
            <a:pPr marL="282575" indent="-282575">
              <a:buFont typeface="Arial" panose="020B0604020202020204" pitchFamily="34" charset="0"/>
              <a:buChar char="•"/>
            </a:pPr>
            <a:r>
              <a:rPr lang="en-IE" dirty="0"/>
              <a:t>Very useful for rolling up billing information.</a:t>
            </a:r>
          </a:p>
        </p:txBody>
      </p:sp>
      <p:grpSp>
        <p:nvGrpSpPr>
          <p:cNvPr id="6" name="Group 5" descr="Package with a tag on it that shows the Owner is Joe in marketing with another tag showing the cost-center of the package is marketing.">
            <a:extLst>
              <a:ext uri="{FF2B5EF4-FFF2-40B4-BE49-F238E27FC236}">
                <a16:creationId xmlns:a16="http://schemas.microsoft.com/office/drawing/2014/main" id="{85D41017-34EF-11D8-4925-48F3AB7C2135}"/>
              </a:ext>
            </a:extLst>
          </p:cNvPr>
          <p:cNvGrpSpPr/>
          <p:nvPr/>
        </p:nvGrpSpPr>
        <p:grpSpPr>
          <a:xfrm>
            <a:off x="5908564" y="695033"/>
            <a:ext cx="5628116" cy="4658360"/>
            <a:chOff x="6389914" y="1189038"/>
            <a:chExt cx="5698039" cy="4718086"/>
          </a:xfrm>
        </p:grpSpPr>
        <p:grpSp>
          <p:nvGrpSpPr>
            <p:cNvPr id="7" name="Group 6" descr="Several tags are shown: owner:joe, department:marketing,environment:production, and cost-center:marketing. ">
              <a:extLst>
                <a:ext uri="{FF2B5EF4-FFF2-40B4-BE49-F238E27FC236}">
                  <a16:creationId xmlns:a16="http://schemas.microsoft.com/office/drawing/2014/main" id="{7A337FF4-11A3-7BFA-83A3-2A4589E866CF}"/>
                </a:ext>
              </a:extLst>
            </p:cNvPr>
            <p:cNvGrpSpPr/>
            <p:nvPr/>
          </p:nvGrpSpPr>
          <p:grpSpPr>
            <a:xfrm>
              <a:off x="6389914" y="4791210"/>
              <a:ext cx="5698039" cy="1115914"/>
              <a:chOff x="5085557" y="5445224"/>
              <a:chExt cx="7400359" cy="1115914"/>
            </a:xfrm>
          </p:grpSpPr>
          <p:sp>
            <p:nvSpPr>
              <p:cNvPr id="60" name="Rectangle 59">
                <a:extLst>
                  <a:ext uri="{FF2B5EF4-FFF2-40B4-BE49-F238E27FC236}">
                    <a16:creationId xmlns:a16="http://schemas.microsoft.com/office/drawing/2014/main" id="{AFA4F579-EC0B-E5D6-7507-621BF6515565}"/>
                  </a:ext>
                </a:extLst>
              </p:cNvPr>
              <p:cNvSpPr>
                <a:spLocks/>
              </p:cNvSpPr>
              <p:nvPr/>
            </p:nvSpPr>
            <p:spPr>
              <a:xfrm>
                <a:off x="5085557" y="5445224"/>
                <a:ext cx="3661436" cy="1115914"/>
              </a:xfrm>
              <a:prstGeom prst="rect">
                <a:avLst/>
              </a:prstGeom>
              <a:solidFill>
                <a:schemeClr val="bg1">
                  <a:lumMod val="95000"/>
                </a:schemeClr>
              </a:solidFill>
              <a:ln>
                <a:solidFill>
                  <a:schemeClr val="bg1">
                    <a:lumMod val="75000"/>
                  </a:schemeClr>
                </a:solidFill>
              </a:ln>
            </p:spPr>
            <p:txBody>
              <a:bodyPr wrap="none" lIns="14630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owner: joe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department: marketing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5050"/>
                    </a:solidFill>
                    <a:effectLst/>
                    <a:uLnTx/>
                    <a:uFillTx/>
                    <a:latin typeface="Segoe UI"/>
                    <a:ea typeface="+mn-ea"/>
                    <a:cs typeface="+mn-cs"/>
                  </a:rPr>
                  <a:t>environment: production	</a:t>
                </a:r>
              </a:p>
            </p:txBody>
          </p:sp>
          <p:sp>
            <p:nvSpPr>
              <p:cNvPr id="61" name="Rectangle 60">
                <a:extLst>
                  <a:ext uri="{FF2B5EF4-FFF2-40B4-BE49-F238E27FC236}">
                    <a16:creationId xmlns:a16="http://schemas.microsoft.com/office/drawing/2014/main" id="{2DC51289-21F2-7882-D094-F8FF63CDC624}"/>
                  </a:ext>
                </a:extLst>
              </p:cNvPr>
              <p:cNvSpPr>
                <a:spLocks/>
              </p:cNvSpPr>
              <p:nvPr/>
            </p:nvSpPr>
            <p:spPr>
              <a:xfrm>
                <a:off x="8918109" y="5445224"/>
                <a:ext cx="3567807" cy="1115914"/>
              </a:xfrm>
              <a:prstGeom prst="rect">
                <a:avLst/>
              </a:prstGeom>
              <a:solidFill>
                <a:schemeClr val="bg1">
                  <a:lumMod val="95000"/>
                </a:schemeClr>
              </a:solidFill>
              <a:ln>
                <a:solidFill>
                  <a:schemeClr val="bg1">
                    <a:lumMod val="75000"/>
                  </a:schemeClr>
                </a:solidFill>
              </a:ln>
            </p:spPr>
            <p:txBody>
              <a:bodyPr wrap="none" lIns="146304"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505050"/>
                    </a:solidFill>
                    <a:effectLst/>
                    <a:uLnTx/>
                    <a:uFillTx/>
                    <a:latin typeface="Segoe UI"/>
                    <a:ea typeface="+mn-ea"/>
                    <a:cs typeface="+mn-cs"/>
                  </a:rPr>
                  <a:t>cost-center: marketing</a:t>
                </a:r>
              </a:p>
            </p:txBody>
          </p:sp>
        </p:grpSp>
        <p:grpSp>
          <p:nvGrpSpPr>
            <p:cNvPr id="8" name="Group 7" descr="A tag is associated with a resource or a resource group. ">
              <a:extLst>
                <a:ext uri="{FF2B5EF4-FFF2-40B4-BE49-F238E27FC236}">
                  <a16:creationId xmlns:a16="http://schemas.microsoft.com/office/drawing/2014/main" id="{10C22FC4-A19C-A7F1-20F0-72FFFE789750}"/>
                </a:ext>
              </a:extLst>
            </p:cNvPr>
            <p:cNvGrpSpPr/>
            <p:nvPr/>
          </p:nvGrpSpPr>
          <p:grpSpPr>
            <a:xfrm>
              <a:off x="7399446" y="1189038"/>
              <a:ext cx="3678974" cy="3176133"/>
              <a:chOff x="6121227" y="1189038"/>
              <a:chExt cx="4698776" cy="3830684"/>
            </a:xfrm>
          </p:grpSpPr>
          <p:sp>
            <p:nvSpPr>
              <p:cNvPr id="9" name="Freeform 25">
                <a:extLst>
                  <a:ext uri="{FF2B5EF4-FFF2-40B4-BE49-F238E27FC236}">
                    <a16:creationId xmlns:a16="http://schemas.microsoft.com/office/drawing/2014/main" id="{808B7403-3675-FAE1-B89D-452FB1AE6D26}"/>
                  </a:ext>
                </a:extLst>
              </p:cNvPr>
              <p:cNvSpPr>
                <a:spLocks/>
              </p:cNvSpPr>
              <p:nvPr/>
            </p:nvSpPr>
            <p:spPr bwMode="auto">
              <a:xfrm>
                <a:off x="6734879"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4833EE8F-A215-D963-A7C4-EAF86667655C}"/>
                  </a:ext>
                </a:extLst>
              </p:cNvPr>
              <p:cNvGrpSpPr/>
              <p:nvPr/>
            </p:nvGrpSpPr>
            <p:grpSpPr>
              <a:xfrm>
                <a:off x="7514568" y="1189038"/>
                <a:ext cx="2005012" cy="1966912"/>
                <a:chOff x="7797800" y="1189038"/>
                <a:chExt cx="2005012" cy="1966912"/>
              </a:xfrm>
            </p:grpSpPr>
            <p:sp>
              <p:nvSpPr>
                <p:cNvPr id="40" name="Freeform 28">
                  <a:extLst>
                    <a:ext uri="{FF2B5EF4-FFF2-40B4-BE49-F238E27FC236}">
                      <a16:creationId xmlns:a16="http://schemas.microsoft.com/office/drawing/2014/main" id="{6A427B17-E93D-CC3F-6D84-57873AB3AB9C}"/>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32">
                  <a:extLst>
                    <a:ext uri="{FF2B5EF4-FFF2-40B4-BE49-F238E27FC236}">
                      <a16:creationId xmlns:a16="http://schemas.microsoft.com/office/drawing/2014/main" id="{5DDAA405-CB42-EE9B-9763-2E6D8E62EEAA}"/>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33">
                  <a:extLst>
                    <a:ext uri="{FF2B5EF4-FFF2-40B4-BE49-F238E27FC236}">
                      <a16:creationId xmlns:a16="http://schemas.microsoft.com/office/drawing/2014/main" id="{17CBFC4E-B435-04C1-CE7A-F0838425A8C6}"/>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34">
                  <a:extLst>
                    <a:ext uri="{FF2B5EF4-FFF2-40B4-BE49-F238E27FC236}">
                      <a16:creationId xmlns:a16="http://schemas.microsoft.com/office/drawing/2014/main" id="{435784B9-65E7-2E50-B951-8F1E189E8F20}"/>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35">
                  <a:extLst>
                    <a:ext uri="{FF2B5EF4-FFF2-40B4-BE49-F238E27FC236}">
                      <a16:creationId xmlns:a16="http://schemas.microsoft.com/office/drawing/2014/main" id="{F84F396D-A0E0-D32C-80F7-0835C065134D}"/>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36">
                  <a:extLst>
                    <a:ext uri="{FF2B5EF4-FFF2-40B4-BE49-F238E27FC236}">
                      <a16:creationId xmlns:a16="http://schemas.microsoft.com/office/drawing/2014/main" id="{3E1860E5-79A5-0ACD-9354-21ABBD04F966}"/>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37">
                  <a:extLst>
                    <a:ext uri="{FF2B5EF4-FFF2-40B4-BE49-F238E27FC236}">
                      <a16:creationId xmlns:a16="http://schemas.microsoft.com/office/drawing/2014/main" id="{4B81112A-A0EE-938F-DB0F-073DCAE174F0}"/>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38">
                  <a:extLst>
                    <a:ext uri="{FF2B5EF4-FFF2-40B4-BE49-F238E27FC236}">
                      <a16:creationId xmlns:a16="http://schemas.microsoft.com/office/drawing/2014/main" id="{6A868E0A-82A3-119F-CE9E-08E333E37371}"/>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39">
                  <a:extLst>
                    <a:ext uri="{FF2B5EF4-FFF2-40B4-BE49-F238E27FC236}">
                      <a16:creationId xmlns:a16="http://schemas.microsoft.com/office/drawing/2014/main" id="{47F690D9-4EC0-C28A-F0D0-BE9D4B3AFC6D}"/>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40">
                  <a:extLst>
                    <a:ext uri="{FF2B5EF4-FFF2-40B4-BE49-F238E27FC236}">
                      <a16:creationId xmlns:a16="http://schemas.microsoft.com/office/drawing/2014/main" id="{2F996F73-1337-590F-5745-8B45A7842854}"/>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41">
                  <a:extLst>
                    <a:ext uri="{FF2B5EF4-FFF2-40B4-BE49-F238E27FC236}">
                      <a16:creationId xmlns:a16="http://schemas.microsoft.com/office/drawing/2014/main" id="{1D7E6348-8A81-9E58-4F5C-A86A5A11087C}"/>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42">
                  <a:extLst>
                    <a:ext uri="{FF2B5EF4-FFF2-40B4-BE49-F238E27FC236}">
                      <a16:creationId xmlns:a16="http://schemas.microsoft.com/office/drawing/2014/main" id="{86D16F6D-9C4C-A1EF-5C94-8DF19026A463}"/>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2" name="Freeform 43">
                  <a:extLst>
                    <a:ext uri="{FF2B5EF4-FFF2-40B4-BE49-F238E27FC236}">
                      <a16:creationId xmlns:a16="http://schemas.microsoft.com/office/drawing/2014/main" id="{01E28E20-7D4B-100A-AC00-D1ED29326CF8}"/>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3" name="Freeform 50">
                  <a:extLst>
                    <a:ext uri="{FF2B5EF4-FFF2-40B4-BE49-F238E27FC236}">
                      <a16:creationId xmlns:a16="http://schemas.microsoft.com/office/drawing/2014/main" id="{FCFCABF8-0D94-BFB7-DE55-166A5F7F243A}"/>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4" name="Freeform 51">
                  <a:extLst>
                    <a:ext uri="{FF2B5EF4-FFF2-40B4-BE49-F238E27FC236}">
                      <a16:creationId xmlns:a16="http://schemas.microsoft.com/office/drawing/2014/main" id="{0637A34A-AEBC-4D34-BC7E-8CBC31950426}"/>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5" name="Freeform 52">
                  <a:extLst>
                    <a:ext uri="{FF2B5EF4-FFF2-40B4-BE49-F238E27FC236}">
                      <a16:creationId xmlns:a16="http://schemas.microsoft.com/office/drawing/2014/main" id="{EB3A48B5-EA60-DC73-79F9-4260365407ED}"/>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6" name="Freeform 53">
                  <a:extLst>
                    <a:ext uri="{FF2B5EF4-FFF2-40B4-BE49-F238E27FC236}">
                      <a16:creationId xmlns:a16="http://schemas.microsoft.com/office/drawing/2014/main" id="{36205746-BD2F-7C3B-7EA9-85D0335E3D99}"/>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32">
                  <a:extLst>
                    <a:ext uri="{FF2B5EF4-FFF2-40B4-BE49-F238E27FC236}">
                      <a16:creationId xmlns:a16="http://schemas.microsoft.com/office/drawing/2014/main" id="{A1DB9191-6825-39F8-ADF3-F1773CC22962}"/>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8" name="Freeform 32">
                  <a:extLst>
                    <a:ext uri="{FF2B5EF4-FFF2-40B4-BE49-F238E27FC236}">
                      <a16:creationId xmlns:a16="http://schemas.microsoft.com/office/drawing/2014/main" id="{533DD4E6-3747-5377-BC32-A573EC335D8A}"/>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59" name="Freeform 32">
                  <a:extLst>
                    <a:ext uri="{FF2B5EF4-FFF2-40B4-BE49-F238E27FC236}">
                      <a16:creationId xmlns:a16="http://schemas.microsoft.com/office/drawing/2014/main" id="{4CE088F5-A054-B5F5-CDFA-3664008B8C2D}"/>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 name="Picture 10">
                <a:extLst>
                  <a:ext uri="{FF2B5EF4-FFF2-40B4-BE49-F238E27FC236}">
                    <a16:creationId xmlns:a16="http://schemas.microsoft.com/office/drawing/2014/main" id="{BD4C43D2-3F08-C5DF-3E49-2CC19E86653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75887" y="3879050"/>
                <a:ext cx="1044116" cy="1044116"/>
              </a:xfrm>
              <a:prstGeom prst="rect">
                <a:avLst/>
              </a:prstGeom>
            </p:spPr>
          </p:pic>
          <p:pic>
            <p:nvPicPr>
              <p:cNvPr id="12" name="Picture 11">
                <a:extLst>
                  <a:ext uri="{FF2B5EF4-FFF2-40B4-BE49-F238E27FC236}">
                    <a16:creationId xmlns:a16="http://schemas.microsoft.com/office/drawing/2014/main" id="{AD544594-A475-959E-0A4C-B2784984A1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22591" y="3782494"/>
                <a:ext cx="1237228" cy="1237228"/>
              </a:xfrm>
              <a:prstGeom prst="rect">
                <a:avLst/>
              </a:prstGeom>
            </p:spPr>
          </p:pic>
          <p:grpSp>
            <p:nvGrpSpPr>
              <p:cNvPr id="13" name="Group 12">
                <a:extLst>
                  <a:ext uri="{FF2B5EF4-FFF2-40B4-BE49-F238E27FC236}">
                    <a16:creationId xmlns:a16="http://schemas.microsoft.com/office/drawing/2014/main" id="{89F46F27-CB2D-01CC-C0F4-F2B38B593B96}"/>
                  </a:ext>
                </a:extLst>
              </p:cNvPr>
              <p:cNvGrpSpPr/>
              <p:nvPr/>
            </p:nvGrpSpPr>
            <p:grpSpPr>
              <a:xfrm>
                <a:off x="6121227" y="1189038"/>
                <a:ext cx="4697412" cy="3830684"/>
                <a:chOff x="6057900" y="1189038"/>
                <a:chExt cx="4697412" cy="3830684"/>
              </a:xfrm>
            </p:grpSpPr>
            <p:sp>
              <p:nvSpPr>
                <p:cNvPr id="14" name="Freeform 25">
                  <a:extLst>
                    <a:ext uri="{FF2B5EF4-FFF2-40B4-BE49-F238E27FC236}">
                      <a16:creationId xmlns:a16="http://schemas.microsoft.com/office/drawing/2014/main" id="{92EBF0BC-7704-9D3C-BFD5-3D3FD07488C2}"/>
                    </a:ext>
                  </a:extLst>
                </p:cNvPr>
                <p:cNvSpPr>
                  <a:spLocks/>
                </p:cNvSpPr>
                <p:nvPr/>
              </p:nvSpPr>
              <p:spPr bwMode="auto">
                <a:xfrm>
                  <a:off x="6670188" y="2979738"/>
                  <a:ext cx="3548515" cy="577850"/>
                </a:xfrm>
                <a:custGeom>
                  <a:avLst/>
                  <a:gdLst>
                    <a:gd name="T0" fmla="*/ 1315 w 1315"/>
                    <a:gd name="T1" fmla="*/ 283 h 283"/>
                    <a:gd name="T2" fmla="*/ 1315 w 1315"/>
                    <a:gd name="T3" fmla="*/ 46 h 283"/>
                    <a:gd name="T4" fmla="*/ 1268 w 1315"/>
                    <a:gd name="T5" fmla="*/ 0 h 283"/>
                    <a:gd name="T6" fmla="*/ 46 w 1315"/>
                    <a:gd name="T7" fmla="*/ 0 h 283"/>
                    <a:gd name="T8" fmla="*/ 0 w 1315"/>
                    <a:gd name="T9" fmla="*/ 46 h 283"/>
                    <a:gd name="T10" fmla="*/ 0 w 1315"/>
                    <a:gd name="T11" fmla="*/ 283 h 283"/>
                  </a:gdLst>
                  <a:ahLst/>
                  <a:cxnLst>
                    <a:cxn ang="0">
                      <a:pos x="T0" y="T1"/>
                    </a:cxn>
                    <a:cxn ang="0">
                      <a:pos x="T2" y="T3"/>
                    </a:cxn>
                    <a:cxn ang="0">
                      <a:pos x="T4" y="T5"/>
                    </a:cxn>
                    <a:cxn ang="0">
                      <a:pos x="T6" y="T7"/>
                    </a:cxn>
                    <a:cxn ang="0">
                      <a:pos x="T8" y="T9"/>
                    </a:cxn>
                    <a:cxn ang="0">
                      <a:pos x="T10" y="T11"/>
                    </a:cxn>
                  </a:cxnLst>
                  <a:rect l="0" t="0" r="r" b="b"/>
                  <a:pathLst>
                    <a:path w="1315" h="283">
                      <a:moveTo>
                        <a:pt x="1315" y="283"/>
                      </a:moveTo>
                      <a:cubicBezTo>
                        <a:pt x="1315" y="46"/>
                        <a:pt x="1315" y="46"/>
                        <a:pt x="1315" y="46"/>
                      </a:cubicBezTo>
                      <a:cubicBezTo>
                        <a:pt x="1315" y="21"/>
                        <a:pt x="1294" y="0"/>
                        <a:pt x="1268" y="0"/>
                      </a:cubicBezTo>
                      <a:cubicBezTo>
                        <a:pt x="46" y="0"/>
                        <a:pt x="46" y="0"/>
                        <a:pt x="46" y="0"/>
                      </a:cubicBezTo>
                      <a:cubicBezTo>
                        <a:pt x="21" y="0"/>
                        <a:pt x="0" y="21"/>
                        <a:pt x="0" y="46"/>
                      </a:cubicBezTo>
                      <a:cubicBezTo>
                        <a:pt x="0" y="283"/>
                        <a:pt x="0" y="283"/>
                        <a:pt x="0" y="283"/>
                      </a:cubicBezTo>
                    </a:path>
                  </a:pathLst>
                </a:custGeom>
                <a:noFill/>
                <a:ln w="3175" cap="flat">
                  <a:solidFill>
                    <a:schemeClr val="bg1">
                      <a:lumMod val="75000"/>
                    </a:schemeClr>
                  </a:solidFill>
                  <a:prstDash val="solid"/>
                  <a:miter lim="800000"/>
                  <a:headEnd type="oval" w="med" len="med"/>
                  <a:tailEnd type="oval" w="med" len="me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5" name="Oval 44">
                  <a:extLst>
                    <a:ext uri="{FF2B5EF4-FFF2-40B4-BE49-F238E27FC236}">
                      <a16:creationId xmlns:a16="http://schemas.microsoft.com/office/drawing/2014/main" id="{AC3B8861-866E-4F2A-9E68-5CF46A3A13B6}"/>
                    </a:ext>
                  </a:extLst>
                </p:cNvPr>
                <p:cNvSpPr>
                  <a:spLocks noChangeArrowheads="1"/>
                </p:cNvSpPr>
                <p:nvPr/>
              </p:nvSpPr>
              <p:spPr bwMode="auto">
                <a:xfrm>
                  <a:off x="8081701" y="4035425"/>
                  <a:ext cx="646419" cy="598809"/>
                </a:xfrm>
                <a:prstGeom prst="ellipse">
                  <a:avLst/>
                </a:prstGeom>
                <a:solidFill>
                  <a:schemeClr val="bg1">
                    <a:lumMod val="95000"/>
                  </a:schemeClr>
                </a:solidFill>
                <a:ln w="9525">
                  <a:solidFill>
                    <a:srgbClr val="000000"/>
                  </a:solidFill>
                  <a:round/>
                  <a:headEnd/>
                  <a:tailEnd/>
                </a:ln>
              </p:spPr>
              <p:txBody>
                <a:bodyPr vert="horz" wrap="square" lIns="0" tIns="0" rIns="0" bIns="0" numCol="1" anchor="ctr"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effectLst/>
                      <a:uLnTx/>
                      <a:uFillTx/>
                      <a:latin typeface="Segoe UI"/>
                      <a:ea typeface="+mn-ea"/>
                      <a:cs typeface="+mn-cs"/>
                    </a:rPr>
                    <a:t>OR</a:t>
                  </a:r>
                </a:p>
              </p:txBody>
            </p:sp>
            <p:grpSp>
              <p:nvGrpSpPr>
                <p:cNvPr id="16" name="Group 15">
                  <a:extLst>
                    <a:ext uri="{FF2B5EF4-FFF2-40B4-BE49-F238E27FC236}">
                      <a16:creationId xmlns:a16="http://schemas.microsoft.com/office/drawing/2014/main" id="{84075968-FDF1-1E0B-95DA-F23E201BEF28}"/>
                    </a:ext>
                  </a:extLst>
                </p:cNvPr>
                <p:cNvGrpSpPr/>
                <p:nvPr/>
              </p:nvGrpSpPr>
              <p:grpSpPr>
                <a:xfrm>
                  <a:off x="7449877" y="1189038"/>
                  <a:ext cx="2008926" cy="1966912"/>
                  <a:chOff x="7797800" y="1189038"/>
                  <a:chExt cx="2008926" cy="1966912"/>
                </a:xfrm>
              </p:grpSpPr>
              <p:sp>
                <p:nvSpPr>
                  <p:cNvPr id="19" name="Freeform 28">
                    <a:extLst>
                      <a:ext uri="{FF2B5EF4-FFF2-40B4-BE49-F238E27FC236}">
                        <a16:creationId xmlns:a16="http://schemas.microsoft.com/office/drawing/2014/main" id="{AF328617-DA00-73DC-C3CB-8129A074E1B4}"/>
                      </a:ext>
                    </a:extLst>
                  </p:cNvPr>
                  <p:cNvSpPr>
                    <a:spLocks noEditPoints="1"/>
                  </p:cNvSpPr>
                  <p:nvPr/>
                </p:nvSpPr>
                <p:spPr bwMode="auto">
                  <a:xfrm>
                    <a:off x="7797800" y="1189038"/>
                    <a:ext cx="2005012" cy="1963737"/>
                  </a:xfrm>
                  <a:custGeom>
                    <a:avLst/>
                    <a:gdLst>
                      <a:gd name="T0" fmla="*/ 0 w 982"/>
                      <a:gd name="T1" fmla="*/ 89 h 963"/>
                      <a:gd name="T2" fmla="*/ 6 w 982"/>
                      <a:gd name="T3" fmla="*/ 396 h 963"/>
                      <a:gd name="T4" fmla="*/ 590 w 982"/>
                      <a:gd name="T5" fmla="*/ 963 h 963"/>
                      <a:gd name="T6" fmla="*/ 982 w 982"/>
                      <a:gd name="T7" fmla="*/ 557 h 963"/>
                      <a:gd name="T8" fmla="*/ 404 w 982"/>
                      <a:gd name="T9" fmla="*/ 0 h 963"/>
                      <a:gd name="T10" fmla="*/ 80 w 982"/>
                      <a:gd name="T11" fmla="*/ 5 h 963"/>
                      <a:gd name="T12" fmla="*/ 0 w 982"/>
                      <a:gd name="T13" fmla="*/ 89 h 963"/>
                      <a:gd name="T14" fmla="*/ 221 w 982"/>
                      <a:gd name="T15" fmla="*/ 100 h 963"/>
                      <a:gd name="T16" fmla="*/ 223 w 982"/>
                      <a:gd name="T17" fmla="*/ 217 h 963"/>
                      <a:gd name="T18" fmla="*/ 106 w 982"/>
                      <a:gd name="T19" fmla="*/ 219 h 963"/>
                      <a:gd name="T20" fmla="*/ 104 w 982"/>
                      <a:gd name="T21" fmla="*/ 103 h 963"/>
                      <a:gd name="T22" fmla="*/ 221 w 982"/>
                      <a:gd name="T23" fmla="*/ 100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2" h="963">
                        <a:moveTo>
                          <a:pt x="0" y="89"/>
                        </a:moveTo>
                        <a:cubicBezTo>
                          <a:pt x="6" y="396"/>
                          <a:pt x="6" y="396"/>
                          <a:pt x="6" y="396"/>
                        </a:cubicBezTo>
                        <a:cubicBezTo>
                          <a:pt x="590" y="963"/>
                          <a:pt x="590" y="963"/>
                          <a:pt x="590" y="963"/>
                        </a:cubicBezTo>
                        <a:cubicBezTo>
                          <a:pt x="982" y="557"/>
                          <a:pt x="982" y="557"/>
                          <a:pt x="982" y="557"/>
                        </a:cubicBezTo>
                        <a:cubicBezTo>
                          <a:pt x="404" y="0"/>
                          <a:pt x="404" y="0"/>
                          <a:pt x="404" y="0"/>
                        </a:cubicBezTo>
                        <a:cubicBezTo>
                          <a:pt x="80" y="5"/>
                          <a:pt x="80" y="5"/>
                          <a:pt x="80" y="5"/>
                        </a:cubicBezTo>
                        <a:lnTo>
                          <a:pt x="0" y="89"/>
                        </a:lnTo>
                        <a:close/>
                        <a:moveTo>
                          <a:pt x="221" y="100"/>
                        </a:moveTo>
                        <a:cubicBezTo>
                          <a:pt x="254" y="132"/>
                          <a:pt x="255" y="184"/>
                          <a:pt x="223" y="217"/>
                        </a:cubicBezTo>
                        <a:cubicBezTo>
                          <a:pt x="191" y="250"/>
                          <a:pt x="139" y="251"/>
                          <a:pt x="106" y="219"/>
                        </a:cubicBezTo>
                        <a:cubicBezTo>
                          <a:pt x="74" y="187"/>
                          <a:pt x="73" y="135"/>
                          <a:pt x="104" y="103"/>
                        </a:cubicBezTo>
                        <a:cubicBezTo>
                          <a:pt x="136" y="70"/>
                          <a:pt x="188" y="69"/>
                          <a:pt x="221" y="100"/>
                        </a:cubicBezTo>
                        <a:close/>
                      </a:path>
                    </a:pathLst>
                  </a:custGeom>
                  <a:solidFill>
                    <a:srgbClr val="0079D6"/>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0" name="Freeform 32">
                    <a:extLst>
                      <a:ext uri="{FF2B5EF4-FFF2-40B4-BE49-F238E27FC236}">
                        <a16:creationId xmlns:a16="http://schemas.microsoft.com/office/drawing/2014/main" id="{8C832E31-7407-694A-80AA-8A22BE2F0A2F}"/>
                      </a:ext>
                    </a:extLst>
                  </p:cNvPr>
                  <p:cNvSpPr>
                    <a:spLocks/>
                  </p:cNvSpPr>
                  <p:nvPr/>
                </p:nvSpPr>
                <p:spPr bwMode="auto">
                  <a:xfrm>
                    <a:off x="9559924" y="2514600"/>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1" name="Freeform 33">
                    <a:extLst>
                      <a:ext uri="{FF2B5EF4-FFF2-40B4-BE49-F238E27FC236}">
                        <a16:creationId xmlns:a16="http://schemas.microsoft.com/office/drawing/2014/main" id="{B2938FD6-88EA-B8C6-1B91-BC4295A84D3E}"/>
                      </a:ext>
                    </a:extLst>
                  </p:cNvPr>
                  <p:cNvSpPr>
                    <a:spLocks/>
                  </p:cNvSpPr>
                  <p:nvPr/>
                </p:nvSpPr>
                <p:spPr bwMode="auto">
                  <a:xfrm>
                    <a:off x="9502774" y="2573338"/>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2" name="Freeform 34">
                    <a:extLst>
                      <a:ext uri="{FF2B5EF4-FFF2-40B4-BE49-F238E27FC236}">
                        <a16:creationId xmlns:a16="http://schemas.microsoft.com/office/drawing/2014/main" id="{6C483E20-B820-1580-EF3B-47AE3A45DD70}"/>
                      </a:ext>
                    </a:extLst>
                  </p:cNvPr>
                  <p:cNvSpPr>
                    <a:spLocks/>
                  </p:cNvSpPr>
                  <p:nvPr/>
                </p:nvSpPr>
                <p:spPr bwMode="auto">
                  <a:xfrm>
                    <a:off x="9447212" y="2630488"/>
                    <a:ext cx="49212" cy="60325"/>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3" name="Freeform 35">
                    <a:extLst>
                      <a:ext uri="{FF2B5EF4-FFF2-40B4-BE49-F238E27FC236}">
                        <a16:creationId xmlns:a16="http://schemas.microsoft.com/office/drawing/2014/main" id="{21D1887F-5BC8-2CCC-2974-E0F54EB09A08}"/>
                      </a:ext>
                    </a:extLst>
                  </p:cNvPr>
                  <p:cNvSpPr>
                    <a:spLocks/>
                  </p:cNvSpPr>
                  <p:nvPr/>
                </p:nvSpPr>
                <p:spPr bwMode="auto">
                  <a:xfrm>
                    <a:off x="9390062" y="2690813"/>
                    <a:ext cx="50800" cy="57150"/>
                  </a:xfrm>
                  <a:custGeom>
                    <a:avLst/>
                    <a:gdLst>
                      <a:gd name="T0" fmla="*/ 25 w 25"/>
                      <a:gd name="T1" fmla="*/ 0 h 28"/>
                      <a:gd name="T2" fmla="*/ 24 w 25"/>
                      <a:gd name="T3" fmla="*/ 21 h 28"/>
                      <a:gd name="T4" fmla="*/ 17 w 25"/>
                      <a:gd name="T5" fmla="*/ 28 h 28"/>
                      <a:gd name="T6" fmla="*/ 5 w 25"/>
                      <a:gd name="T7" fmla="*/ 28 h 28"/>
                      <a:gd name="T8" fmla="*/ 3 w 25"/>
                      <a:gd name="T9" fmla="*/ 22 h 28"/>
                      <a:gd name="T10" fmla="*/ 25 w 25"/>
                      <a:gd name="T11" fmla="*/ 0 h 28"/>
                    </a:gdLst>
                    <a:ahLst/>
                    <a:cxnLst>
                      <a:cxn ang="0">
                        <a:pos x="T0" y="T1"/>
                      </a:cxn>
                      <a:cxn ang="0">
                        <a:pos x="T2" y="T3"/>
                      </a:cxn>
                      <a:cxn ang="0">
                        <a:pos x="T4" y="T5"/>
                      </a:cxn>
                      <a:cxn ang="0">
                        <a:pos x="T6" y="T7"/>
                      </a:cxn>
                      <a:cxn ang="0">
                        <a:pos x="T8" y="T9"/>
                      </a:cxn>
                      <a:cxn ang="0">
                        <a:pos x="T10" y="T11"/>
                      </a:cxn>
                    </a:cxnLst>
                    <a:rect l="0" t="0" r="r" b="b"/>
                    <a:pathLst>
                      <a:path w="25" h="28">
                        <a:moveTo>
                          <a:pt x="25" y="0"/>
                        </a:moveTo>
                        <a:cubicBezTo>
                          <a:pt x="24" y="21"/>
                          <a:pt x="24" y="21"/>
                          <a:pt x="24" y="21"/>
                        </a:cubicBezTo>
                        <a:cubicBezTo>
                          <a:pt x="24" y="25"/>
                          <a:pt x="21" y="28"/>
                          <a:pt x="17" y="28"/>
                        </a:cubicBezTo>
                        <a:cubicBezTo>
                          <a:pt x="5" y="28"/>
                          <a:pt x="5" y="28"/>
                          <a:pt x="5" y="28"/>
                        </a:cubicBezTo>
                        <a:cubicBezTo>
                          <a:pt x="1" y="28"/>
                          <a:pt x="0" y="25"/>
                          <a:pt x="3" y="22"/>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4" name="Freeform 36">
                    <a:extLst>
                      <a:ext uri="{FF2B5EF4-FFF2-40B4-BE49-F238E27FC236}">
                        <a16:creationId xmlns:a16="http://schemas.microsoft.com/office/drawing/2014/main" id="{A7182ABD-EB77-9443-5C39-3D69C78D01ED}"/>
                      </a:ext>
                    </a:extLst>
                  </p:cNvPr>
                  <p:cNvSpPr>
                    <a:spLocks/>
                  </p:cNvSpPr>
                  <p:nvPr/>
                </p:nvSpPr>
                <p:spPr bwMode="auto">
                  <a:xfrm>
                    <a:off x="9334499" y="2747963"/>
                    <a:ext cx="49212" cy="58737"/>
                  </a:xfrm>
                  <a:custGeom>
                    <a:avLst/>
                    <a:gdLst>
                      <a:gd name="T0" fmla="*/ 24 w 24"/>
                      <a:gd name="T1" fmla="*/ 0 h 29"/>
                      <a:gd name="T2" fmla="*/ 24 w 24"/>
                      <a:gd name="T3" fmla="*/ 22 h 29"/>
                      <a:gd name="T4" fmla="*/ 16 w 24"/>
                      <a:gd name="T5" fmla="*/ 29 h 29"/>
                      <a:gd name="T6" fmla="*/ 5 w 24"/>
                      <a:gd name="T7" fmla="*/ 28 h 29"/>
                      <a:gd name="T8" fmla="*/ 3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4" y="26"/>
                          <a:pt x="20" y="29"/>
                          <a:pt x="16" y="29"/>
                        </a:cubicBezTo>
                        <a:cubicBezTo>
                          <a:pt x="5" y="28"/>
                          <a:pt x="5" y="28"/>
                          <a:pt x="5" y="28"/>
                        </a:cubicBezTo>
                        <a:cubicBezTo>
                          <a:pt x="1" y="28"/>
                          <a:pt x="0" y="25"/>
                          <a:pt x="3"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5" name="Freeform 37">
                    <a:extLst>
                      <a:ext uri="{FF2B5EF4-FFF2-40B4-BE49-F238E27FC236}">
                        <a16:creationId xmlns:a16="http://schemas.microsoft.com/office/drawing/2014/main" id="{594FA6B8-E96A-9C0C-F4DC-3D3B24ADF2ED}"/>
                      </a:ext>
                    </a:extLst>
                  </p:cNvPr>
                  <p:cNvSpPr>
                    <a:spLocks/>
                  </p:cNvSpPr>
                  <p:nvPr/>
                </p:nvSpPr>
                <p:spPr bwMode="auto">
                  <a:xfrm>
                    <a:off x="9277349" y="2805113"/>
                    <a:ext cx="50800" cy="58737"/>
                  </a:xfrm>
                  <a:custGeom>
                    <a:avLst/>
                    <a:gdLst>
                      <a:gd name="T0" fmla="*/ 25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5"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6" name="Freeform 38">
                    <a:extLst>
                      <a:ext uri="{FF2B5EF4-FFF2-40B4-BE49-F238E27FC236}">
                        <a16:creationId xmlns:a16="http://schemas.microsoft.com/office/drawing/2014/main" id="{4BB76E3E-8F44-E076-7F38-FE337DB092B1}"/>
                      </a:ext>
                    </a:extLst>
                  </p:cNvPr>
                  <p:cNvSpPr>
                    <a:spLocks/>
                  </p:cNvSpPr>
                  <p:nvPr/>
                </p:nvSpPr>
                <p:spPr bwMode="auto">
                  <a:xfrm>
                    <a:off x="9221787" y="2863850"/>
                    <a:ext cx="49212" cy="58737"/>
                  </a:xfrm>
                  <a:custGeom>
                    <a:avLst/>
                    <a:gdLst>
                      <a:gd name="T0" fmla="*/ 24 w 24"/>
                      <a:gd name="T1" fmla="*/ 0 h 29"/>
                      <a:gd name="T2" fmla="*/ 24 w 24"/>
                      <a:gd name="T3" fmla="*/ 22 h 29"/>
                      <a:gd name="T4" fmla="*/ 16 w 24"/>
                      <a:gd name="T5" fmla="*/ 29 h 29"/>
                      <a:gd name="T6" fmla="*/ 5 w 24"/>
                      <a:gd name="T7" fmla="*/ 28 h 29"/>
                      <a:gd name="T8" fmla="*/ 2 w 24"/>
                      <a:gd name="T9" fmla="*/ 23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4" y="22"/>
                          <a:pt x="24" y="22"/>
                          <a:pt x="24" y="22"/>
                        </a:cubicBezTo>
                        <a:cubicBezTo>
                          <a:pt x="23" y="26"/>
                          <a:pt x="20" y="29"/>
                          <a:pt x="16" y="29"/>
                        </a:cubicBezTo>
                        <a:cubicBezTo>
                          <a:pt x="5" y="28"/>
                          <a:pt x="5" y="28"/>
                          <a:pt x="5" y="28"/>
                        </a:cubicBezTo>
                        <a:cubicBezTo>
                          <a:pt x="1" y="28"/>
                          <a:pt x="0" y="25"/>
                          <a:pt x="2" y="23"/>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7" name="Freeform 39">
                    <a:extLst>
                      <a:ext uri="{FF2B5EF4-FFF2-40B4-BE49-F238E27FC236}">
                        <a16:creationId xmlns:a16="http://schemas.microsoft.com/office/drawing/2014/main" id="{A9A33D3E-6FDF-8509-49ED-B0007A7C63D2}"/>
                      </a:ext>
                    </a:extLst>
                  </p:cNvPr>
                  <p:cNvSpPr>
                    <a:spLocks/>
                  </p:cNvSpPr>
                  <p:nvPr/>
                </p:nvSpPr>
                <p:spPr bwMode="auto">
                  <a:xfrm>
                    <a:off x="9164637" y="2921000"/>
                    <a:ext cx="50800" cy="58737"/>
                  </a:xfrm>
                  <a:custGeom>
                    <a:avLst/>
                    <a:gdLst>
                      <a:gd name="T0" fmla="*/ 24 w 25"/>
                      <a:gd name="T1" fmla="*/ 1 h 29"/>
                      <a:gd name="T2" fmla="*/ 24 w 25"/>
                      <a:gd name="T3" fmla="*/ 22 h 29"/>
                      <a:gd name="T4" fmla="*/ 17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7"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8" name="Freeform 40">
                    <a:extLst>
                      <a:ext uri="{FF2B5EF4-FFF2-40B4-BE49-F238E27FC236}">
                        <a16:creationId xmlns:a16="http://schemas.microsoft.com/office/drawing/2014/main" id="{28B97F15-447D-1E1F-A4C1-E8B9A7642AEC}"/>
                      </a:ext>
                    </a:extLst>
                  </p:cNvPr>
                  <p:cNvSpPr>
                    <a:spLocks/>
                  </p:cNvSpPr>
                  <p:nvPr/>
                </p:nvSpPr>
                <p:spPr bwMode="auto">
                  <a:xfrm>
                    <a:off x="9110662" y="2979738"/>
                    <a:ext cx="47625" cy="58737"/>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29" name="Freeform 41">
                    <a:extLst>
                      <a:ext uri="{FF2B5EF4-FFF2-40B4-BE49-F238E27FC236}">
                        <a16:creationId xmlns:a16="http://schemas.microsoft.com/office/drawing/2014/main" id="{D7E081A8-3CE0-00FE-B6E7-21A9F0A34998}"/>
                      </a:ext>
                    </a:extLst>
                  </p:cNvPr>
                  <p:cNvSpPr>
                    <a:spLocks/>
                  </p:cNvSpPr>
                  <p:nvPr/>
                </p:nvSpPr>
                <p:spPr bwMode="auto">
                  <a:xfrm>
                    <a:off x="9053512" y="3036888"/>
                    <a:ext cx="50800" cy="58737"/>
                  </a:xfrm>
                  <a:custGeom>
                    <a:avLst/>
                    <a:gdLst>
                      <a:gd name="T0" fmla="*/ 24 w 25"/>
                      <a:gd name="T1" fmla="*/ 1 h 29"/>
                      <a:gd name="T2" fmla="*/ 24 w 25"/>
                      <a:gd name="T3" fmla="*/ 22 h 29"/>
                      <a:gd name="T4" fmla="*/ 16 w 25"/>
                      <a:gd name="T5" fmla="*/ 29 h 29"/>
                      <a:gd name="T6" fmla="*/ 5 w 25"/>
                      <a:gd name="T7" fmla="*/ 29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1"/>
                        </a:moveTo>
                        <a:cubicBezTo>
                          <a:pt x="24" y="22"/>
                          <a:pt x="24" y="22"/>
                          <a:pt x="24" y="22"/>
                        </a:cubicBezTo>
                        <a:cubicBezTo>
                          <a:pt x="24" y="26"/>
                          <a:pt x="21" y="29"/>
                          <a:pt x="16" y="29"/>
                        </a:cubicBezTo>
                        <a:cubicBezTo>
                          <a:pt x="5" y="29"/>
                          <a:pt x="5" y="29"/>
                          <a:pt x="5" y="29"/>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Freeform 42">
                    <a:extLst>
                      <a:ext uri="{FF2B5EF4-FFF2-40B4-BE49-F238E27FC236}">
                        <a16:creationId xmlns:a16="http://schemas.microsoft.com/office/drawing/2014/main" id="{8BE92E73-3406-B7D0-76E5-942D45F9B62B}"/>
                      </a:ext>
                    </a:extLst>
                  </p:cNvPr>
                  <p:cNvSpPr>
                    <a:spLocks/>
                  </p:cNvSpPr>
                  <p:nvPr/>
                </p:nvSpPr>
                <p:spPr bwMode="auto">
                  <a:xfrm>
                    <a:off x="8997949" y="3095625"/>
                    <a:ext cx="49212" cy="60325"/>
                  </a:xfrm>
                  <a:custGeom>
                    <a:avLst/>
                    <a:gdLst>
                      <a:gd name="T0" fmla="*/ 24 w 24"/>
                      <a:gd name="T1" fmla="*/ 0 h 29"/>
                      <a:gd name="T2" fmla="*/ 23 w 24"/>
                      <a:gd name="T3" fmla="*/ 22 h 29"/>
                      <a:gd name="T4" fmla="*/ 16 w 24"/>
                      <a:gd name="T5" fmla="*/ 29 h 29"/>
                      <a:gd name="T6" fmla="*/ 5 w 24"/>
                      <a:gd name="T7" fmla="*/ 28 h 29"/>
                      <a:gd name="T8" fmla="*/ 2 w 24"/>
                      <a:gd name="T9" fmla="*/ 22 h 29"/>
                      <a:gd name="T10" fmla="*/ 24 w 24"/>
                      <a:gd name="T11" fmla="*/ 0 h 29"/>
                    </a:gdLst>
                    <a:ahLst/>
                    <a:cxnLst>
                      <a:cxn ang="0">
                        <a:pos x="T0" y="T1"/>
                      </a:cxn>
                      <a:cxn ang="0">
                        <a:pos x="T2" y="T3"/>
                      </a:cxn>
                      <a:cxn ang="0">
                        <a:pos x="T4" y="T5"/>
                      </a:cxn>
                      <a:cxn ang="0">
                        <a:pos x="T6" y="T7"/>
                      </a:cxn>
                      <a:cxn ang="0">
                        <a:pos x="T8" y="T9"/>
                      </a:cxn>
                      <a:cxn ang="0">
                        <a:pos x="T10" y="T11"/>
                      </a:cxn>
                    </a:cxnLst>
                    <a:rect l="0" t="0" r="r" b="b"/>
                    <a:pathLst>
                      <a:path w="24" h="29">
                        <a:moveTo>
                          <a:pt x="24" y="0"/>
                        </a:moveTo>
                        <a:cubicBezTo>
                          <a:pt x="23" y="22"/>
                          <a:pt x="23" y="22"/>
                          <a:pt x="23" y="22"/>
                        </a:cubicBezTo>
                        <a:cubicBezTo>
                          <a:pt x="23" y="26"/>
                          <a:pt x="20" y="29"/>
                          <a:pt x="16" y="29"/>
                        </a:cubicBezTo>
                        <a:cubicBezTo>
                          <a:pt x="5" y="28"/>
                          <a:pt x="5" y="28"/>
                          <a:pt x="5" y="28"/>
                        </a:cubicBezTo>
                        <a:cubicBezTo>
                          <a:pt x="1" y="28"/>
                          <a:pt x="0" y="25"/>
                          <a:pt x="2" y="22"/>
                        </a:cubicBezTo>
                        <a:cubicBezTo>
                          <a:pt x="24" y="0"/>
                          <a:pt x="24" y="0"/>
                          <a:pt x="24"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1" name="Freeform 43">
                    <a:extLst>
                      <a:ext uri="{FF2B5EF4-FFF2-40B4-BE49-F238E27FC236}">
                        <a16:creationId xmlns:a16="http://schemas.microsoft.com/office/drawing/2014/main" id="{734C12FB-E1EE-C98A-3B04-B7797FB9AB17}"/>
                      </a:ext>
                    </a:extLst>
                  </p:cNvPr>
                  <p:cNvSpPr>
                    <a:spLocks noEditPoints="1"/>
                  </p:cNvSpPr>
                  <p:nvPr/>
                </p:nvSpPr>
                <p:spPr bwMode="auto">
                  <a:xfrm>
                    <a:off x="7907337" y="1290638"/>
                    <a:ext cx="449262" cy="449262"/>
                  </a:xfrm>
                  <a:custGeom>
                    <a:avLst/>
                    <a:gdLst>
                      <a:gd name="T0" fmla="*/ 108 w 220"/>
                      <a:gd name="T1" fmla="*/ 1 h 220"/>
                      <a:gd name="T2" fmla="*/ 1 w 220"/>
                      <a:gd name="T3" fmla="*/ 112 h 220"/>
                      <a:gd name="T4" fmla="*/ 112 w 220"/>
                      <a:gd name="T5" fmla="*/ 219 h 220"/>
                      <a:gd name="T6" fmla="*/ 219 w 220"/>
                      <a:gd name="T7" fmla="*/ 108 h 220"/>
                      <a:gd name="T8" fmla="*/ 108 w 220"/>
                      <a:gd name="T9" fmla="*/ 1 h 220"/>
                      <a:gd name="T10" fmla="*/ 112 w 220"/>
                      <a:gd name="T11" fmla="*/ 191 h 220"/>
                      <a:gd name="T12" fmla="*/ 29 w 220"/>
                      <a:gd name="T13" fmla="*/ 111 h 220"/>
                      <a:gd name="T14" fmla="*/ 109 w 220"/>
                      <a:gd name="T15" fmla="*/ 29 h 220"/>
                      <a:gd name="T16" fmla="*/ 191 w 220"/>
                      <a:gd name="T17" fmla="*/ 108 h 220"/>
                      <a:gd name="T18" fmla="*/ 112 w 220"/>
                      <a:gd name="T19" fmla="*/ 191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20">
                        <a:moveTo>
                          <a:pt x="108" y="1"/>
                        </a:moveTo>
                        <a:cubicBezTo>
                          <a:pt x="48" y="2"/>
                          <a:pt x="0" y="52"/>
                          <a:pt x="1" y="112"/>
                        </a:cubicBezTo>
                        <a:cubicBezTo>
                          <a:pt x="2" y="172"/>
                          <a:pt x="52" y="220"/>
                          <a:pt x="112" y="219"/>
                        </a:cubicBezTo>
                        <a:cubicBezTo>
                          <a:pt x="172" y="218"/>
                          <a:pt x="220" y="168"/>
                          <a:pt x="219" y="108"/>
                        </a:cubicBezTo>
                        <a:cubicBezTo>
                          <a:pt x="218" y="48"/>
                          <a:pt x="168" y="0"/>
                          <a:pt x="108" y="1"/>
                        </a:cubicBezTo>
                        <a:close/>
                        <a:moveTo>
                          <a:pt x="112" y="191"/>
                        </a:moveTo>
                        <a:cubicBezTo>
                          <a:pt x="67" y="192"/>
                          <a:pt x="30" y="156"/>
                          <a:pt x="29" y="111"/>
                        </a:cubicBezTo>
                        <a:cubicBezTo>
                          <a:pt x="28" y="66"/>
                          <a:pt x="64" y="29"/>
                          <a:pt x="109" y="29"/>
                        </a:cubicBezTo>
                        <a:cubicBezTo>
                          <a:pt x="153" y="28"/>
                          <a:pt x="190" y="63"/>
                          <a:pt x="191" y="108"/>
                        </a:cubicBezTo>
                        <a:cubicBezTo>
                          <a:pt x="192" y="153"/>
                          <a:pt x="156" y="190"/>
                          <a:pt x="112" y="191"/>
                        </a:cubicBezTo>
                        <a:close/>
                      </a:path>
                    </a:pathLst>
                  </a:custGeom>
                  <a:solidFill>
                    <a:srgbClr val="F2F2F2"/>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2" name="Freeform 50">
                    <a:extLst>
                      <a:ext uri="{FF2B5EF4-FFF2-40B4-BE49-F238E27FC236}">
                        <a16:creationId xmlns:a16="http://schemas.microsoft.com/office/drawing/2014/main" id="{85D74385-6B41-7E85-7C65-F94D5DD5FF45}"/>
                      </a:ext>
                    </a:extLst>
                  </p:cNvPr>
                  <p:cNvSpPr>
                    <a:spLocks/>
                  </p:cNvSpPr>
                  <p:nvPr/>
                </p:nvSpPr>
                <p:spPr bwMode="auto">
                  <a:xfrm>
                    <a:off x="8351837" y="1630363"/>
                    <a:ext cx="374650" cy="373062"/>
                  </a:xfrm>
                  <a:custGeom>
                    <a:avLst/>
                    <a:gdLst>
                      <a:gd name="T0" fmla="*/ 175 w 236"/>
                      <a:gd name="T1" fmla="*/ 73 h 235"/>
                      <a:gd name="T2" fmla="*/ 12 w 236"/>
                      <a:gd name="T3" fmla="*/ 235 h 235"/>
                      <a:gd name="T4" fmla="*/ 0 w 236"/>
                      <a:gd name="T5" fmla="*/ 223 h 235"/>
                      <a:gd name="T6" fmla="*/ 163 w 236"/>
                      <a:gd name="T7" fmla="*/ 61 h 235"/>
                      <a:gd name="T8" fmla="*/ 114 w 236"/>
                      <a:gd name="T9" fmla="*/ 11 h 235"/>
                      <a:gd name="T10" fmla="*/ 124 w 236"/>
                      <a:gd name="T11" fmla="*/ 0 h 235"/>
                      <a:gd name="T12" fmla="*/ 236 w 236"/>
                      <a:gd name="T13" fmla="*/ 111 h 235"/>
                      <a:gd name="T14" fmla="*/ 224 w 236"/>
                      <a:gd name="T15" fmla="*/ 123 h 235"/>
                      <a:gd name="T16" fmla="*/ 175 w 236"/>
                      <a:gd name="T17" fmla="*/ 73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235">
                        <a:moveTo>
                          <a:pt x="175" y="73"/>
                        </a:moveTo>
                        <a:lnTo>
                          <a:pt x="12" y="235"/>
                        </a:lnTo>
                        <a:lnTo>
                          <a:pt x="0" y="223"/>
                        </a:lnTo>
                        <a:lnTo>
                          <a:pt x="163" y="61"/>
                        </a:lnTo>
                        <a:lnTo>
                          <a:pt x="114" y="11"/>
                        </a:lnTo>
                        <a:lnTo>
                          <a:pt x="124" y="0"/>
                        </a:lnTo>
                        <a:lnTo>
                          <a:pt x="236" y="111"/>
                        </a:lnTo>
                        <a:lnTo>
                          <a:pt x="224" y="123"/>
                        </a:lnTo>
                        <a:lnTo>
                          <a:pt x="175" y="7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3" name="Freeform 51">
                    <a:extLst>
                      <a:ext uri="{FF2B5EF4-FFF2-40B4-BE49-F238E27FC236}">
                        <a16:creationId xmlns:a16="http://schemas.microsoft.com/office/drawing/2014/main" id="{4A315F61-5983-C8E9-78D3-60C9908BC385}"/>
                      </a:ext>
                    </a:extLst>
                  </p:cNvPr>
                  <p:cNvSpPr>
                    <a:spLocks noEditPoints="1"/>
                  </p:cNvSpPr>
                  <p:nvPr/>
                </p:nvSpPr>
                <p:spPr bwMode="auto">
                  <a:xfrm>
                    <a:off x="8429625" y="1889125"/>
                    <a:ext cx="396875" cy="395287"/>
                  </a:xfrm>
                  <a:custGeom>
                    <a:avLst/>
                    <a:gdLst>
                      <a:gd name="T0" fmla="*/ 99 w 194"/>
                      <a:gd name="T1" fmla="*/ 184 h 194"/>
                      <a:gd name="T2" fmla="*/ 125 w 194"/>
                      <a:gd name="T3" fmla="*/ 126 h 194"/>
                      <a:gd name="T4" fmla="*/ 67 w 194"/>
                      <a:gd name="T5" fmla="*/ 68 h 194"/>
                      <a:gd name="T6" fmla="*/ 10 w 194"/>
                      <a:gd name="T7" fmla="*/ 94 h 194"/>
                      <a:gd name="T8" fmla="*/ 0 w 194"/>
                      <a:gd name="T9" fmla="*/ 84 h 194"/>
                      <a:gd name="T10" fmla="*/ 185 w 194"/>
                      <a:gd name="T11" fmla="*/ 0 h 194"/>
                      <a:gd name="T12" fmla="*/ 194 w 194"/>
                      <a:gd name="T13" fmla="*/ 9 h 194"/>
                      <a:gd name="T14" fmla="*/ 109 w 194"/>
                      <a:gd name="T15" fmla="*/ 194 h 194"/>
                      <a:gd name="T16" fmla="*/ 99 w 194"/>
                      <a:gd name="T17" fmla="*/ 184 h 194"/>
                      <a:gd name="T18" fmla="*/ 170 w 194"/>
                      <a:gd name="T19" fmla="*/ 30 h 194"/>
                      <a:gd name="T20" fmla="*/ 174 w 194"/>
                      <a:gd name="T21" fmla="*/ 22 h 194"/>
                      <a:gd name="T22" fmla="*/ 177 w 194"/>
                      <a:gd name="T23" fmla="*/ 16 h 194"/>
                      <a:gd name="T24" fmla="*/ 177 w 194"/>
                      <a:gd name="T25" fmla="*/ 16 h 194"/>
                      <a:gd name="T26" fmla="*/ 164 w 194"/>
                      <a:gd name="T27" fmla="*/ 23 h 194"/>
                      <a:gd name="T28" fmla="*/ 79 w 194"/>
                      <a:gd name="T29" fmla="*/ 63 h 194"/>
                      <a:gd name="T30" fmla="*/ 131 w 194"/>
                      <a:gd name="T31" fmla="*/ 115 h 194"/>
                      <a:gd name="T32" fmla="*/ 170 w 194"/>
                      <a:gd name="T33" fmla="*/ 30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4" h="194">
                        <a:moveTo>
                          <a:pt x="99" y="184"/>
                        </a:moveTo>
                        <a:cubicBezTo>
                          <a:pt x="125" y="126"/>
                          <a:pt x="125" y="126"/>
                          <a:pt x="125" y="126"/>
                        </a:cubicBezTo>
                        <a:cubicBezTo>
                          <a:pt x="67" y="68"/>
                          <a:pt x="67" y="68"/>
                          <a:pt x="67" y="68"/>
                        </a:cubicBezTo>
                        <a:cubicBezTo>
                          <a:pt x="10" y="94"/>
                          <a:pt x="10" y="94"/>
                          <a:pt x="10" y="94"/>
                        </a:cubicBezTo>
                        <a:cubicBezTo>
                          <a:pt x="0" y="84"/>
                          <a:pt x="0" y="84"/>
                          <a:pt x="0" y="84"/>
                        </a:cubicBezTo>
                        <a:cubicBezTo>
                          <a:pt x="185" y="0"/>
                          <a:pt x="185" y="0"/>
                          <a:pt x="185" y="0"/>
                        </a:cubicBezTo>
                        <a:cubicBezTo>
                          <a:pt x="194" y="9"/>
                          <a:pt x="194" y="9"/>
                          <a:pt x="194" y="9"/>
                        </a:cubicBezTo>
                        <a:cubicBezTo>
                          <a:pt x="109" y="194"/>
                          <a:pt x="109" y="194"/>
                          <a:pt x="109" y="194"/>
                        </a:cubicBezTo>
                        <a:lnTo>
                          <a:pt x="99" y="184"/>
                        </a:lnTo>
                        <a:close/>
                        <a:moveTo>
                          <a:pt x="170" y="30"/>
                        </a:moveTo>
                        <a:cubicBezTo>
                          <a:pt x="171" y="27"/>
                          <a:pt x="173" y="25"/>
                          <a:pt x="174" y="22"/>
                        </a:cubicBezTo>
                        <a:cubicBezTo>
                          <a:pt x="175" y="20"/>
                          <a:pt x="176" y="18"/>
                          <a:pt x="177" y="16"/>
                        </a:cubicBezTo>
                        <a:cubicBezTo>
                          <a:pt x="177" y="16"/>
                          <a:pt x="177" y="16"/>
                          <a:pt x="177" y="16"/>
                        </a:cubicBezTo>
                        <a:cubicBezTo>
                          <a:pt x="172" y="19"/>
                          <a:pt x="167" y="21"/>
                          <a:pt x="164" y="23"/>
                        </a:cubicBezTo>
                        <a:cubicBezTo>
                          <a:pt x="79" y="63"/>
                          <a:pt x="79" y="63"/>
                          <a:pt x="79" y="63"/>
                        </a:cubicBezTo>
                        <a:cubicBezTo>
                          <a:pt x="131" y="115"/>
                          <a:pt x="131" y="115"/>
                          <a:pt x="131" y="115"/>
                        </a:cubicBezTo>
                        <a:lnTo>
                          <a:pt x="17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4" name="Freeform 52">
                    <a:extLst>
                      <a:ext uri="{FF2B5EF4-FFF2-40B4-BE49-F238E27FC236}">
                        <a16:creationId xmlns:a16="http://schemas.microsoft.com/office/drawing/2014/main" id="{ABBC0E02-B4FA-2C01-D580-F5D02A3844EE}"/>
                      </a:ext>
                    </a:extLst>
                  </p:cNvPr>
                  <p:cNvSpPr>
                    <a:spLocks/>
                  </p:cNvSpPr>
                  <p:nvPr/>
                </p:nvSpPr>
                <p:spPr bwMode="auto">
                  <a:xfrm>
                    <a:off x="8742362" y="2105025"/>
                    <a:ext cx="406400" cy="396875"/>
                  </a:xfrm>
                  <a:custGeom>
                    <a:avLst/>
                    <a:gdLst>
                      <a:gd name="T0" fmla="*/ 82 w 199"/>
                      <a:gd name="T1" fmla="*/ 195 h 195"/>
                      <a:gd name="T2" fmla="*/ 27 w 199"/>
                      <a:gd name="T3" fmla="*/ 164 h 195"/>
                      <a:gd name="T4" fmla="*/ 1 w 199"/>
                      <a:gd name="T5" fmla="*/ 101 h 195"/>
                      <a:gd name="T6" fmla="*/ 34 w 199"/>
                      <a:gd name="T7" fmla="*/ 35 h 195"/>
                      <a:gd name="T8" fmla="*/ 103 w 199"/>
                      <a:gd name="T9" fmla="*/ 2 h 195"/>
                      <a:gd name="T10" fmla="*/ 172 w 199"/>
                      <a:gd name="T11" fmla="*/ 30 h 195"/>
                      <a:gd name="T12" fmla="*/ 199 w 199"/>
                      <a:gd name="T13" fmla="*/ 72 h 195"/>
                      <a:gd name="T14" fmla="*/ 189 w 199"/>
                      <a:gd name="T15" fmla="*/ 82 h 195"/>
                      <a:gd name="T16" fmla="*/ 162 w 199"/>
                      <a:gd name="T17" fmla="*/ 38 h 195"/>
                      <a:gd name="T18" fmla="*/ 104 w 199"/>
                      <a:gd name="T19" fmla="*/ 14 h 195"/>
                      <a:gd name="T20" fmla="*/ 44 w 199"/>
                      <a:gd name="T21" fmla="*/ 43 h 195"/>
                      <a:gd name="T22" fmla="*/ 14 w 199"/>
                      <a:gd name="T23" fmla="*/ 102 h 195"/>
                      <a:gd name="T24" fmla="*/ 37 w 199"/>
                      <a:gd name="T25" fmla="*/ 157 h 195"/>
                      <a:gd name="T26" fmla="*/ 77 w 199"/>
                      <a:gd name="T27" fmla="*/ 181 h 195"/>
                      <a:gd name="T28" fmla="*/ 122 w 199"/>
                      <a:gd name="T29" fmla="*/ 137 h 195"/>
                      <a:gd name="T30" fmla="*/ 90 w 199"/>
                      <a:gd name="T31" fmla="*/ 105 h 195"/>
                      <a:gd name="T32" fmla="*/ 98 w 199"/>
                      <a:gd name="T33" fmla="*/ 96 h 195"/>
                      <a:gd name="T34" fmla="*/ 139 w 199"/>
                      <a:gd name="T35" fmla="*/ 137 h 195"/>
                      <a:gd name="T36" fmla="*/ 82 w 199"/>
                      <a:gd name="T37" fmla="*/ 195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9" h="195">
                        <a:moveTo>
                          <a:pt x="82" y="195"/>
                        </a:moveTo>
                        <a:cubicBezTo>
                          <a:pt x="60" y="189"/>
                          <a:pt x="42" y="178"/>
                          <a:pt x="27" y="164"/>
                        </a:cubicBezTo>
                        <a:cubicBezTo>
                          <a:pt x="9" y="145"/>
                          <a:pt x="0" y="124"/>
                          <a:pt x="1" y="101"/>
                        </a:cubicBezTo>
                        <a:cubicBezTo>
                          <a:pt x="3" y="77"/>
                          <a:pt x="13" y="55"/>
                          <a:pt x="34" y="35"/>
                        </a:cubicBezTo>
                        <a:cubicBezTo>
                          <a:pt x="54" y="14"/>
                          <a:pt x="77" y="3"/>
                          <a:pt x="103" y="2"/>
                        </a:cubicBezTo>
                        <a:cubicBezTo>
                          <a:pt x="129" y="0"/>
                          <a:pt x="152" y="10"/>
                          <a:pt x="172" y="30"/>
                        </a:cubicBezTo>
                        <a:cubicBezTo>
                          <a:pt x="184" y="42"/>
                          <a:pt x="193" y="56"/>
                          <a:pt x="199" y="72"/>
                        </a:cubicBezTo>
                        <a:cubicBezTo>
                          <a:pt x="189" y="82"/>
                          <a:pt x="189" y="82"/>
                          <a:pt x="189" y="82"/>
                        </a:cubicBezTo>
                        <a:cubicBezTo>
                          <a:pt x="183" y="64"/>
                          <a:pt x="174" y="49"/>
                          <a:pt x="162" y="38"/>
                        </a:cubicBezTo>
                        <a:cubicBezTo>
                          <a:pt x="146" y="21"/>
                          <a:pt x="126" y="13"/>
                          <a:pt x="104" y="14"/>
                        </a:cubicBezTo>
                        <a:cubicBezTo>
                          <a:pt x="82" y="15"/>
                          <a:pt x="62" y="25"/>
                          <a:pt x="44" y="43"/>
                        </a:cubicBezTo>
                        <a:cubicBezTo>
                          <a:pt x="26" y="62"/>
                          <a:pt x="16" y="81"/>
                          <a:pt x="14" y="102"/>
                        </a:cubicBezTo>
                        <a:cubicBezTo>
                          <a:pt x="13" y="122"/>
                          <a:pt x="21" y="140"/>
                          <a:pt x="37" y="157"/>
                        </a:cubicBezTo>
                        <a:cubicBezTo>
                          <a:pt x="50" y="169"/>
                          <a:pt x="63" y="177"/>
                          <a:pt x="77" y="181"/>
                        </a:cubicBezTo>
                        <a:cubicBezTo>
                          <a:pt x="122" y="137"/>
                          <a:pt x="122" y="137"/>
                          <a:pt x="122" y="137"/>
                        </a:cubicBezTo>
                        <a:cubicBezTo>
                          <a:pt x="90" y="105"/>
                          <a:pt x="90" y="105"/>
                          <a:pt x="90" y="105"/>
                        </a:cubicBezTo>
                        <a:cubicBezTo>
                          <a:pt x="98" y="96"/>
                          <a:pt x="98" y="96"/>
                          <a:pt x="98" y="96"/>
                        </a:cubicBezTo>
                        <a:cubicBezTo>
                          <a:pt x="139" y="137"/>
                          <a:pt x="139" y="137"/>
                          <a:pt x="139" y="137"/>
                        </a:cubicBezTo>
                        <a:lnTo>
                          <a:pt x="82" y="19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5" name="Freeform 53">
                    <a:extLst>
                      <a:ext uri="{FF2B5EF4-FFF2-40B4-BE49-F238E27FC236}">
                        <a16:creationId xmlns:a16="http://schemas.microsoft.com/office/drawing/2014/main" id="{44174F5F-E5D0-C4CA-BA8D-6841147BB1EA}"/>
                      </a:ext>
                    </a:extLst>
                  </p:cNvPr>
                  <p:cNvSpPr>
                    <a:spLocks/>
                  </p:cNvSpPr>
                  <p:nvPr/>
                </p:nvSpPr>
                <p:spPr bwMode="auto">
                  <a:xfrm>
                    <a:off x="8955087" y="2339975"/>
                    <a:ext cx="393700" cy="346075"/>
                  </a:xfrm>
                  <a:custGeom>
                    <a:avLst/>
                    <a:gdLst>
                      <a:gd name="T0" fmla="*/ 0 w 193"/>
                      <a:gd name="T1" fmla="*/ 111 h 170"/>
                      <a:gd name="T2" fmla="*/ 11 w 193"/>
                      <a:gd name="T3" fmla="*/ 101 h 170"/>
                      <a:gd name="T4" fmla="*/ 31 w 193"/>
                      <a:gd name="T5" fmla="*/ 139 h 170"/>
                      <a:gd name="T6" fmla="*/ 61 w 193"/>
                      <a:gd name="T7" fmla="*/ 157 h 170"/>
                      <a:gd name="T8" fmla="*/ 88 w 193"/>
                      <a:gd name="T9" fmla="*/ 147 h 170"/>
                      <a:gd name="T10" fmla="*/ 99 w 193"/>
                      <a:gd name="T11" fmla="*/ 125 h 170"/>
                      <a:gd name="T12" fmla="*/ 92 w 193"/>
                      <a:gd name="T13" fmla="*/ 84 h 170"/>
                      <a:gd name="T14" fmla="*/ 86 w 193"/>
                      <a:gd name="T15" fmla="*/ 38 h 170"/>
                      <a:gd name="T16" fmla="*/ 99 w 193"/>
                      <a:gd name="T17" fmla="*/ 14 h 170"/>
                      <a:gd name="T18" fmla="*/ 134 w 193"/>
                      <a:gd name="T19" fmla="*/ 1 h 170"/>
                      <a:gd name="T20" fmla="*/ 174 w 193"/>
                      <a:gd name="T21" fmla="*/ 21 h 170"/>
                      <a:gd name="T22" fmla="*/ 193 w 193"/>
                      <a:gd name="T23" fmla="*/ 49 h 170"/>
                      <a:gd name="T24" fmla="*/ 184 w 193"/>
                      <a:gd name="T25" fmla="*/ 59 h 170"/>
                      <a:gd name="T26" fmla="*/ 164 w 193"/>
                      <a:gd name="T27" fmla="*/ 28 h 170"/>
                      <a:gd name="T28" fmla="*/ 135 w 193"/>
                      <a:gd name="T29" fmla="*/ 13 h 170"/>
                      <a:gd name="T30" fmla="*/ 110 w 193"/>
                      <a:gd name="T31" fmla="*/ 23 h 170"/>
                      <a:gd name="T32" fmla="*/ 99 w 193"/>
                      <a:gd name="T33" fmla="*/ 45 h 170"/>
                      <a:gd name="T34" fmla="*/ 106 w 193"/>
                      <a:gd name="T35" fmla="*/ 85 h 170"/>
                      <a:gd name="T36" fmla="*/ 112 w 193"/>
                      <a:gd name="T37" fmla="*/ 129 h 170"/>
                      <a:gd name="T38" fmla="*/ 99 w 193"/>
                      <a:gd name="T39" fmla="*/ 155 h 170"/>
                      <a:gd name="T40" fmla="*/ 63 w 193"/>
                      <a:gd name="T41" fmla="*/ 169 h 170"/>
                      <a:gd name="T42" fmla="*/ 23 w 193"/>
                      <a:gd name="T43" fmla="*/ 148 h 170"/>
                      <a:gd name="T44" fmla="*/ 9 w 193"/>
                      <a:gd name="T45" fmla="*/ 130 h 170"/>
                      <a:gd name="T46" fmla="*/ 0 w 193"/>
                      <a:gd name="T47" fmla="*/ 11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3" h="170">
                        <a:moveTo>
                          <a:pt x="0" y="111"/>
                        </a:moveTo>
                        <a:cubicBezTo>
                          <a:pt x="11" y="101"/>
                          <a:pt x="11" y="101"/>
                          <a:pt x="11" y="101"/>
                        </a:cubicBezTo>
                        <a:cubicBezTo>
                          <a:pt x="14" y="117"/>
                          <a:pt x="21" y="129"/>
                          <a:pt x="31" y="139"/>
                        </a:cubicBezTo>
                        <a:cubicBezTo>
                          <a:pt x="41" y="150"/>
                          <a:pt x="51" y="156"/>
                          <a:pt x="61" y="157"/>
                        </a:cubicBezTo>
                        <a:cubicBezTo>
                          <a:pt x="71" y="158"/>
                          <a:pt x="80" y="154"/>
                          <a:pt x="88" y="147"/>
                        </a:cubicBezTo>
                        <a:cubicBezTo>
                          <a:pt x="94" y="140"/>
                          <a:pt x="98" y="132"/>
                          <a:pt x="99" y="125"/>
                        </a:cubicBezTo>
                        <a:cubicBezTo>
                          <a:pt x="99" y="117"/>
                          <a:pt x="97" y="103"/>
                          <a:pt x="92" y="84"/>
                        </a:cubicBezTo>
                        <a:cubicBezTo>
                          <a:pt x="86" y="63"/>
                          <a:pt x="84" y="47"/>
                          <a:pt x="86" y="38"/>
                        </a:cubicBezTo>
                        <a:cubicBezTo>
                          <a:pt x="87" y="29"/>
                          <a:pt x="92" y="21"/>
                          <a:pt x="99" y="14"/>
                        </a:cubicBezTo>
                        <a:cubicBezTo>
                          <a:pt x="108" y="5"/>
                          <a:pt x="120" y="0"/>
                          <a:pt x="134" y="1"/>
                        </a:cubicBezTo>
                        <a:cubicBezTo>
                          <a:pt x="148" y="2"/>
                          <a:pt x="161" y="9"/>
                          <a:pt x="174" y="21"/>
                        </a:cubicBezTo>
                        <a:cubicBezTo>
                          <a:pt x="182" y="29"/>
                          <a:pt x="188" y="38"/>
                          <a:pt x="193" y="49"/>
                        </a:cubicBezTo>
                        <a:cubicBezTo>
                          <a:pt x="184" y="59"/>
                          <a:pt x="184" y="59"/>
                          <a:pt x="184" y="59"/>
                        </a:cubicBezTo>
                        <a:cubicBezTo>
                          <a:pt x="179" y="47"/>
                          <a:pt x="173" y="37"/>
                          <a:pt x="164" y="28"/>
                        </a:cubicBezTo>
                        <a:cubicBezTo>
                          <a:pt x="155" y="19"/>
                          <a:pt x="145" y="14"/>
                          <a:pt x="135" y="13"/>
                        </a:cubicBezTo>
                        <a:cubicBezTo>
                          <a:pt x="125" y="13"/>
                          <a:pt x="117" y="16"/>
                          <a:pt x="110" y="23"/>
                        </a:cubicBezTo>
                        <a:cubicBezTo>
                          <a:pt x="103" y="30"/>
                          <a:pt x="99" y="37"/>
                          <a:pt x="99" y="45"/>
                        </a:cubicBezTo>
                        <a:cubicBezTo>
                          <a:pt x="98" y="53"/>
                          <a:pt x="100" y="66"/>
                          <a:pt x="106" y="85"/>
                        </a:cubicBezTo>
                        <a:cubicBezTo>
                          <a:pt x="111" y="105"/>
                          <a:pt x="113" y="120"/>
                          <a:pt x="112" y="129"/>
                        </a:cubicBezTo>
                        <a:cubicBezTo>
                          <a:pt x="110" y="139"/>
                          <a:pt x="106" y="147"/>
                          <a:pt x="99" y="155"/>
                        </a:cubicBezTo>
                        <a:cubicBezTo>
                          <a:pt x="88" y="165"/>
                          <a:pt x="76" y="170"/>
                          <a:pt x="63" y="169"/>
                        </a:cubicBezTo>
                        <a:cubicBezTo>
                          <a:pt x="49" y="168"/>
                          <a:pt x="36" y="161"/>
                          <a:pt x="23" y="148"/>
                        </a:cubicBezTo>
                        <a:cubicBezTo>
                          <a:pt x="18" y="144"/>
                          <a:pt x="13" y="138"/>
                          <a:pt x="9" y="130"/>
                        </a:cubicBezTo>
                        <a:cubicBezTo>
                          <a:pt x="4" y="123"/>
                          <a:pt x="1" y="116"/>
                          <a:pt x="0" y="11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32">
                    <a:extLst>
                      <a:ext uri="{FF2B5EF4-FFF2-40B4-BE49-F238E27FC236}">
                        <a16:creationId xmlns:a16="http://schemas.microsoft.com/office/drawing/2014/main" id="{E56898FB-195A-9E79-6871-987CA53968D6}"/>
                      </a:ext>
                    </a:extLst>
                  </p:cNvPr>
                  <p:cNvSpPr>
                    <a:spLocks/>
                  </p:cNvSpPr>
                  <p:nvPr/>
                </p:nvSpPr>
                <p:spPr bwMode="auto">
                  <a:xfrm>
                    <a:off x="9612449" y="2462704"/>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7" name="Freeform 32">
                    <a:extLst>
                      <a:ext uri="{FF2B5EF4-FFF2-40B4-BE49-F238E27FC236}">
                        <a16:creationId xmlns:a16="http://schemas.microsoft.com/office/drawing/2014/main" id="{63C46362-0181-F346-B3F7-29662562E2DC}"/>
                      </a:ext>
                    </a:extLst>
                  </p:cNvPr>
                  <p:cNvSpPr>
                    <a:spLocks/>
                  </p:cNvSpPr>
                  <p:nvPr/>
                </p:nvSpPr>
                <p:spPr bwMode="auto">
                  <a:xfrm>
                    <a:off x="9661637" y="2411907"/>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8" name="Freeform 32">
                    <a:extLst>
                      <a:ext uri="{FF2B5EF4-FFF2-40B4-BE49-F238E27FC236}">
                        <a16:creationId xmlns:a16="http://schemas.microsoft.com/office/drawing/2014/main" id="{212A5DF0-10F2-0D41-3205-A153501D6861}"/>
                      </a:ext>
                    </a:extLst>
                  </p:cNvPr>
                  <p:cNvSpPr>
                    <a:spLocks/>
                  </p:cNvSpPr>
                  <p:nvPr/>
                </p:nvSpPr>
                <p:spPr bwMode="auto">
                  <a:xfrm>
                    <a:off x="9707675" y="2360508"/>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32">
                    <a:extLst>
                      <a:ext uri="{FF2B5EF4-FFF2-40B4-BE49-F238E27FC236}">
                        <a16:creationId xmlns:a16="http://schemas.microsoft.com/office/drawing/2014/main" id="{2EE4FA31-D332-A917-5F26-E803BFE1CD08}"/>
                      </a:ext>
                    </a:extLst>
                  </p:cNvPr>
                  <p:cNvSpPr>
                    <a:spLocks/>
                  </p:cNvSpPr>
                  <p:nvPr/>
                </p:nvSpPr>
                <p:spPr bwMode="auto">
                  <a:xfrm>
                    <a:off x="9755926" y="2310606"/>
                    <a:ext cx="50800" cy="58737"/>
                  </a:xfrm>
                  <a:custGeom>
                    <a:avLst/>
                    <a:gdLst>
                      <a:gd name="T0" fmla="*/ 24 w 25"/>
                      <a:gd name="T1" fmla="*/ 0 h 29"/>
                      <a:gd name="T2" fmla="*/ 24 w 25"/>
                      <a:gd name="T3" fmla="*/ 22 h 29"/>
                      <a:gd name="T4" fmla="*/ 16 w 25"/>
                      <a:gd name="T5" fmla="*/ 29 h 29"/>
                      <a:gd name="T6" fmla="*/ 5 w 25"/>
                      <a:gd name="T7" fmla="*/ 28 h 29"/>
                      <a:gd name="T8" fmla="*/ 3 w 25"/>
                      <a:gd name="T9" fmla="*/ 23 h 29"/>
                      <a:gd name="T10" fmla="*/ 25 w 25"/>
                      <a:gd name="T11" fmla="*/ 0 h 29"/>
                    </a:gdLst>
                    <a:ahLst/>
                    <a:cxnLst>
                      <a:cxn ang="0">
                        <a:pos x="T0" y="T1"/>
                      </a:cxn>
                      <a:cxn ang="0">
                        <a:pos x="T2" y="T3"/>
                      </a:cxn>
                      <a:cxn ang="0">
                        <a:pos x="T4" y="T5"/>
                      </a:cxn>
                      <a:cxn ang="0">
                        <a:pos x="T6" y="T7"/>
                      </a:cxn>
                      <a:cxn ang="0">
                        <a:pos x="T8" y="T9"/>
                      </a:cxn>
                      <a:cxn ang="0">
                        <a:pos x="T10" y="T11"/>
                      </a:cxn>
                    </a:cxnLst>
                    <a:rect l="0" t="0" r="r" b="b"/>
                    <a:pathLst>
                      <a:path w="25" h="29">
                        <a:moveTo>
                          <a:pt x="24" y="0"/>
                        </a:moveTo>
                        <a:cubicBezTo>
                          <a:pt x="24" y="22"/>
                          <a:pt x="24" y="22"/>
                          <a:pt x="24" y="22"/>
                        </a:cubicBezTo>
                        <a:cubicBezTo>
                          <a:pt x="24" y="26"/>
                          <a:pt x="20" y="29"/>
                          <a:pt x="16" y="29"/>
                        </a:cubicBezTo>
                        <a:cubicBezTo>
                          <a:pt x="5" y="28"/>
                          <a:pt x="5" y="28"/>
                          <a:pt x="5" y="28"/>
                        </a:cubicBezTo>
                        <a:cubicBezTo>
                          <a:pt x="1" y="28"/>
                          <a:pt x="0" y="26"/>
                          <a:pt x="3" y="23"/>
                        </a:cubicBezTo>
                        <a:cubicBezTo>
                          <a:pt x="25" y="0"/>
                          <a:pt x="25" y="0"/>
                          <a:pt x="25" y="0"/>
                        </a:cubicBezTo>
                      </a:path>
                    </a:pathLst>
                  </a:custGeom>
                  <a:solidFill>
                    <a:schemeClr val="accent5">
                      <a:lumMod val="25000"/>
                      <a:lumOff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7" name="Picture 16">
                  <a:extLst>
                    <a:ext uri="{FF2B5EF4-FFF2-40B4-BE49-F238E27FC236}">
                      <a16:creationId xmlns:a16="http://schemas.microsoft.com/office/drawing/2014/main" id="{923BAD8D-44C0-30CA-BB6D-DA2143284D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1196" y="3879050"/>
                  <a:ext cx="1044116" cy="1044116"/>
                </a:xfrm>
                <a:prstGeom prst="rect">
                  <a:avLst/>
                </a:prstGeom>
              </p:spPr>
            </p:pic>
            <p:pic>
              <p:nvPicPr>
                <p:cNvPr id="18" name="Picture 17">
                  <a:extLst>
                    <a:ext uri="{FF2B5EF4-FFF2-40B4-BE49-F238E27FC236}">
                      <a16:creationId xmlns:a16="http://schemas.microsoft.com/office/drawing/2014/main" id="{169F68DA-9AFE-819C-38A1-237B21AF14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7900" y="3782494"/>
                  <a:ext cx="1237228" cy="1237228"/>
                </a:xfrm>
                <a:prstGeom prst="rect">
                  <a:avLst/>
                </a:prstGeom>
              </p:spPr>
            </p:pic>
          </p:grpSp>
        </p:grpSp>
      </p:grpSp>
    </p:spTree>
    <p:extLst>
      <p:ext uri="{BB962C8B-B14F-4D97-AF65-F5344CB8AC3E}">
        <p14:creationId xmlns:p14="http://schemas.microsoft.com/office/powerpoint/2010/main" val="113380339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6">
            <a:extLst>
              <a:ext uri="{FF2B5EF4-FFF2-40B4-BE49-F238E27FC236}">
                <a16:creationId xmlns:a16="http://schemas.microsoft.com/office/drawing/2014/main" id="{353C8BED-0793-6B5E-3C58-FD9E52E61600}"/>
              </a:ext>
            </a:extLst>
          </p:cNvPr>
          <p:cNvSpPr>
            <a:spLocks noGrp="1"/>
          </p:cNvSpPr>
          <p:nvPr>
            <p:ph type="title"/>
          </p:nvPr>
        </p:nvSpPr>
        <p:spPr>
          <a:xfrm>
            <a:off x="338257" y="164113"/>
            <a:ext cx="3681084" cy="680196"/>
          </a:xfrm>
        </p:spPr>
        <p:txBody>
          <a:bodyPr>
            <a:normAutofit fontScale="90000"/>
          </a:bodyPr>
          <a:lstStyle/>
          <a:p>
            <a:r>
              <a:rPr lang="en-US" b="1" dirty="0"/>
              <a:t>Minimizing Costs</a:t>
            </a:r>
          </a:p>
        </p:txBody>
      </p:sp>
      <p:grpSp>
        <p:nvGrpSpPr>
          <p:cNvPr id="5" name="Group 4">
            <a:extLst>
              <a:ext uri="{FF2B5EF4-FFF2-40B4-BE49-F238E27FC236}">
                <a16:creationId xmlns:a16="http://schemas.microsoft.com/office/drawing/2014/main" id="{67103640-A2A3-0FAB-A5D4-9B187B66A315}"/>
              </a:ext>
              <a:ext uri="{C183D7F6-B498-43B3-948B-1728B52AA6E4}">
                <adec:decorative xmlns:adec="http://schemas.microsoft.com/office/drawing/2017/decorative" val="1"/>
              </a:ext>
            </a:extLst>
          </p:cNvPr>
          <p:cNvGrpSpPr/>
          <p:nvPr/>
        </p:nvGrpSpPr>
        <p:grpSpPr>
          <a:xfrm>
            <a:off x="211756" y="1290579"/>
            <a:ext cx="11548155" cy="668760"/>
            <a:chOff x="778506" y="918789"/>
            <a:chExt cx="10255647" cy="818397"/>
          </a:xfrm>
        </p:grpSpPr>
        <p:sp>
          <p:nvSpPr>
            <p:cNvPr id="6" name="Freeform: Shape 5">
              <a:extLst>
                <a:ext uri="{FF2B5EF4-FFF2-40B4-BE49-F238E27FC236}">
                  <a16:creationId xmlns:a16="http://schemas.microsoft.com/office/drawing/2014/main" id="{17010710-90F0-0B3F-6760-51D464CB8BF4}"/>
                </a:ext>
              </a:extLst>
            </p:cNvPr>
            <p:cNvSpPr/>
            <p:nvPr/>
          </p:nvSpPr>
          <p:spPr>
            <a:xfrm>
              <a:off x="778506" y="918789"/>
              <a:ext cx="1528325" cy="818397"/>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4800192"/>
                <a:satOff val="-19043"/>
                <a:lumOff val="9803"/>
                <a:alphaOff val="0"/>
              </a:schemeClr>
            </a:lnRef>
            <a:fillRef idx="1">
              <a:schemeClr val="accent2">
                <a:hueOff val="-4800192"/>
                <a:satOff val="-19043"/>
                <a:lumOff val="9803"/>
                <a:alphaOff val="0"/>
              </a:schemeClr>
            </a:fillRef>
            <a:effectRef idx="0">
              <a:schemeClr val="accent2">
                <a:hueOff val="-4800192"/>
                <a:satOff val="-19043"/>
                <a:lumOff val="9803"/>
                <a:alphaOff val="0"/>
              </a:schemeClr>
            </a:effectRef>
            <a:fontRef idx="minor">
              <a:schemeClr val="lt1"/>
            </a:fontRef>
          </p:style>
          <p:txBody>
            <a:bodyPr spcFirstLastPara="0" vert="horz" wrap="square" lIns="182345" tIns="199136" rIns="182345" bIns="461363" numCol="1" spcCol="1270" anchor="ctr" anchorCtr="0">
              <a:noAutofit/>
            </a:bodyPr>
            <a:lstStyle/>
            <a:p>
              <a:pPr marL="0" lvl="0" indent="0" algn="ctr" defTabSz="1244600">
                <a:lnSpc>
                  <a:spcPct val="90000"/>
                </a:lnSpc>
                <a:spcBef>
                  <a:spcPct val="0"/>
                </a:spcBef>
                <a:spcAft>
                  <a:spcPct val="35000"/>
                </a:spcAft>
                <a:buNone/>
              </a:pPr>
              <a:r>
                <a:rPr lang="en-US" sz="2400" kern="1200" dirty="0">
                  <a:latin typeface="+mj-lt"/>
                </a:rPr>
                <a:t>Perform</a:t>
              </a:r>
            </a:p>
          </p:txBody>
        </p:sp>
        <p:sp>
          <p:nvSpPr>
            <p:cNvPr id="7" name="Freeform: Shape 6">
              <a:extLst>
                <a:ext uri="{FF2B5EF4-FFF2-40B4-BE49-F238E27FC236}">
                  <a16:creationId xmlns:a16="http://schemas.microsoft.com/office/drawing/2014/main" id="{8754842B-07EC-4570-2180-27FC7D71DFA8}"/>
                </a:ext>
              </a:extLst>
            </p:cNvPr>
            <p:cNvSpPr/>
            <p:nvPr/>
          </p:nvSpPr>
          <p:spPr>
            <a:xfrm>
              <a:off x="2306831" y="918789"/>
              <a:ext cx="8727322"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alpha val="90000"/>
              </a:schemeClr>
            </a:solidFill>
            <a:ln>
              <a:solidFill>
                <a:schemeClr val="tx1"/>
              </a:solidFill>
            </a:ln>
          </p:spPr>
          <p:style>
            <a:lnRef idx="2">
              <a:schemeClr val="accent2">
                <a:tint val="40000"/>
                <a:alpha val="90000"/>
                <a:hueOff val="-5452856"/>
                <a:satOff val="6398"/>
                <a:lumOff val="1187"/>
                <a:alphaOff val="0"/>
              </a:schemeClr>
            </a:lnRef>
            <a:fillRef idx="1">
              <a:schemeClr val="accent2">
                <a:tint val="40000"/>
                <a:alpha val="90000"/>
                <a:hueOff val="-5452856"/>
                <a:satOff val="6398"/>
                <a:lumOff val="1187"/>
                <a:alphaOff val="0"/>
              </a:schemeClr>
            </a:fillRef>
            <a:effectRef idx="0">
              <a:schemeClr val="accent2">
                <a:tint val="40000"/>
                <a:alpha val="90000"/>
                <a:hueOff val="-5452856"/>
                <a:satOff val="6398"/>
                <a:lumOff val="1187"/>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kern="1200" dirty="0"/>
                <a:t>Perform cost analyses. Use the </a:t>
              </a:r>
              <a:r>
                <a:rPr lang="en-US" sz="1800" b="1" kern="1200" dirty="0"/>
                <a:t>Azure Pricing </a:t>
              </a:r>
              <a:r>
                <a:rPr lang="en-US" sz="1800" kern="1200" dirty="0"/>
                <a:t>and </a:t>
              </a:r>
              <a:r>
                <a:rPr lang="en-US" sz="1800" b="1" kern="1200" dirty="0"/>
                <a:t>TCO calculators.</a:t>
              </a:r>
            </a:p>
          </p:txBody>
        </p:sp>
      </p:grpSp>
      <p:grpSp>
        <p:nvGrpSpPr>
          <p:cNvPr id="8" name="Group 7">
            <a:extLst>
              <a:ext uri="{FF2B5EF4-FFF2-40B4-BE49-F238E27FC236}">
                <a16:creationId xmlns:a16="http://schemas.microsoft.com/office/drawing/2014/main" id="{26D6C2F1-3743-D3A0-9934-10950573A721}"/>
              </a:ext>
              <a:ext uri="{C183D7F6-B498-43B3-948B-1728B52AA6E4}">
                <adec:decorative xmlns:adec="http://schemas.microsoft.com/office/drawing/2017/decorative" val="1"/>
              </a:ext>
            </a:extLst>
          </p:cNvPr>
          <p:cNvGrpSpPr/>
          <p:nvPr/>
        </p:nvGrpSpPr>
        <p:grpSpPr>
          <a:xfrm>
            <a:off x="211756" y="1939095"/>
            <a:ext cx="11548156" cy="668759"/>
            <a:chOff x="778505" y="1660698"/>
            <a:chExt cx="10255649" cy="818396"/>
          </a:xfrm>
        </p:grpSpPr>
        <p:sp>
          <p:nvSpPr>
            <p:cNvPr id="9" name="Freeform: Shape 8">
              <a:extLst>
                <a:ext uri="{FF2B5EF4-FFF2-40B4-BE49-F238E27FC236}">
                  <a16:creationId xmlns:a16="http://schemas.microsoft.com/office/drawing/2014/main" id="{1F5CAE80-244B-AF54-1D56-5395D47FA942}"/>
                </a:ext>
              </a:extLst>
            </p:cNvPr>
            <p:cNvSpPr/>
            <p:nvPr/>
          </p:nvSpPr>
          <p:spPr>
            <a:xfrm>
              <a:off x="778505" y="1660698"/>
              <a:ext cx="1528325" cy="818396"/>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3840154"/>
                <a:satOff val="-15235"/>
                <a:lumOff val="7843"/>
                <a:alphaOff val="0"/>
              </a:schemeClr>
            </a:lnRef>
            <a:fillRef idx="1">
              <a:schemeClr val="accent2">
                <a:hueOff val="-3840154"/>
                <a:satOff val="-15235"/>
                <a:lumOff val="7843"/>
                <a:alphaOff val="0"/>
              </a:schemeClr>
            </a:fillRef>
            <a:effectRef idx="0">
              <a:schemeClr val="accent2">
                <a:hueOff val="-3840154"/>
                <a:satOff val="-15235"/>
                <a:lumOff val="7843"/>
                <a:alphaOff val="0"/>
              </a:schemeClr>
            </a:effectRef>
            <a:fontRef idx="minor">
              <a:schemeClr val="lt1"/>
            </a:fontRef>
          </p:style>
          <p:txBody>
            <a:bodyPr spcFirstLastPara="0" vert="horz" wrap="square" lIns="182346" tIns="199136" rIns="182345" bIns="461362" numCol="1" spcCol="1270" anchor="ctr" anchorCtr="0">
              <a:noAutofit/>
            </a:bodyPr>
            <a:lstStyle/>
            <a:p>
              <a:pPr marL="0" lvl="0" indent="0" algn="ctr" defTabSz="1244600">
                <a:lnSpc>
                  <a:spcPct val="90000"/>
                </a:lnSpc>
                <a:spcBef>
                  <a:spcPct val="0"/>
                </a:spcBef>
                <a:spcAft>
                  <a:spcPct val="35000"/>
                </a:spcAft>
                <a:buNone/>
              </a:pPr>
              <a:r>
                <a:rPr lang="en-US" sz="2400" kern="1200" dirty="0">
                  <a:latin typeface="+mj-lt"/>
                </a:rPr>
                <a:t>Monitor</a:t>
              </a:r>
            </a:p>
          </p:txBody>
        </p:sp>
        <p:sp>
          <p:nvSpPr>
            <p:cNvPr id="10" name="Freeform: Shape 9">
              <a:extLst>
                <a:ext uri="{FF2B5EF4-FFF2-40B4-BE49-F238E27FC236}">
                  <a16:creationId xmlns:a16="http://schemas.microsoft.com/office/drawing/2014/main" id="{7C729793-B053-9BDA-0BE3-2783413A65C4}"/>
                </a:ext>
              </a:extLst>
            </p:cNvPr>
            <p:cNvSpPr/>
            <p:nvPr/>
          </p:nvSpPr>
          <p:spPr>
            <a:xfrm>
              <a:off x="2306831" y="1660698"/>
              <a:ext cx="8727323"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alpha val="90000"/>
              </a:schemeClr>
            </a:solidFill>
            <a:ln>
              <a:solidFill>
                <a:schemeClr val="tx1"/>
              </a:solidFill>
            </a:ln>
          </p:spPr>
          <p:style>
            <a:lnRef idx="2">
              <a:schemeClr val="accent2">
                <a:tint val="40000"/>
                <a:alpha val="90000"/>
                <a:hueOff val="-4362285"/>
                <a:satOff val="5119"/>
                <a:lumOff val="950"/>
                <a:alphaOff val="0"/>
              </a:schemeClr>
            </a:lnRef>
            <a:fillRef idx="1">
              <a:schemeClr val="accent2">
                <a:tint val="40000"/>
                <a:alpha val="90000"/>
                <a:hueOff val="-4362285"/>
                <a:satOff val="5119"/>
                <a:lumOff val="950"/>
                <a:alphaOff val="0"/>
              </a:schemeClr>
            </a:fillRef>
            <a:effectRef idx="0">
              <a:schemeClr val="accent2">
                <a:tint val="40000"/>
                <a:alpha val="90000"/>
                <a:hueOff val="-4362285"/>
                <a:satOff val="5119"/>
                <a:lumOff val="950"/>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b="1" kern="1200" dirty="0"/>
                <a:t>Monitor usage </a:t>
              </a:r>
              <a:r>
                <a:rPr lang="en-US" sz="1800" kern="1200" dirty="0"/>
                <a:t>with </a:t>
              </a:r>
              <a:r>
                <a:rPr lang="en-US" sz="1800" b="1" kern="1200" dirty="0"/>
                <a:t>Azure Advisor</a:t>
              </a:r>
              <a:r>
                <a:rPr lang="en-US" sz="1800" kern="1200" dirty="0"/>
                <a:t>. Implement recommendations. </a:t>
              </a:r>
            </a:p>
          </p:txBody>
        </p:sp>
      </p:grpSp>
      <p:grpSp>
        <p:nvGrpSpPr>
          <p:cNvPr id="11" name="Group 10">
            <a:extLst>
              <a:ext uri="{FF2B5EF4-FFF2-40B4-BE49-F238E27FC236}">
                <a16:creationId xmlns:a16="http://schemas.microsoft.com/office/drawing/2014/main" id="{BF7BAFE4-32C8-E07D-CE4E-D60DB69CE95B}"/>
              </a:ext>
              <a:ext uri="{C183D7F6-B498-43B3-948B-1728B52AA6E4}">
                <adec:decorative xmlns:adec="http://schemas.microsoft.com/office/drawing/2017/decorative" val="1"/>
              </a:ext>
            </a:extLst>
          </p:cNvPr>
          <p:cNvGrpSpPr/>
          <p:nvPr/>
        </p:nvGrpSpPr>
        <p:grpSpPr>
          <a:xfrm>
            <a:off x="211756" y="2605123"/>
            <a:ext cx="11548156" cy="668760"/>
            <a:chOff x="778505" y="2402605"/>
            <a:chExt cx="10255649" cy="818397"/>
          </a:xfrm>
        </p:grpSpPr>
        <p:sp>
          <p:nvSpPr>
            <p:cNvPr id="12" name="Freeform: Shape 11">
              <a:extLst>
                <a:ext uri="{FF2B5EF4-FFF2-40B4-BE49-F238E27FC236}">
                  <a16:creationId xmlns:a16="http://schemas.microsoft.com/office/drawing/2014/main" id="{F3DB59D5-D740-4F7A-223D-6AA1139AF704}"/>
                </a:ext>
              </a:extLst>
            </p:cNvPr>
            <p:cNvSpPr/>
            <p:nvPr/>
          </p:nvSpPr>
          <p:spPr>
            <a:xfrm>
              <a:off x="778505" y="2402605"/>
              <a:ext cx="1528325" cy="818397"/>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2880115"/>
                <a:satOff val="-11426"/>
                <a:lumOff val="5882"/>
                <a:alphaOff val="0"/>
              </a:schemeClr>
            </a:lnRef>
            <a:fillRef idx="1">
              <a:schemeClr val="accent2">
                <a:hueOff val="-2880115"/>
                <a:satOff val="-11426"/>
                <a:lumOff val="5882"/>
                <a:alphaOff val="0"/>
              </a:schemeClr>
            </a:fillRef>
            <a:effectRef idx="0">
              <a:schemeClr val="accent2">
                <a:hueOff val="-2880115"/>
                <a:satOff val="-11426"/>
                <a:lumOff val="5882"/>
                <a:alphaOff val="0"/>
              </a:schemeClr>
            </a:effectRef>
            <a:fontRef idx="minor">
              <a:schemeClr val="lt1"/>
            </a:fontRef>
          </p:style>
          <p:txBody>
            <a:bodyPr spcFirstLastPara="0" vert="horz" wrap="square" lIns="182346" tIns="199136" rIns="182345" bIns="461363" numCol="1" spcCol="1270" anchor="ctr" anchorCtr="0">
              <a:noAutofit/>
            </a:bodyPr>
            <a:lstStyle/>
            <a:p>
              <a:pPr marL="0" lvl="0" indent="0" algn="ctr" defTabSz="1244600">
                <a:lnSpc>
                  <a:spcPct val="90000"/>
                </a:lnSpc>
                <a:spcBef>
                  <a:spcPct val="0"/>
                </a:spcBef>
                <a:spcAft>
                  <a:spcPct val="35000"/>
                </a:spcAft>
                <a:buNone/>
              </a:pPr>
              <a:r>
                <a:rPr lang="en-US" sz="2400" kern="1200">
                  <a:latin typeface="+mj-lt"/>
                </a:rPr>
                <a:t>Use</a:t>
              </a:r>
            </a:p>
          </p:txBody>
        </p:sp>
        <p:sp>
          <p:nvSpPr>
            <p:cNvPr id="13" name="Freeform: Shape 12">
              <a:extLst>
                <a:ext uri="{FF2B5EF4-FFF2-40B4-BE49-F238E27FC236}">
                  <a16:creationId xmlns:a16="http://schemas.microsoft.com/office/drawing/2014/main" id="{6BA481DD-BC93-CF98-531B-2B3372D4281E}"/>
                </a:ext>
              </a:extLst>
            </p:cNvPr>
            <p:cNvSpPr/>
            <p:nvPr/>
          </p:nvSpPr>
          <p:spPr>
            <a:xfrm>
              <a:off x="2306831" y="2402605"/>
              <a:ext cx="8727323"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3271714"/>
                <a:satOff val="3839"/>
                <a:lumOff val="712"/>
                <a:alphaOff val="0"/>
              </a:schemeClr>
            </a:lnRef>
            <a:fillRef idx="1">
              <a:schemeClr val="accent2">
                <a:tint val="40000"/>
                <a:alpha val="90000"/>
                <a:hueOff val="-3271714"/>
                <a:satOff val="3839"/>
                <a:lumOff val="712"/>
                <a:alphaOff val="0"/>
              </a:schemeClr>
            </a:fillRef>
            <a:effectRef idx="0">
              <a:schemeClr val="accent2">
                <a:tint val="40000"/>
                <a:alpha val="90000"/>
                <a:hueOff val="-3271714"/>
                <a:satOff val="3839"/>
                <a:lumOff val="712"/>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kern="1200" dirty="0"/>
                <a:t>Use </a:t>
              </a:r>
              <a:r>
                <a:rPr lang="en-US" sz="1800" b="1" kern="1200" dirty="0"/>
                <a:t>spending limits</a:t>
              </a:r>
              <a:r>
                <a:rPr lang="en-US" sz="1800" kern="1200" dirty="0"/>
                <a:t>. Use via free trial customers and some credit-based Azure subscriptions.</a:t>
              </a:r>
            </a:p>
          </p:txBody>
        </p:sp>
      </p:grpSp>
      <p:grpSp>
        <p:nvGrpSpPr>
          <p:cNvPr id="14" name="Group 13">
            <a:extLst>
              <a:ext uri="{FF2B5EF4-FFF2-40B4-BE49-F238E27FC236}">
                <a16:creationId xmlns:a16="http://schemas.microsoft.com/office/drawing/2014/main" id="{8F3F598A-75B1-4101-6732-87926D82BDA6}"/>
              </a:ext>
              <a:ext uri="{C183D7F6-B498-43B3-948B-1728B52AA6E4}">
                <adec:decorative xmlns:adec="http://schemas.microsoft.com/office/drawing/2017/decorative" val="1"/>
              </a:ext>
            </a:extLst>
          </p:cNvPr>
          <p:cNvGrpSpPr/>
          <p:nvPr/>
        </p:nvGrpSpPr>
        <p:grpSpPr>
          <a:xfrm>
            <a:off x="211756" y="3290398"/>
            <a:ext cx="11548155" cy="668760"/>
            <a:chOff x="778506" y="3144513"/>
            <a:chExt cx="10255647" cy="818397"/>
          </a:xfrm>
        </p:grpSpPr>
        <p:sp>
          <p:nvSpPr>
            <p:cNvPr id="15" name="Freeform: Shape 14">
              <a:extLst>
                <a:ext uri="{FF2B5EF4-FFF2-40B4-BE49-F238E27FC236}">
                  <a16:creationId xmlns:a16="http://schemas.microsoft.com/office/drawing/2014/main" id="{408814CA-935E-2CEB-F1C6-309AB0E04E35}"/>
                </a:ext>
              </a:extLst>
            </p:cNvPr>
            <p:cNvSpPr/>
            <p:nvPr/>
          </p:nvSpPr>
          <p:spPr>
            <a:xfrm>
              <a:off x="778506" y="3144513"/>
              <a:ext cx="1528325" cy="818397"/>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1920077"/>
                <a:satOff val="-7617"/>
                <a:lumOff val="3921"/>
                <a:alphaOff val="0"/>
              </a:schemeClr>
            </a:lnRef>
            <a:fillRef idx="1">
              <a:schemeClr val="accent2">
                <a:hueOff val="-1920077"/>
                <a:satOff val="-7617"/>
                <a:lumOff val="3921"/>
                <a:alphaOff val="0"/>
              </a:schemeClr>
            </a:fillRef>
            <a:effectRef idx="0">
              <a:schemeClr val="accent2">
                <a:hueOff val="-1920077"/>
                <a:satOff val="-7617"/>
                <a:lumOff val="3921"/>
                <a:alphaOff val="0"/>
              </a:schemeClr>
            </a:effectRef>
            <a:fontRef idx="minor">
              <a:schemeClr val="lt1"/>
            </a:fontRef>
          </p:style>
          <p:txBody>
            <a:bodyPr spcFirstLastPara="0" vert="horz" wrap="square" lIns="182345" tIns="199136" rIns="182345" bIns="461363" numCol="1" spcCol="1270" anchor="ctr" anchorCtr="0">
              <a:noAutofit/>
            </a:bodyPr>
            <a:lstStyle/>
            <a:p>
              <a:pPr marL="0" lvl="0" indent="0" algn="ctr" defTabSz="1244600">
                <a:lnSpc>
                  <a:spcPct val="90000"/>
                </a:lnSpc>
                <a:spcBef>
                  <a:spcPct val="0"/>
                </a:spcBef>
                <a:spcAft>
                  <a:spcPct val="35000"/>
                </a:spcAft>
                <a:buNone/>
              </a:pPr>
              <a:r>
                <a:rPr lang="en-US" sz="2400" kern="1200">
                  <a:latin typeface="+mj-lt"/>
                </a:rPr>
                <a:t>Use</a:t>
              </a:r>
            </a:p>
          </p:txBody>
        </p:sp>
        <p:sp>
          <p:nvSpPr>
            <p:cNvPr id="16" name="Freeform: Shape 15">
              <a:extLst>
                <a:ext uri="{FF2B5EF4-FFF2-40B4-BE49-F238E27FC236}">
                  <a16:creationId xmlns:a16="http://schemas.microsoft.com/office/drawing/2014/main" id="{6FFB116F-C79C-F7F4-8754-DDA37CE30C42}"/>
                </a:ext>
              </a:extLst>
            </p:cNvPr>
            <p:cNvSpPr/>
            <p:nvPr/>
          </p:nvSpPr>
          <p:spPr>
            <a:xfrm>
              <a:off x="2306831" y="3144513"/>
              <a:ext cx="8727322"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2181143"/>
                <a:satOff val="2559"/>
                <a:lumOff val="475"/>
                <a:alphaOff val="0"/>
              </a:schemeClr>
            </a:lnRef>
            <a:fillRef idx="1">
              <a:schemeClr val="accent2">
                <a:tint val="40000"/>
                <a:alpha val="90000"/>
                <a:hueOff val="-2181143"/>
                <a:satOff val="2559"/>
                <a:lumOff val="475"/>
                <a:alphaOff val="0"/>
              </a:schemeClr>
            </a:fillRef>
            <a:effectRef idx="0">
              <a:schemeClr val="accent2">
                <a:tint val="40000"/>
                <a:alpha val="90000"/>
                <a:hueOff val="-2181143"/>
                <a:satOff val="2559"/>
                <a:lumOff val="475"/>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kern="1200" dirty="0"/>
                <a:t>Use </a:t>
              </a:r>
              <a:r>
                <a:rPr lang="en-US" sz="1800" b="1" kern="1200" dirty="0"/>
                <a:t>Azure Reservations and Azure Hybrid Benefit (HUB)</a:t>
              </a:r>
              <a:r>
                <a:rPr lang="en-US" sz="1800" kern="1200" dirty="0"/>
                <a:t>.</a:t>
              </a:r>
            </a:p>
          </p:txBody>
        </p:sp>
      </p:grpSp>
      <p:grpSp>
        <p:nvGrpSpPr>
          <p:cNvPr id="17" name="Group 16">
            <a:extLst>
              <a:ext uri="{FF2B5EF4-FFF2-40B4-BE49-F238E27FC236}">
                <a16:creationId xmlns:a16="http://schemas.microsoft.com/office/drawing/2014/main" id="{A08B4E22-7D7F-5E7F-870B-C61BAA8A69D1}"/>
              </a:ext>
              <a:ext uri="{C183D7F6-B498-43B3-948B-1728B52AA6E4}">
                <adec:decorative xmlns:adec="http://schemas.microsoft.com/office/drawing/2017/decorative" val="1"/>
              </a:ext>
            </a:extLst>
          </p:cNvPr>
          <p:cNvGrpSpPr/>
          <p:nvPr/>
        </p:nvGrpSpPr>
        <p:grpSpPr>
          <a:xfrm>
            <a:off x="211756" y="3957995"/>
            <a:ext cx="11548155" cy="668759"/>
            <a:chOff x="778506" y="3886422"/>
            <a:chExt cx="10255647" cy="818396"/>
          </a:xfrm>
        </p:grpSpPr>
        <p:sp>
          <p:nvSpPr>
            <p:cNvPr id="18" name="Freeform: Shape 17">
              <a:extLst>
                <a:ext uri="{FF2B5EF4-FFF2-40B4-BE49-F238E27FC236}">
                  <a16:creationId xmlns:a16="http://schemas.microsoft.com/office/drawing/2014/main" id="{E150D7EC-97DD-6D2E-5FB5-D8CFEED5DF22}"/>
                </a:ext>
              </a:extLst>
            </p:cNvPr>
            <p:cNvSpPr/>
            <p:nvPr/>
          </p:nvSpPr>
          <p:spPr>
            <a:xfrm>
              <a:off x="778506" y="3886422"/>
              <a:ext cx="1528325" cy="818396"/>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960038"/>
                <a:satOff val="-3809"/>
                <a:lumOff val="1961"/>
                <a:alphaOff val="0"/>
              </a:schemeClr>
            </a:lnRef>
            <a:fillRef idx="1">
              <a:schemeClr val="accent2">
                <a:hueOff val="-960038"/>
                <a:satOff val="-3809"/>
                <a:lumOff val="1961"/>
                <a:alphaOff val="0"/>
              </a:schemeClr>
            </a:fillRef>
            <a:effectRef idx="0">
              <a:schemeClr val="accent2">
                <a:hueOff val="-960038"/>
                <a:satOff val="-3809"/>
                <a:lumOff val="1961"/>
                <a:alphaOff val="0"/>
              </a:schemeClr>
            </a:effectRef>
            <a:fontRef idx="minor">
              <a:schemeClr val="lt1"/>
            </a:fontRef>
          </p:style>
          <p:txBody>
            <a:bodyPr spcFirstLastPara="0" vert="horz" wrap="square" lIns="182345" tIns="199136" rIns="182345" bIns="461362" numCol="1" spcCol="1270" anchor="ctr" anchorCtr="0">
              <a:noAutofit/>
            </a:bodyPr>
            <a:lstStyle/>
            <a:p>
              <a:pPr marL="0" lvl="0" indent="0" algn="ctr" defTabSz="1244600">
                <a:lnSpc>
                  <a:spcPct val="90000"/>
                </a:lnSpc>
                <a:spcBef>
                  <a:spcPct val="0"/>
                </a:spcBef>
                <a:spcAft>
                  <a:spcPct val="35000"/>
                </a:spcAft>
                <a:buNone/>
              </a:pPr>
              <a:r>
                <a:rPr lang="en-US" sz="2400" kern="1200">
                  <a:latin typeface="+mj-lt"/>
                </a:rPr>
                <a:t>Choose</a:t>
              </a:r>
            </a:p>
          </p:txBody>
        </p:sp>
        <p:sp>
          <p:nvSpPr>
            <p:cNvPr id="19" name="Freeform: Shape 18">
              <a:extLst>
                <a:ext uri="{FF2B5EF4-FFF2-40B4-BE49-F238E27FC236}">
                  <a16:creationId xmlns:a16="http://schemas.microsoft.com/office/drawing/2014/main" id="{53761BBF-A70D-6365-B4B8-6122DB4EE559}"/>
                </a:ext>
              </a:extLst>
            </p:cNvPr>
            <p:cNvSpPr/>
            <p:nvPr/>
          </p:nvSpPr>
          <p:spPr>
            <a:xfrm>
              <a:off x="2306831" y="3886422"/>
              <a:ext cx="8727322"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1090571"/>
                <a:satOff val="1280"/>
                <a:lumOff val="237"/>
                <a:alphaOff val="0"/>
              </a:schemeClr>
            </a:lnRef>
            <a:fillRef idx="1">
              <a:schemeClr val="accent2">
                <a:tint val="40000"/>
                <a:alpha val="90000"/>
                <a:hueOff val="-1090571"/>
                <a:satOff val="1280"/>
                <a:lumOff val="237"/>
                <a:alphaOff val="0"/>
              </a:schemeClr>
            </a:fillRef>
            <a:effectRef idx="0">
              <a:schemeClr val="accent2">
                <a:tint val="40000"/>
                <a:alpha val="90000"/>
                <a:hueOff val="-1090571"/>
                <a:satOff val="1280"/>
                <a:lumOff val="237"/>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kern="1200" dirty="0"/>
                <a:t>Choose </a:t>
              </a:r>
              <a:r>
                <a:rPr lang="en-US" sz="1800" b="1" kern="1200" dirty="0"/>
                <a:t>low-cost locations </a:t>
              </a:r>
              <a:r>
                <a:rPr lang="en-US" sz="1800" kern="1200" dirty="0"/>
                <a:t>and regions. If possible, use low-cost locations.</a:t>
              </a:r>
            </a:p>
          </p:txBody>
        </p:sp>
      </p:grpSp>
      <p:grpSp>
        <p:nvGrpSpPr>
          <p:cNvPr id="20" name="Group 19">
            <a:extLst>
              <a:ext uri="{FF2B5EF4-FFF2-40B4-BE49-F238E27FC236}">
                <a16:creationId xmlns:a16="http://schemas.microsoft.com/office/drawing/2014/main" id="{DF6A1904-38A7-EAD7-0888-C60E31933FBA}"/>
              </a:ext>
              <a:ext uri="{C183D7F6-B498-43B3-948B-1728B52AA6E4}">
                <adec:decorative xmlns:adec="http://schemas.microsoft.com/office/drawing/2017/decorative" val="1"/>
              </a:ext>
            </a:extLst>
          </p:cNvPr>
          <p:cNvGrpSpPr/>
          <p:nvPr/>
        </p:nvGrpSpPr>
        <p:grpSpPr>
          <a:xfrm>
            <a:off x="211756" y="4622450"/>
            <a:ext cx="11548156" cy="668761"/>
            <a:chOff x="778505" y="4625604"/>
            <a:chExt cx="10255649" cy="818398"/>
          </a:xfrm>
        </p:grpSpPr>
        <p:sp>
          <p:nvSpPr>
            <p:cNvPr id="21" name="Freeform: Shape 20">
              <a:extLst>
                <a:ext uri="{FF2B5EF4-FFF2-40B4-BE49-F238E27FC236}">
                  <a16:creationId xmlns:a16="http://schemas.microsoft.com/office/drawing/2014/main" id="{FFF0D884-BDBC-211B-1914-4980F8383E78}"/>
                </a:ext>
              </a:extLst>
            </p:cNvPr>
            <p:cNvSpPr/>
            <p:nvPr/>
          </p:nvSpPr>
          <p:spPr>
            <a:xfrm>
              <a:off x="778505" y="4625604"/>
              <a:ext cx="1528325" cy="818398"/>
            </a:xfrm>
            <a:custGeom>
              <a:avLst/>
              <a:gdLst>
                <a:gd name="connsiteX0" fmla="*/ 0 w 2563912"/>
                <a:gd name="connsiteY0" fmla="*/ 262398 h 749215"/>
                <a:gd name="connsiteX1" fmla="*/ 1263226 w 2563912"/>
                <a:gd name="connsiteY1" fmla="*/ 262398 h 749215"/>
                <a:gd name="connsiteX2" fmla="*/ 1263226 w 2563912"/>
                <a:gd name="connsiteY2" fmla="*/ 112382 h 749215"/>
                <a:gd name="connsiteX3" fmla="*/ 1207035 w 2563912"/>
                <a:gd name="connsiteY3" fmla="*/ 112382 h 749215"/>
                <a:gd name="connsiteX4" fmla="*/ 1281956 w 2563912"/>
                <a:gd name="connsiteY4" fmla="*/ 0 h 749215"/>
                <a:gd name="connsiteX5" fmla="*/ 1356878 w 2563912"/>
                <a:gd name="connsiteY5" fmla="*/ 112382 h 749215"/>
                <a:gd name="connsiteX6" fmla="*/ 1300686 w 2563912"/>
                <a:gd name="connsiteY6" fmla="*/ 112382 h 749215"/>
                <a:gd name="connsiteX7" fmla="*/ 1300686 w 2563912"/>
                <a:gd name="connsiteY7" fmla="*/ 262398 h 749215"/>
                <a:gd name="connsiteX8" fmla="*/ 2563912 w 2563912"/>
                <a:gd name="connsiteY8" fmla="*/ 262398 h 749215"/>
                <a:gd name="connsiteX9" fmla="*/ 2563912 w 2563912"/>
                <a:gd name="connsiteY9" fmla="*/ 749215 h 749215"/>
                <a:gd name="connsiteX10" fmla="*/ 0 w 2563912"/>
                <a:gd name="connsiteY10" fmla="*/ 749215 h 749215"/>
                <a:gd name="connsiteX11" fmla="*/ 0 w 2563912"/>
                <a:gd name="connsiteY11" fmla="*/ 262398 h 749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63912" h="749215">
                  <a:moveTo>
                    <a:pt x="2563912" y="486817"/>
                  </a:moveTo>
                  <a:lnTo>
                    <a:pt x="1300686" y="486817"/>
                  </a:lnTo>
                  <a:lnTo>
                    <a:pt x="1300686" y="636832"/>
                  </a:lnTo>
                  <a:lnTo>
                    <a:pt x="1356877" y="636832"/>
                  </a:lnTo>
                  <a:lnTo>
                    <a:pt x="1281956" y="749214"/>
                  </a:lnTo>
                  <a:lnTo>
                    <a:pt x="1207034" y="636832"/>
                  </a:lnTo>
                  <a:lnTo>
                    <a:pt x="1263226" y="636832"/>
                  </a:lnTo>
                  <a:lnTo>
                    <a:pt x="1263226" y="486817"/>
                  </a:lnTo>
                  <a:lnTo>
                    <a:pt x="0" y="486817"/>
                  </a:lnTo>
                  <a:lnTo>
                    <a:pt x="0" y="1"/>
                  </a:lnTo>
                  <a:lnTo>
                    <a:pt x="2563912" y="1"/>
                  </a:lnTo>
                  <a:lnTo>
                    <a:pt x="2563912" y="486817"/>
                  </a:lnTo>
                  <a:close/>
                </a:path>
              </a:pathLst>
            </a:custGeom>
            <a:solidFill>
              <a:srgbClr val="243A5E"/>
            </a:solidFill>
            <a:ln>
              <a:solidFill>
                <a:schemeClr val="tx1"/>
              </a:solidFill>
            </a:ln>
          </p:spPr>
          <p:style>
            <a:lnRef idx="2">
              <a:schemeClr val="accent2">
                <a:hueOff val="-5760231"/>
                <a:satOff val="-22852"/>
                <a:lumOff val="11764"/>
                <a:alphaOff val="0"/>
              </a:schemeClr>
            </a:lnRef>
            <a:fillRef idx="1">
              <a:schemeClr val="accent2">
                <a:hueOff val="-5760231"/>
                <a:satOff val="-22852"/>
                <a:lumOff val="11764"/>
                <a:alphaOff val="0"/>
              </a:schemeClr>
            </a:fillRef>
            <a:effectRef idx="0">
              <a:schemeClr val="accent2">
                <a:hueOff val="-5760231"/>
                <a:satOff val="-22852"/>
                <a:lumOff val="11764"/>
                <a:alphaOff val="0"/>
              </a:schemeClr>
            </a:effectRef>
            <a:fontRef idx="minor">
              <a:schemeClr val="lt1"/>
            </a:fontRef>
          </p:style>
          <p:txBody>
            <a:bodyPr spcFirstLastPara="0" vert="horz" wrap="square" lIns="182345" tIns="199137" rIns="182345" bIns="461363" numCol="1" spcCol="1270" anchor="ctr" anchorCtr="0">
              <a:noAutofit/>
            </a:bodyPr>
            <a:lstStyle/>
            <a:p>
              <a:pPr marL="0" lvl="0" indent="0" algn="ctr" defTabSz="1244600">
                <a:lnSpc>
                  <a:spcPct val="90000"/>
                </a:lnSpc>
                <a:spcBef>
                  <a:spcPct val="0"/>
                </a:spcBef>
                <a:spcAft>
                  <a:spcPct val="35000"/>
                </a:spcAft>
                <a:buNone/>
              </a:pPr>
              <a:r>
                <a:rPr lang="en-US" sz="2400" kern="1200" dirty="0">
                  <a:latin typeface="+mj-lt"/>
                </a:rPr>
                <a:t>Keep</a:t>
              </a:r>
            </a:p>
          </p:txBody>
        </p:sp>
        <p:sp>
          <p:nvSpPr>
            <p:cNvPr id="22" name="Freeform: Shape 21">
              <a:extLst>
                <a:ext uri="{FF2B5EF4-FFF2-40B4-BE49-F238E27FC236}">
                  <a16:creationId xmlns:a16="http://schemas.microsoft.com/office/drawing/2014/main" id="{9D49D722-576C-51C2-C492-FA4594BEAE79}"/>
                </a:ext>
              </a:extLst>
            </p:cNvPr>
            <p:cNvSpPr/>
            <p:nvPr/>
          </p:nvSpPr>
          <p:spPr>
            <a:xfrm>
              <a:off x="2306831" y="4625604"/>
              <a:ext cx="8727323" cy="532116"/>
            </a:xfrm>
            <a:custGeom>
              <a:avLst/>
              <a:gdLst>
                <a:gd name="connsiteX0" fmla="*/ 0 w 7691736"/>
                <a:gd name="connsiteY0" fmla="*/ 0 h 486989"/>
                <a:gd name="connsiteX1" fmla="*/ 7691736 w 7691736"/>
                <a:gd name="connsiteY1" fmla="*/ 0 h 486989"/>
                <a:gd name="connsiteX2" fmla="*/ 7691736 w 7691736"/>
                <a:gd name="connsiteY2" fmla="*/ 486989 h 486989"/>
                <a:gd name="connsiteX3" fmla="*/ 0 w 7691736"/>
                <a:gd name="connsiteY3" fmla="*/ 486989 h 486989"/>
                <a:gd name="connsiteX4" fmla="*/ 0 w 7691736"/>
                <a:gd name="connsiteY4" fmla="*/ 0 h 48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6989">
                  <a:moveTo>
                    <a:pt x="0" y="0"/>
                  </a:moveTo>
                  <a:lnTo>
                    <a:pt x="7691736" y="0"/>
                  </a:lnTo>
                  <a:lnTo>
                    <a:pt x="7691736" y="486989"/>
                  </a:lnTo>
                  <a:lnTo>
                    <a:pt x="0" y="486989"/>
                  </a:lnTo>
                  <a:lnTo>
                    <a:pt x="0" y="0"/>
                  </a:lnTo>
                  <a:close/>
                </a:path>
              </a:pathLst>
            </a:custGeom>
            <a:solidFill>
              <a:schemeClr val="bg1">
                <a:lumMod val="75000"/>
              </a:schemeClr>
            </a:solidFill>
            <a:ln>
              <a:solidFill>
                <a:schemeClr val="tx1"/>
              </a:solidFill>
            </a:ln>
          </p:spPr>
          <p:style>
            <a:lnRef idx="2">
              <a:schemeClr val="accent2">
                <a:tint val="40000"/>
                <a:alpha val="90000"/>
                <a:hueOff val="-6543428"/>
                <a:satOff val="7678"/>
                <a:lumOff val="1425"/>
                <a:alphaOff val="0"/>
              </a:schemeClr>
            </a:lnRef>
            <a:fillRef idx="1">
              <a:schemeClr val="accent2">
                <a:tint val="40000"/>
                <a:alpha val="90000"/>
                <a:hueOff val="-6543428"/>
                <a:satOff val="7678"/>
                <a:lumOff val="1425"/>
                <a:alphaOff val="0"/>
              </a:schemeClr>
            </a:fillRef>
            <a:effectRef idx="0">
              <a:schemeClr val="accent2">
                <a:tint val="40000"/>
                <a:alpha val="90000"/>
                <a:hueOff val="-6543428"/>
                <a:satOff val="7678"/>
                <a:lumOff val="1425"/>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lvl="0" defTabSz="800100">
                <a:lnSpc>
                  <a:spcPct val="90000"/>
                </a:lnSpc>
                <a:spcBef>
                  <a:spcPct val="0"/>
                </a:spcBef>
                <a:spcAft>
                  <a:spcPct val="35000"/>
                </a:spcAft>
              </a:pPr>
              <a:r>
                <a:rPr lang="en-US" sz="1800" b="1" dirty="0"/>
                <a:t>Keep up-to-date </a:t>
              </a:r>
              <a:r>
                <a:rPr lang="en-US" sz="1800" dirty="0"/>
                <a:t>with the latest Azure customer and subscription offers.</a:t>
              </a:r>
              <a:endParaRPr lang="en-US" sz="1800" kern="1200" dirty="0"/>
            </a:p>
          </p:txBody>
        </p:sp>
      </p:grpSp>
      <p:grpSp>
        <p:nvGrpSpPr>
          <p:cNvPr id="23" name="Group 22">
            <a:extLst>
              <a:ext uri="{FF2B5EF4-FFF2-40B4-BE49-F238E27FC236}">
                <a16:creationId xmlns:a16="http://schemas.microsoft.com/office/drawing/2014/main" id="{EC649BAF-546B-946C-09A9-CB73D740EEEA}"/>
              </a:ext>
              <a:ext uri="{C183D7F6-B498-43B3-948B-1728B52AA6E4}">
                <adec:decorative xmlns:adec="http://schemas.microsoft.com/office/drawing/2017/decorative" val="1"/>
              </a:ext>
            </a:extLst>
          </p:cNvPr>
          <p:cNvGrpSpPr/>
          <p:nvPr/>
        </p:nvGrpSpPr>
        <p:grpSpPr>
          <a:xfrm>
            <a:off x="211756" y="5298098"/>
            <a:ext cx="11548155" cy="434956"/>
            <a:chOff x="778506" y="5560662"/>
            <a:chExt cx="10255647" cy="532279"/>
          </a:xfrm>
        </p:grpSpPr>
        <p:sp>
          <p:nvSpPr>
            <p:cNvPr id="24" name="Freeform: Shape 23">
              <a:extLst>
                <a:ext uri="{FF2B5EF4-FFF2-40B4-BE49-F238E27FC236}">
                  <a16:creationId xmlns:a16="http://schemas.microsoft.com/office/drawing/2014/main" id="{7D986C58-AF4E-12F9-EC5B-54BD610EDE2B}"/>
                </a:ext>
              </a:extLst>
            </p:cNvPr>
            <p:cNvSpPr/>
            <p:nvPr/>
          </p:nvSpPr>
          <p:spPr>
            <a:xfrm>
              <a:off x="778506" y="5560662"/>
              <a:ext cx="1528325" cy="532116"/>
            </a:xfrm>
            <a:custGeom>
              <a:avLst/>
              <a:gdLst>
                <a:gd name="connsiteX0" fmla="*/ 0 w 2563912"/>
                <a:gd name="connsiteY0" fmla="*/ 0 h 487135"/>
                <a:gd name="connsiteX1" fmla="*/ 2563912 w 2563912"/>
                <a:gd name="connsiteY1" fmla="*/ 0 h 487135"/>
                <a:gd name="connsiteX2" fmla="*/ 2563912 w 2563912"/>
                <a:gd name="connsiteY2" fmla="*/ 487135 h 487135"/>
                <a:gd name="connsiteX3" fmla="*/ 0 w 2563912"/>
                <a:gd name="connsiteY3" fmla="*/ 487135 h 487135"/>
                <a:gd name="connsiteX4" fmla="*/ 0 w 2563912"/>
                <a:gd name="connsiteY4" fmla="*/ 0 h 487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3912" h="487135">
                  <a:moveTo>
                    <a:pt x="0" y="0"/>
                  </a:moveTo>
                  <a:lnTo>
                    <a:pt x="2563912" y="0"/>
                  </a:lnTo>
                  <a:lnTo>
                    <a:pt x="2563912" y="487135"/>
                  </a:lnTo>
                  <a:lnTo>
                    <a:pt x="0" y="487135"/>
                  </a:lnTo>
                  <a:lnTo>
                    <a:pt x="0" y="0"/>
                  </a:lnTo>
                  <a:close/>
                </a:path>
              </a:pathLst>
            </a:custGeom>
            <a:solidFill>
              <a:srgbClr val="243A5E"/>
            </a:solidFill>
            <a:ln>
              <a:solidFill>
                <a:schemeClr val="tx1"/>
              </a:solidFill>
            </a:ln>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182345" tIns="199136" rIns="182345" bIns="199136" numCol="1" spcCol="1270" anchor="ctr" anchorCtr="0">
              <a:noAutofit/>
            </a:bodyPr>
            <a:lstStyle/>
            <a:p>
              <a:pPr marL="0" lvl="0" indent="0" algn="ctr" defTabSz="1244600">
                <a:lnSpc>
                  <a:spcPct val="90000"/>
                </a:lnSpc>
                <a:spcBef>
                  <a:spcPct val="0"/>
                </a:spcBef>
                <a:spcAft>
                  <a:spcPct val="35000"/>
                </a:spcAft>
                <a:buNone/>
              </a:pPr>
              <a:r>
                <a:rPr lang="en-US" sz="2400" kern="1200" dirty="0">
                  <a:latin typeface="+mj-lt"/>
                </a:rPr>
                <a:t>Apply</a:t>
              </a:r>
            </a:p>
          </p:txBody>
        </p:sp>
        <p:sp>
          <p:nvSpPr>
            <p:cNvPr id="25" name="Freeform: Shape 24">
              <a:extLst>
                <a:ext uri="{FF2B5EF4-FFF2-40B4-BE49-F238E27FC236}">
                  <a16:creationId xmlns:a16="http://schemas.microsoft.com/office/drawing/2014/main" id="{E0A6248F-1AD9-6053-1E5F-F6253DD4E5D8}"/>
                </a:ext>
              </a:extLst>
            </p:cNvPr>
            <p:cNvSpPr/>
            <p:nvPr/>
          </p:nvSpPr>
          <p:spPr>
            <a:xfrm>
              <a:off x="2306831" y="5560667"/>
              <a:ext cx="8727322" cy="532274"/>
            </a:xfrm>
            <a:custGeom>
              <a:avLst/>
              <a:gdLst>
                <a:gd name="connsiteX0" fmla="*/ 0 w 7691736"/>
                <a:gd name="connsiteY0" fmla="*/ 0 h 487135"/>
                <a:gd name="connsiteX1" fmla="*/ 7691736 w 7691736"/>
                <a:gd name="connsiteY1" fmla="*/ 0 h 487135"/>
                <a:gd name="connsiteX2" fmla="*/ 7691736 w 7691736"/>
                <a:gd name="connsiteY2" fmla="*/ 487135 h 487135"/>
                <a:gd name="connsiteX3" fmla="*/ 0 w 7691736"/>
                <a:gd name="connsiteY3" fmla="*/ 487135 h 487135"/>
                <a:gd name="connsiteX4" fmla="*/ 0 w 7691736"/>
                <a:gd name="connsiteY4" fmla="*/ 0 h 487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91736" h="487135">
                  <a:moveTo>
                    <a:pt x="0" y="0"/>
                  </a:moveTo>
                  <a:lnTo>
                    <a:pt x="7691736" y="0"/>
                  </a:lnTo>
                  <a:lnTo>
                    <a:pt x="7691736" y="487135"/>
                  </a:lnTo>
                  <a:lnTo>
                    <a:pt x="0" y="487135"/>
                  </a:lnTo>
                  <a:lnTo>
                    <a:pt x="0" y="0"/>
                  </a:lnTo>
                  <a:close/>
                </a:path>
              </a:pathLst>
            </a:custGeom>
            <a:solidFill>
              <a:schemeClr val="bg1">
                <a:lumMod val="75000"/>
              </a:schemeClr>
            </a:solidFill>
            <a:ln>
              <a:solidFill>
                <a:schemeClr val="tx1"/>
              </a:solidFill>
            </a:ln>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txBody>
            <a:bodyPr spcFirstLastPara="0" vert="horz" wrap="square" lIns="156025" tIns="228600" rIns="156025" bIns="228600" numCol="1" spcCol="1270" anchor="ctr" anchorCtr="0">
              <a:noAutofit/>
            </a:bodyPr>
            <a:lstStyle/>
            <a:p>
              <a:pPr marL="0" lvl="0" indent="0" algn="l" defTabSz="800100">
                <a:lnSpc>
                  <a:spcPct val="90000"/>
                </a:lnSpc>
                <a:spcBef>
                  <a:spcPct val="0"/>
                </a:spcBef>
                <a:spcAft>
                  <a:spcPct val="35000"/>
                </a:spcAft>
                <a:buNone/>
              </a:pPr>
              <a:r>
                <a:rPr lang="en-US" sz="1800" kern="1200" dirty="0"/>
                <a:t>Apply tags to identify </a:t>
              </a:r>
              <a:r>
                <a:rPr lang="en-US" sz="1800" b="1" kern="1200" dirty="0"/>
                <a:t>cost owners</a:t>
              </a:r>
              <a:r>
                <a:rPr lang="en-US" sz="1800" kern="1200" dirty="0"/>
                <a:t>. Identify usage owners with tags.</a:t>
              </a:r>
            </a:p>
          </p:txBody>
        </p:sp>
      </p:grpSp>
    </p:spTree>
    <p:extLst>
      <p:ext uri="{BB962C8B-B14F-4D97-AF65-F5344CB8AC3E}">
        <p14:creationId xmlns:p14="http://schemas.microsoft.com/office/powerpoint/2010/main" val="24125534"/>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126" y="992183"/>
            <a:ext cx="4819728" cy="1754326"/>
          </a:xfrm>
        </p:spPr>
        <p:txBody>
          <a:bodyPr/>
          <a:lstStyle/>
          <a:p>
            <a:r>
              <a:rPr lang="en-US" sz="4000" b="1" dirty="0"/>
              <a:t>3.B. Tools for Governance and Compliance</a:t>
            </a:r>
          </a:p>
        </p:txBody>
      </p:sp>
      <p:sp>
        <p:nvSpPr>
          <p:cNvPr id="3" name="Text Placeholder 2"/>
          <p:cNvSpPr>
            <a:spLocks noGrp="1"/>
          </p:cNvSpPr>
          <p:nvPr>
            <p:ph type="body" sz="quarter" idx="12"/>
          </p:nvPr>
        </p:nvSpPr>
        <p:spPr>
          <a:xfrm>
            <a:off x="510465" y="3183029"/>
            <a:ext cx="4925694" cy="1107996"/>
          </a:xfrm>
        </p:spPr>
        <p:txBody>
          <a:bodyPr/>
          <a:lstStyle/>
          <a:p>
            <a:pPr marL="342900" indent="-342900">
              <a:buFont typeface="Arial" panose="020B0604020202020204" pitchFamily="34" charset="0"/>
              <a:buChar char="•"/>
            </a:pPr>
            <a:r>
              <a:rPr lang="en-US" dirty="0"/>
              <a:t>Azure Blueprints</a:t>
            </a:r>
          </a:p>
          <a:p>
            <a:pPr marL="342900" indent="-342900">
              <a:buFont typeface="Arial" panose="020B0604020202020204" pitchFamily="34" charset="0"/>
              <a:buChar char="•"/>
            </a:pPr>
            <a:r>
              <a:rPr lang="en-US" dirty="0"/>
              <a:t>Azure Policy</a:t>
            </a:r>
          </a:p>
          <a:p>
            <a:pPr marL="342900" indent="-342900">
              <a:buFont typeface="Arial" panose="020B0604020202020204" pitchFamily="34" charset="0"/>
              <a:buChar char="•"/>
            </a:pPr>
            <a:r>
              <a:rPr lang="en-US" dirty="0"/>
              <a:t>Resource Locks</a:t>
            </a:r>
          </a:p>
          <a:p>
            <a:pPr marL="342900" indent="-342900">
              <a:buFont typeface="Arial" panose="020B0604020202020204" pitchFamily="34" charset="0"/>
              <a:buChar char="•"/>
            </a:pPr>
            <a:r>
              <a:rPr lang="en-US" dirty="0"/>
              <a:t>Service Trust Portal</a:t>
            </a:r>
          </a:p>
        </p:txBody>
      </p:sp>
    </p:spTree>
    <p:extLst>
      <p:ext uri="{BB962C8B-B14F-4D97-AF65-F5344CB8AC3E}">
        <p14:creationId xmlns:p14="http://schemas.microsoft.com/office/powerpoint/2010/main" val="3489453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BCE5756C-1D7B-3077-8377-6913FA9E364E}"/>
              </a:ext>
            </a:extLst>
          </p:cNvPr>
          <p:cNvSpPr>
            <a:spLocks noGrp="1"/>
          </p:cNvSpPr>
          <p:nvPr>
            <p:ph type="title"/>
          </p:nvPr>
        </p:nvSpPr>
        <p:spPr>
          <a:xfrm>
            <a:off x="499030" y="329963"/>
            <a:ext cx="3660988" cy="680196"/>
          </a:xfrm>
        </p:spPr>
        <p:txBody>
          <a:bodyPr>
            <a:normAutofit fontScale="90000"/>
          </a:bodyPr>
          <a:lstStyle/>
          <a:p>
            <a:r>
              <a:rPr lang="en-US" b="1" noProof="0" dirty="0"/>
              <a:t>Azure Blueprints</a:t>
            </a:r>
          </a:p>
        </p:txBody>
      </p:sp>
      <p:sp>
        <p:nvSpPr>
          <p:cNvPr id="6" name="Text Placeholder 5">
            <a:extLst>
              <a:ext uri="{FF2B5EF4-FFF2-40B4-BE49-F238E27FC236}">
                <a16:creationId xmlns:a16="http://schemas.microsoft.com/office/drawing/2014/main" id="{6EB5651D-2CAB-3E0E-DE2E-1FE4BE5DF8D4}"/>
              </a:ext>
            </a:extLst>
          </p:cNvPr>
          <p:cNvSpPr txBox="1">
            <a:spLocks/>
          </p:cNvSpPr>
          <p:nvPr/>
        </p:nvSpPr>
        <p:spPr>
          <a:xfrm>
            <a:off x="419100" y="1456897"/>
            <a:ext cx="11340811" cy="3707682"/>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171717"/>
                </a:solidFill>
              </a:rPr>
              <a:t>Azure Blueprints</a:t>
            </a:r>
            <a:r>
              <a:rPr lang="en-US" b="1" dirty="0">
                <a:solidFill>
                  <a:srgbClr val="171717"/>
                </a:solidFill>
              </a:rPr>
              <a:t> </a:t>
            </a:r>
            <a:r>
              <a:rPr lang="en-US" dirty="0">
                <a:solidFill>
                  <a:srgbClr val="171717"/>
                </a:solidFill>
              </a:rPr>
              <a:t>makes it possible for development teams to rapidly build and stand-up new environments. Development teams can quickly build trust through organizational compliance with a set of built-in components (such as networking) in order to speed up development and delivery.</a:t>
            </a:r>
          </a:p>
          <a:p>
            <a:pPr marL="342900" indent="-342900">
              <a:buFont typeface="Arial" panose="020B0604020202020204" pitchFamily="34" charset="0"/>
              <a:buChar char="•"/>
            </a:pPr>
            <a:r>
              <a:rPr lang="en-US" dirty="0">
                <a:solidFill>
                  <a:srgbClr val="171717"/>
                </a:solidFill>
                <a:cs typeface="Segoe UI" panose="020B0502040204020203" pitchFamily="34" charset="0"/>
              </a:rPr>
              <a:t>Role Assignments</a:t>
            </a:r>
          </a:p>
          <a:p>
            <a:pPr marL="342900" indent="-342900">
              <a:buFont typeface="Arial" panose="020B0604020202020204" pitchFamily="34" charset="0"/>
              <a:buChar char="•"/>
            </a:pPr>
            <a:r>
              <a:rPr lang="en-US" dirty="0">
                <a:solidFill>
                  <a:srgbClr val="171717"/>
                </a:solidFill>
                <a:cs typeface="Segoe UI" panose="020B0502040204020203" pitchFamily="34" charset="0"/>
              </a:rPr>
              <a:t>Policy Assignments</a:t>
            </a:r>
          </a:p>
          <a:p>
            <a:pPr marL="342900" indent="-342900">
              <a:buFont typeface="Arial" panose="020B0604020202020204" pitchFamily="34" charset="0"/>
              <a:buChar char="•"/>
            </a:pPr>
            <a:r>
              <a:rPr lang="en-US" dirty="0">
                <a:solidFill>
                  <a:srgbClr val="171717"/>
                </a:solidFill>
                <a:cs typeface="Segoe UI" panose="020B0502040204020203" pitchFamily="34" charset="0"/>
              </a:rPr>
              <a:t>Azure Resource Manager Templates</a:t>
            </a:r>
          </a:p>
          <a:p>
            <a:pPr marL="342900" indent="-342900">
              <a:buFont typeface="Arial" panose="020B0604020202020204" pitchFamily="34" charset="0"/>
              <a:buChar char="•"/>
            </a:pPr>
            <a:r>
              <a:rPr lang="en-US" dirty="0">
                <a:solidFill>
                  <a:srgbClr val="171717"/>
                </a:solidFill>
                <a:cs typeface="Segoe UI" panose="020B0502040204020203" pitchFamily="34" charset="0"/>
              </a:rPr>
              <a:t>Resource Groups</a:t>
            </a:r>
            <a:endParaRPr lang="en-US" dirty="0">
              <a:cs typeface="Segoe UI" panose="020B0502040204020203" pitchFamily="34" charset="0"/>
            </a:endParaRPr>
          </a:p>
        </p:txBody>
      </p:sp>
      <p:pic>
        <p:nvPicPr>
          <p:cNvPr id="7" name="Graphic 6">
            <a:extLst>
              <a:ext uri="{FF2B5EF4-FFF2-40B4-BE49-F238E27FC236}">
                <a16:creationId xmlns:a16="http://schemas.microsoft.com/office/drawing/2014/main" id="{7716967A-D151-681E-8F31-61C543329A2E}"/>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49764" y="3429000"/>
            <a:ext cx="2507500" cy="2507500"/>
          </a:xfrm>
          <a:prstGeom prst="rect">
            <a:avLst/>
          </a:prstGeom>
        </p:spPr>
      </p:pic>
    </p:spTree>
    <p:extLst>
      <p:ext uri="{BB962C8B-B14F-4D97-AF65-F5344CB8AC3E}">
        <p14:creationId xmlns:p14="http://schemas.microsoft.com/office/powerpoint/2010/main" val="353053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AEB7D75B-2868-A8A0-E163-CDCCFFAC46B8}"/>
              </a:ext>
            </a:extLst>
          </p:cNvPr>
          <p:cNvSpPr>
            <a:spLocks noGrp="1"/>
          </p:cNvSpPr>
          <p:nvPr>
            <p:ph type="title"/>
          </p:nvPr>
        </p:nvSpPr>
        <p:spPr>
          <a:xfrm>
            <a:off x="419100" y="319914"/>
            <a:ext cx="2716443" cy="680196"/>
          </a:xfrm>
        </p:spPr>
        <p:txBody>
          <a:bodyPr>
            <a:normAutofit fontScale="90000"/>
          </a:bodyPr>
          <a:lstStyle/>
          <a:p>
            <a:r>
              <a:rPr lang="en-US" b="1" noProof="0" dirty="0"/>
              <a:t>Azure Policy</a:t>
            </a:r>
          </a:p>
        </p:txBody>
      </p:sp>
      <p:sp>
        <p:nvSpPr>
          <p:cNvPr id="3" name="Text Placeholder 5">
            <a:extLst>
              <a:ext uri="{FF2B5EF4-FFF2-40B4-BE49-F238E27FC236}">
                <a16:creationId xmlns:a16="http://schemas.microsoft.com/office/drawing/2014/main" id="{C0546DF6-BE83-797D-C4E3-1C5E6CE90F05}"/>
              </a:ext>
            </a:extLst>
          </p:cNvPr>
          <p:cNvSpPr txBox="1">
            <a:spLocks/>
          </p:cNvSpPr>
          <p:nvPr/>
        </p:nvSpPr>
        <p:spPr>
          <a:xfrm>
            <a:off x="419100" y="1456897"/>
            <a:ext cx="11340811" cy="1255728"/>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cs typeface="Segoe UI Semilight" panose="020B0402040204020203" pitchFamily="34" charset="0"/>
              </a:rPr>
              <a:t>Azure Policy helps to enforce organizational standards and to assess compliance at-scale. Provides governance and resource consistency with regulatory compliance, security, cost, and management. </a:t>
            </a:r>
          </a:p>
        </p:txBody>
      </p:sp>
      <p:sp>
        <p:nvSpPr>
          <p:cNvPr id="4" name="Text Placeholder 5">
            <a:extLst>
              <a:ext uri="{FF2B5EF4-FFF2-40B4-BE49-F238E27FC236}">
                <a16:creationId xmlns:a16="http://schemas.microsoft.com/office/drawing/2014/main" id="{8D6AE91C-22EF-6C19-E036-6A13F10D3FA5}"/>
              </a:ext>
            </a:extLst>
          </p:cNvPr>
          <p:cNvSpPr txBox="1">
            <a:spLocks/>
          </p:cNvSpPr>
          <p:nvPr/>
        </p:nvSpPr>
        <p:spPr>
          <a:xfrm>
            <a:off x="652781" y="2745758"/>
            <a:ext cx="6799580" cy="2393989"/>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457200" lvl="1" indent="-457200">
              <a:lnSpc>
                <a:spcPct val="114000"/>
              </a:lnSpc>
              <a:buFont typeface="Arial" panose="020B0604020202020204" pitchFamily="34" charset="0"/>
              <a:buChar char="•"/>
            </a:pPr>
            <a:r>
              <a:rPr lang="en-US" sz="2400" dirty="0">
                <a:cs typeface="Segoe UI Semilight" panose="020B0402040204020203" pitchFamily="34" charset="0"/>
              </a:rPr>
              <a:t>Evaluates and identifies Azure resources that do not comply with your policies.</a:t>
            </a:r>
          </a:p>
          <a:p>
            <a:pPr marL="457200" lvl="1" indent="-457200">
              <a:lnSpc>
                <a:spcPct val="114000"/>
              </a:lnSpc>
              <a:buFont typeface="Arial" panose="020B0604020202020204" pitchFamily="34" charset="0"/>
              <a:buChar char="•"/>
            </a:pPr>
            <a:r>
              <a:rPr lang="en-US" sz="2400" dirty="0">
                <a:cs typeface="Segoe UI Semilight" panose="020B0402040204020203" pitchFamily="34" charset="0"/>
              </a:rPr>
              <a:t>Provides built-in policy and initiative definitions, under categories such as Storage, Networking, Compute, Security Center, and Monitoring.</a:t>
            </a:r>
          </a:p>
        </p:txBody>
      </p:sp>
      <p:pic>
        <p:nvPicPr>
          <p:cNvPr id="5" name="Graphic 4">
            <a:extLst>
              <a:ext uri="{FF2B5EF4-FFF2-40B4-BE49-F238E27FC236}">
                <a16:creationId xmlns:a16="http://schemas.microsoft.com/office/drawing/2014/main" id="{CAADD0A4-9340-4FBD-057E-09B734D56C4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8813" y="2775335"/>
            <a:ext cx="2748107" cy="2748107"/>
          </a:xfrm>
          <a:prstGeom prst="rect">
            <a:avLst/>
          </a:prstGeom>
        </p:spPr>
      </p:pic>
    </p:spTree>
    <p:extLst>
      <p:ext uri="{BB962C8B-B14F-4D97-AF65-F5344CB8AC3E}">
        <p14:creationId xmlns:p14="http://schemas.microsoft.com/office/powerpoint/2010/main" val="122408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353E3395-B896-31C8-D85E-CEA3A4B19116}"/>
              </a:ext>
            </a:extLst>
          </p:cNvPr>
          <p:cNvSpPr>
            <a:spLocks noGrp="1"/>
          </p:cNvSpPr>
          <p:nvPr>
            <p:ph type="title"/>
          </p:nvPr>
        </p:nvSpPr>
        <p:spPr>
          <a:xfrm>
            <a:off x="419100" y="319914"/>
            <a:ext cx="3249005" cy="680196"/>
          </a:xfrm>
        </p:spPr>
        <p:txBody>
          <a:bodyPr>
            <a:normAutofit fontScale="90000"/>
          </a:bodyPr>
          <a:lstStyle/>
          <a:p>
            <a:r>
              <a:rPr lang="en-US" b="1" noProof="0" dirty="0"/>
              <a:t>Resource locks</a:t>
            </a:r>
          </a:p>
        </p:txBody>
      </p:sp>
      <p:sp>
        <p:nvSpPr>
          <p:cNvPr id="3" name="Text Placeholder 5">
            <a:extLst>
              <a:ext uri="{FF2B5EF4-FFF2-40B4-BE49-F238E27FC236}">
                <a16:creationId xmlns:a16="http://schemas.microsoft.com/office/drawing/2014/main" id="{2DB54E6B-A2B2-26DB-2B37-4E35B2DF9CC1}"/>
              </a:ext>
            </a:extLst>
          </p:cNvPr>
          <p:cNvSpPr txBox="1">
            <a:spLocks/>
          </p:cNvSpPr>
          <p:nvPr/>
        </p:nvSpPr>
        <p:spPr>
          <a:xfrm>
            <a:off x="419100" y="1456897"/>
            <a:ext cx="11340811" cy="1383969"/>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a:t>Protect your Azure resources from accidental deletion or modification. </a:t>
            </a:r>
          </a:p>
          <a:p>
            <a:pPr marL="457200" indent="-457200">
              <a:buFont typeface="Arial" panose="020B0604020202020204" pitchFamily="34" charset="0"/>
              <a:buChar char="•"/>
            </a:pPr>
            <a:r>
              <a:rPr lang="en-US"/>
              <a:t>Manage locks at subscription, resource group, or individual resource levels within Azure Portal.</a:t>
            </a:r>
            <a:endParaRPr lang="en-US" dirty="0"/>
          </a:p>
        </p:txBody>
      </p:sp>
      <p:graphicFrame>
        <p:nvGraphicFramePr>
          <p:cNvPr id="4" name="Table 3">
            <a:extLst>
              <a:ext uri="{FF2B5EF4-FFF2-40B4-BE49-F238E27FC236}">
                <a16:creationId xmlns:a16="http://schemas.microsoft.com/office/drawing/2014/main" id="{5DE9660B-D18E-73CB-16AF-4591C1E28100}"/>
              </a:ext>
            </a:extLst>
          </p:cNvPr>
          <p:cNvGraphicFramePr>
            <a:graphicFrameLocks noGrp="1"/>
          </p:cNvGraphicFramePr>
          <p:nvPr>
            <p:extLst>
              <p:ext uri="{D42A27DB-BD31-4B8C-83A1-F6EECF244321}">
                <p14:modId xmlns:p14="http://schemas.microsoft.com/office/powerpoint/2010/main" val="4266281290"/>
              </p:ext>
            </p:extLst>
          </p:nvPr>
        </p:nvGraphicFramePr>
        <p:xfrm>
          <a:off x="1115161" y="3371581"/>
          <a:ext cx="9948232" cy="1645920"/>
        </p:xfrm>
        <a:graphic>
          <a:graphicData uri="http://schemas.openxmlformats.org/drawingml/2006/table">
            <a:tbl>
              <a:tblPr firstRow="1" firstCol="1" bandRow="1">
                <a:tableStyleId>{5C22544A-7EE6-4342-B048-85BDC9FD1C3A}</a:tableStyleId>
              </a:tblPr>
              <a:tblGrid>
                <a:gridCol w="3295352">
                  <a:extLst>
                    <a:ext uri="{9D8B030D-6E8A-4147-A177-3AD203B41FA5}">
                      <a16:colId xmlns:a16="http://schemas.microsoft.com/office/drawing/2014/main" val="20000"/>
                    </a:ext>
                  </a:extLst>
                </a:gridCol>
                <a:gridCol w="1994056">
                  <a:extLst>
                    <a:ext uri="{9D8B030D-6E8A-4147-A177-3AD203B41FA5}">
                      <a16:colId xmlns:a16="http://schemas.microsoft.com/office/drawing/2014/main" val="20001"/>
                    </a:ext>
                  </a:extLst>
                </a:gridCol>
                <a:gridCol w="2362200">
                  <a:extLst>
                    <a:ext uri="{9D8B030D-6E8A-4147-A177-3AD203B41FA5}">
                      <a16:colId xmlns:a16="http://schemas.microsoft.com/office/drawing/2014/main" val="20002"/>
                    </a:ext>
                  </a:extLst>
                </a:gridCol>
                <a:gridCol w="2296624">
                  <a:extLst>
                    <a:ext uri="{9D8B030D-6E8A-4147-A177-3AD203B41FA5}">
                      <a16:colId xmlns:a16="http://schemas.microsoft.com/office/drawing/2014/main" val="20003"/>
                    </a:ext>
                  </a:extLst>
                </a:gridCol>
              </a:tblGrid>
              <a:tr h="548640">
                <a:tc>
                  <a:txBody>
                    <a:bodyPr/>
                    <a:lstStyle/>
                    <a:p>
                      <a:pPr algn="ctr"/>
                      <a:r>
                        <a:rPr lang="en-US" sz="2400" b="1" dirty="0">
                          <a:latin typeface="+mj-lt"/>
                        </a:rPr>
                        <a:t>Lock Types</a:t>
                      </a:r>
                      <a:endParaRPr lang="en-US" sz="2400" b="1" dirty="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2400" b="1" dirty="0">
                          <a:latin typeface="+mj-lt"/>
                        </a:rPr>
                        <a:t>Read</a:t>
                      </a:r>
                      <a:endParaRPr lang="en-US" sz="2400" b="1" dirty="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2400" b="1" dirty="0">
                          <a:latin typeface="+mj-lt"/>
                        </a:rPr>
                        <a:t>Update</a:t>
                      </a:r>
                      <a:endParaRPr lang="en-US" sz="2400" b="1" dirty="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2400" b="1" dirty="0">
                          <a:latin typeface="+mj-lt"/>
                        </a:rPr>
                        <a:t>Delete</a:t>
                      </a:r>
                      <a:endParaRPr lang="en-US" sz="2400" b="1" dirty="0">
                        <a:solidFill>
                          <a:schemeClr val="bg1"/>
                        </a:solidFill>
                        <a:latin typeface="+mj-lt"/>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extLst>
                  <a:ext uri="{0D108BD9-81ED-4DB2-BD59-A6C34878D82A}">
                    <a16:rowId xmlns:a16="http://schemas.microsoft.com/office/drawing/2014/main" val="10001"/>
                  </a:ext>
                </a:extLst>
              </a:tr>
              <a:tr h="548640">
                <a:tc>
                  <a:txBody>
                    <a:bodyPr/>
                    <a:lstStyle/>
                    <a:p>
                      <a:pPr algn="ctr"/>
                      <a:r>
                        <a:rPr lang="en-US" sz="2400" b="1" dirty="0"/>
                        <a:t>CannotDelete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2400" b="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2400" b="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48640">
                <a:tc>
                  <a:txBody>
                    <a:bodyPr/>
                    <a:lstStyle/>
                    <a:p>
                      <a:pPr algn="ctr"/>
                      <a:r>
                        <a:rPr lang="en-US" sz="2400" b="1" dirty="0"/>
                        <a:t>ReadOnly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50000"/>
                      </a:schemeClr>
                    </a:solidFill>
                  </a:tcPr>
                </a:tc>
                <a:tc>
                  <a:txBody>
                    <a:bodyPr/>
                    <a:lstStyle/>
                    <a:p>
                      <a:pPr algn="ctr"/>
                      <a:r>
                        <a:rPr lang="en-US" sz="2400" b="0" dirty="0"/>
                        <a:t>Yes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400" b="0" dirty="0"/>
                        <a:t>No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639793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8678" y="1470674"/>
            <a:ext cx="5147253" cy="590931"/>
          </a:xfrm>
        </p:spPr>
        <p:txBody>
          <a:bodyPr/>
          <a:lstStyle/>
          <a:p>
            <a:r>
              <a:rPr lang="en-US" sz="3600" dirty="0">
                <a:solidFill>
                  <a:schemeClr val="tx1"/>
                </a:solidFill>
                <a:latin typeface="Segoe UI Semibold (Headings)"/>
              </a:rPr>
              <a:t>1.A. Cloud Computing</a:t>
            </a:r>
            <a:endParaRPr lang="en-US" sz="3600" dirty="0"/>
          </a:p>
        </p:txBody>
      </p:sp>
      <p:sp>
        <p:nvSpPr>
          <p:cNvPr id="2" name="Rectangle 1"/>
          <p:cNvSpPr/>
          <p:nvPr/>
        </p:nvSpPr>
        <p:spPr>
          <a:xfrm>
            <a:off x="219207" y="2475525"/>
            <a:ext cx="4758931" cy="1754326"/>
          </a:xfrm>
          <a:prstGeom prst="rect">
            <a:avLst/>
          </a:prstGeom>
        </p:spPr>
        <p:txBody>
          <a:bodyPr wrap="none">
            <a:spAutoFit/>
          </a:bodyPr>
          <a:lstStyle/>
          <a:p>
            <a:pPr marL="342900" indent="-342900">
              <a:buFont typeface="Arial" panose="020B0604020202020204" pitchFamily="34" charset="0"/>
              <a:buChar char="•"/>
            </a:pPr>
            <a:r>
              <a:rPr lang="en-US" dirty="0"/>
              <a:t>Cloud Computing</a:t>
            </a:r>
          </a:p>
          <a:p>
            <a:pPr marL="342900" indent="-342900">
              <a:buFont typeface="Arial" panose="020B0604020202020204" pitchFamily="34" charset="0"/>
              <a:buChar char="•"/>
            </a:pPr>
            <a:r>
              <a:rPr lang="en-US" dirty="0"/>
              <a:t>Shared Responsibility Model</a:t>
            </a:r>
          </a:p>
          <a:p>
            <a:pPr marL="342900" indent="-342900">
              <a:buFont typeface="Arial" panose="020B0604020202020204" pitchFamily="34" charset="0"/>
              <a:buChar char="•"/>
            </a:pPr>
            <a:r>
              <a:rPr lang="en-US" dirty="0"/>
              <a:t>Cloud Models – Public, Private, and Hybrid</a:t>
            </a:r>
          </a:p>
          <a:p>
            <a:pPr marL="342900" indent="-342900">
              <a:buFont typeface="Arial" panose="020B0604020202020204" pitchFamily="34" charset="0"/>
              <a:buChar char="•"/>
            </a:pPr>
            <a:r>
              <a:rPr lang="en-US" dirty="0"/>
              <a:t>Appropriate use cases for each Cloud Models</a:t>
            </a:r>
          </a:p>
          <a:p>
            <a:pPr marL="342900" indent="-342900">
              <a:buFont typeface="Arial" panose="020B0604020202020204" pitchFamily="34" charset="0"/>
              <a:buChar char="•"/>
            </a:pPr>
            <a:r>
              <a:rPr lang="en-US" dirty="0"/>
              <a:t>Consumption-based Model</a:t>
            </a:r>
          </a:p>
          <a:p>
            <a:pPr marL="342900" indent="-342900">
              <a:buFont typeface="Arial" panose="020B0604020202020204" pitchFamily="34" charset="0"/>
              <a:buChar char="•"/>
            </a:pPr>
            <a:r>
              <a:rPr lang="en-US" dirty="0"/>
              <a:t>Cloud Pricing Models</a:t>
            </a:r>
          </a:p>
        </p:txBody>
      </p:sp>
    </p:spTree>
    <p:extLst>
      <p:ext uri="{BB962C8B-B14F-4D97-AF65-F5344CB8AC3E}">
        <p14:creationId xmlns:p14="http://schemas.microsoft.com/office/powerpoint/2010/main" val="4185623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0126" y="1120676"/>
            <a:ext cx="4819728" cy="2308324"/>
          </a:xfrm>
        </p:spPr>
        <p:txBody>
          <a:bodyPr/>
          <a:lstStyle/>
          <a:p>
            <a:r>
              <a:rPr lang="en-US" sz="4000" b="1" dirty="0"/>
              <a:t>3.C. Tools for Managing and Deploying Azure Resources</a:t>
            </a:r>
          </a:p>
        </p:txBody>
      </p:sp>
      <p:sp>
        <p:nvSpPr>
          <p:cNvPr id="3" name="Text Placeholder 2"/>
          <p:cNvSpPr>
            <a:spLocks noGrp="1"/>
          </p:cNvSpPr>
          <p:nvPr>
            <p:ph type="body" sz="quarter" idx="12"/>
          </p:nvPr>
        </p:nvSpPr>
        <p:spPr>
          <a:xfrm>
            <a:off x="580804" y="3916559"/>
            <a:ext cx="4925694" cy="1384995"/>
          </a:xfrm>
        </p:spPr>
        <p:txBody>
          <a:bodyPr/>
          <a:lstStyle/>
          <a:p>
            <a:pPr marL="342900" indent="-342900">
              <a:buFont typeface="Arial" panose="020B0604020202020204" pitchFamily="34" charset="0"/>
              <a:buChar char="•"/>
            </a:pPr>
            <a:r>
              <a:rPr lang="en-US" dirty="0"/>
              <a:t>Azure Portal</a:t>
            </a:r>
          </a:p>
          <a:p>
            <a:pPr marL="342900" indent="-342900">
              <a:buFont typeface="Arial" panose="020B0604020202020204" pitchFamily="34" charset="0"/>
              <a:buChar char="•"/>
            </a:pPr>
            <a:r>
              <a:rPr lang="en-US" dirty="0"/>
              <a:t>Azure PowerShell</a:t>
            </a:r>
          </a:p>
          <a:p>
            <a:pPr marL="342900" indent="-342900">
              <a:buFont typeface="Arial" panose="020B0604020202020204" pitchFamily="34" charset="0"/>
              <a:buChar char="•"/>
            </a:pPr>
            <a:r>
              <a:rPr lang="en-US" dirty="0"/>
              <a:t>Azure CLI</a:t>
            </a:r>
          </a:p>
          <a:p>
            <a:pPr marL="342900" indent="-342900">
              <a:buFont typeface="Arial" panose="020B0604020202020204" pitchFamily="34" charset="0"/>
              <a:buChar char="•"/>
            </a:pPr>
            <a:r>
              <a:rPr lang="en-US" dirty="0"/>
              <a:t>Azure Cloud Shell</a:t>
            </a:r>
          </a:p>
          <a:p>
            <a:pPr marL="342900" indent="-342900">
              <a:buFont typeface="Arial" panose="020B0604020202020204" pitchFamily="34" charset="0"/>
              <a:buChar char="•"/>
            </a:pPr>
            <a:r>
              <a:rPr lang="en-US" dirty="0"/>
              <a:t>Azure Resource Manager</a:t>
            </a:r>
          </a:p>
        </p:txBody>
      </p:sp>
    </p:spTree>
    <p:extLst>
      <p:ext uri="{BB962C8B-B14F-4D97-AF65-F5344CB8AC3E}">
        <p14:creationId xmlns:p14="http://schemas.microsoft.com/office/powerpoint/2010/main" val="4024361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78A0C950-1E50-A23B-533E-E6FF26EC2BEE}"/>
              </a:ext>
            </a:extLst>
          </p:cNvPr>
          <p:cNvSpPr>
            <a:spLocks noGrp="1"/>
          </p:cNvSpPr>
          <p:nvPr>
            <p:ph type="title"/>
          </p:nvPr>
        </p:nvSpPr>
        <p:spPr>
          <a:xfrm>
            <a:off x="418643" y="193679"/>
            <a:ext cx="11341268" cy="680196"/>
          </a:xfrm>
        </p:spPr>
        <p:txBody>
          <a:bodyPr>
            <a:normAutofit fontScale="90000"/>
          </a:bodyPr>
          <a:lstStyle/>
          <a:p>
            <a:r>
              <a:rPr lang="en-US" b="1" noProof="0" dirty="0"/>
              <a:t>Management </a:t>
            </a:r>
            <a:r>
              <a:rPr lang="en-US" b="1" dirty="0"/>
              <a:t>T</a:t>
            </a:r>
            <a:r>
              <a:rPr lang="en-US" b="1" noProof="0" dirty="0" err="1"/>
              <a:t>ools</a:t>
            </a:r>
            <a:r>
              <a:rPr lang="en-US" b="1" noProof="0" dirty="0"/>
              <a:t> in Azure</a:t>
            </a:r>
          </a:p>
        </p:txBody>
      </p:sp>
      <p:grpSp>
        <p:nvGrpSpPr>
          <p:cNvPr id="12" name="Group 11">
            <a:extLst>
              <a:ext uri="{FF2B5EF4-FFF2-40B4-BE49-F238E27FC236}">
                <a16:creationId xmlns:a16="http://schemas.microsoft.com/office/drawing/2014/main" id="{031D98DE-003B-D67E-C39C-4E27A2C68491}"/>
              </a:ext>
            </a:extLst>
          </p:cNvPr>
          <p:cNvGrpSpPr/>
          <p:nvPr/>
        </p:nvGrpSpPr>
        <p:grpSpPr>
          <a:xfrm>
            <a:off x="352230" y="778966"/>
            <a:ext cx="11137612" cy="3854741"/>
            <a:chOff x="-1268515" y="1409555"/>
            <a:chExt cx="11137612" cy="3854741"/>
          </a:xfrm>
        </p:grpSpPr>
        <p:grpSp>
          <p:nvGrpSpPr>
            <p:cNvPr id="13" name="Group 12">
              <a:extLst>
                <a:ext uri="{FF2B5EF4-FFF2-40B4-BE49-F238E27FC236}">
                  <a16:creationId xmlns:a16="http://schemas.microsoft.com/office/drawing/2014/main" id="{B87D0160-49C2-B5A9-AD8D-3EB2526D4D24}"/>
                </a:ext>
              </a:extLst>
            </p:cNvPr>
            <p:cNvGrpSpPr/>
            <p:nvPr/>
          </p:nvGrpSpPr>
          <p:grpSpPr>
            <a:xfrm>
              <a:off x="-1268515" y="1573570"/>
              <a:ext cx="3199957" cy="859148"/>
              <a:chOff x="1768226" y="4921243"/>
              <a:chExt cx="3199957" cy="859148"/>
            </a:xfrm>
          </p:grpSpPr>
          <p:pic>
            <p:nvPicPr>
              <p:cNvPr id="35" name="Graphic 34">
                <a:extLst>
                  <a:ext uri="{FF2B5EF4-FFF2-40B4-BE49-F238E27FC236}">
                    <a16:creationId xmlns:a16="http://schemas.microsoft.com/office/drawing/2014/main" id="{7D936DE3-10B8-4FAE-0104-C17CA80FAD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8226" y="4921243"/>
                <a:ext cx="859148" cy="859148"/>
              </a:xfrm>
              <a:prstGeom prst="rect">
                <a:avLst/>
              </a:prstGeom>
            </p:spPr>
          </p:pic>
          <p:sp>
            <p:nvSpPr>
              <p:cNvPr id="36" name="TextBox 35">
                <a:extLst>
                  <a:ext uri="{FF2B5EF4-FFF2-40B4-BE49-F238E27FC236}">
                    <a16:creationId xmlns:a16="http://schemas.microsoft.com/office/drawing/2014/main" id="{C809722F-6F95-76F7-4D25-8269BB47598A}"/>
                  </a:ext>
                </a:extLst>
              </p:cNvPr>
              <p:cNvSpPr txBox="1"/>
              <p:nvPr/>
            </p:nvSpPr>
            <p:spPr>
              <a:xfrm>
                <a:off x="1943188" y="5152527"/>
                <a:ext cx="3024995"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Portal</a:t>
                </a:r>
              </a:p>
            </p:txBody>
          </p:sp>
        </p:grpSp>
        <p:grpSp>
          <p:nvGrpSpPr>
            <p:cNvPr id="14" name="Group 13">
              <a:extLst>
                <a:ext uri="{FF2B5EF4-FFF2-40B4-BE49-F238E27FC236}">
                  <a16:creationId xmlns:a16="http://schemas.microsoft.com/office/drawing/2014/main" id="{0485377C-B071-CC96-7FD6-22514B41CE77}"/>
                </a:ext>
              </a:extLst>
            </p:cNvPr>
            <p:cNvGrpSpPr/>
            <p:nvPr/>
          </p:nvGrpSpPr>
          <p:grpSpPr>
            <a:xfrm>
              <a:off x="-1268515" y="4373250"/>
              <a:ext cx="3240107" cy="859148"/>
              <a:chOff x="-1999029" y="6522595"/>
              <a:chExt cx="3240107" cy="859148"/>
            </a:xfrm>
          </p:grpSpPr>
          <p:pic>
            <p:nvPicPr>
              <p:cNvPr id="32" name="Graphic 31">
                <a:extLst>
                  <a:ext uri="{FF2B5EF4-FFF2-40B4-BE49-F238E27FC236}">
                    <a16:creationId xmlns:a16="http://schemas.microsoft.com/office/drawing/2014/main" id="{0744830F-4556-0A93-D3CB-4D5499A834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999029" y="6522595"/>
                <a:ext cx="859148" cy="859148"/>
              </a:xfrm>
              <a:prstGeom prst="rect">
                <a:avLst/>
              </a:prstGeom>
            </p:spPr>
          </p:pic>
          <p:sp>
            <p:nvSpPr>
              <p:cNvPr id="33" name="TextBox 32">
                <a:extLst>
                  <a:ext uri="{FF2B5EF4-FFF2-40B4-BE49-F238E27FC236}">
                    <a16:creationId xmlns:a16="http://schemas.microsoft.com/office/drawing/2014/main" id="{440B799B-68F7-F740-FE28-839ED93E301C}"/>
                  </a:ext>
                </a:extLst>
              </p:cNvPr>
              <p:cNvSpPr txBox="1"/>
              <p:nvPr/>
            </p:nvSpPr>
            <p:spPr>
              <a:xfrm>
                <a:off x="-1829924" y="6630443"/>
                <a:ext cx="307100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CLI </a:t>
                </a:r>
              </a:p>
            </p:txBody>
          </p:sp>
        </p:grpSp>
        <p:grpSp>
          <p:nvGrpSpPr>
            <p:cNvPr id="15" name="Group 14">
              <a:extLst>
                <a:ext uri="{FF2B5EF4-FFF2-40B4-BE49-F238E27FC236}">
                  <a16:creationId xmlns:a16="http://schemas.microsoft.com/office/drawing/2014/main" id="{1199757D-F9D4-F3C7-2451-47C4CC5D17A6}"/>
                </a:ext>
              </a:extLst>
            </p:cNvPr>
            <p:cNvGrpSpPr/>
            <p:nvPr/>
          </p:nvGrpSpPr>
          <p:grpSpPr>
            <a:xfrm>
              <a:off x="6272906" y="1409555"/>
              <a:ext cx="3596191" cy="859148"/>
              <a:chOff x="5542391" y="4764608"/>
              <a:chExt cx="3596191" cy="859148"/>
            </a:xfrm>
          </p:grpSpPr>
          <p:pic>
            <p:nvPicPr>
              <p:cNvPr id="29" name="Graphic 28">
                <a:extLst>
                  <a:ext uri="{FF2B5EF4-FFF2-40B4-BE49-F238E27FC236}">
                    <a16:creationId xmlns:a16="http://schemas.microsoft.com/office/drawing/2014/main" id="{90578ECE-D682-408A-1E9A-4BFB81EB53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5542391" y="4764608"/>
                <a:ext cx="859148" cy="859148"/>
              </a:xfrm>
              <a:prstGeom prst="rect">
                <a:avLst/>
              </a:prstGeom>
            </p:spPr>
          </p:pic>
          <p:sp>
            <p:nvSpPr>
              <p:cNvPr id="30" name="TextBox 29">
                <a:extLst>
                  <a:ext uri="{FF2B5EF4-FFF2-40B4-BE49-F238E27FC236}">
                    <a16:creationId xmlns:a16="http://schemas.microsoft.com/office/drawing/2014/main" id="{AFC2E852-E4B5-4CF0-20B8-97034D708DD0}"/>
                  </a:ext>
                </a:extLst>
              </p:cNvPr>
              <p:cNvSpPr txBox="1"/>
              <p:nvPr/>
            </p:nvSpPr>
            <p:spPr>
              <a:xfrm>
                <a:off x="6288555" y="4880250"/>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PowerShell</a:t>
                </a:r>
              </a:p>
            </p:txBody>
          </p:sp>
        </p:grpSp>
        <p:grpSp>
          <p:nvGrpSpPr>
            <p:cNvPr id="16" name="Group 15">
              <a:extLst>
                <a:ext uri="{FF2B5EF4-FFF2-40B4-BE49-F238E27FC236}">
                  <a16:creationId xmlns:a16="http://schemas.microsoft.com/office/drawing/2014/main" id="{29F95CDD-14DC-038E-68A6-3FE9092A588E}"/>
                </a:ext>
              </a:extLst>
            </p:cNvPr>
            <p:cNvGrpSpPr/>
            <p:nvPr/>
          </p:nvGrpSpPr>
          <p:grpSpPr>
            <a:xfrm>
              <a:off x="6272906" y="4405148"/>
              <a:ext cx="3596191" cy="859148"/>
              <a:chOff x="5542392" y="5384687"/>
              <a:chExt cx="3596191" cy="859148"/>
            </a:xfrm>
          </p:grpSpPr>
          <p:pic>
            <p:nvPicPr>
              <p:cNvPr id="26" name="Graphic 25">
                <a:extLst>
                  <a:ext uri="{FF2B5EF4-FFF2-40B4-BE49-F238E27FC236}">
                    <a16:creationId xmlns:a16="http://schemas.microsoft.com/office/drawing/2014/main" id="{415F1BAB-C5CF-C189-7BB5-E269773C0C1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5542392" y="5384687"/>
                <a:ext cx="859148" cy="859148"/>
              </a:xfrm>
              <a:prstGeom prst="rect">
                <a:avLst/>
              </a:prstGeom>
            </p:spPr>
          </p:pic>
          <p:sp>
            <p:nvSpPr>
              <p:cNvPr id="27" name="TextBox 26">
                <a:extLst>
                  <a:ext uri="{FF2B5EF4-FFF2-40B4-BE49-F238E27FC236}">
                    <a16:creationId xmlns:a16="http://schemas.microsoft.com/office/drawing/2014/main" id="{8BE16149-7004-DD2D-225C-B364A60E95A6}"/>
                  </a:ext>
                </a:extLst>
              </p:cNvPr>
              <p:cNvSpPr txBox="1"/>
              <p:nvPr/>
            </p:nvSpPr>
            <p:spPr>
              <a:xfrm>
                <a:off x="6288556" y="5466459"/>
                <a:ext cx="2850027"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a:gradFill>
                      <a:gsLst>
                        <a:gs pos="2917">
                          <a:schemeClr val="tx1"/>
                        </a:gs>
                        <a:gs pos="30000">
                          <a:schemeClr val="tx1"/>
                        </a:gs>
                      </a:gsLst>
                      <a:lin ang="5400000" scaled="0"/>
                    </a:gradFill>
                  </a:rPr>
                  <a:t>Azure Cloud Shell</a:t>
                </a:r>
              </a:p>
            </p:txBody>
          </p:sp>
        </p:grpSp>
      </p:grpSp>
      <p:sp>
        <p:nvSpPr>
          <p:cNvPr id="38" name="TextBox 37">
            <a:extLst>
              <a:ext uri="{FF2B5EF4-FFF2-40B4-BE49-F238E27FC236}">
                <a16:creationId xmlns:a16="http://schemas.microsoft.com/office/drawing/2014/main" id="{38FB75F2-098D-8542-6E7F-479A3A11F2B2}"/>
              </a:ext>
            </a:extLst>
          </p:cNvPr>
          <p:cNvSpPr txBox="1"/>
          <p:nvPr/>
        </p:nvSpPr>
        <p:spPr>
          <a:xfrm>
            <a:off x="352230" y="2033413"/>
            <a:ext cx="5846551" cy="707886"/>
          </a:xfrm>
          <a:prstGeom prst="rect">
            <a:avLst/>
          </a:prstGeom>
          <a:noFill/>
        </p:spPr>
        <p:txBody>
          <a:bodyPr wrap="square">
            <a:spAutoFit/>
          </a:bodyPr>
          <a:lstStyle/>
          <a:p>
            <a:pPr marL="285750" indent="-285750" algn="l">
              <a:buFont typeface="Arial" panose="020B0604020202020204" pitchFamily="34" charset="0"/>
              <a:buChar char="•"/>
            </a:pPr>
            <a:r>
              <a:rPr lang="en-US" sz="2000" dirty="0">
                <a:solidFill>
                  <a:srgbClr val="0F0F0F"/>
                </a:solidFill>
                <a:latin typeface="YouTube Sans"/>
              </a:rPr>
              <a:t>Public web-based interface for management of azure platform</a:t>
            </a:r>
            <a:endParaRPr lang="en-US" sz="2000" i="0" dirty="0">
              <a:solidFill>
                <a:srgbClr val="0F0F0F"/>
              </a:solidFill>
              <a:effectLst/>
              <a:latin typeface="YouTube Sans"/>
            </a:endParaRPr>
          </a:p>
        </p:txBody>
      </p:sp>
      <p:sp>
        <p:nvSpPr>
          <p:cNvPr id="40" name="TextBox 39">
            <a:extLst>
              <a:ext uri="{FF2B5EF4-FFF2-40B4-BE49-F238E27FC236}">
                <a16:creationId xmlns:a16="http://schemas.microsoft.com/office/drawing/2014/main" id="{E0903EBD-8BD7-31DC-75E3-94E3632EE908}"/>
              </a:ext>
            </a:extLst>
          </p:cNvPr>
          <p:cNvSpPr txBox="1"/>
          <p:nvPr/>
        </p:nvSpPr>
        <p:spPr>
          <a:xfrm>
            <a:off x="7049386" y="1736840"/>
            <a:ext cx="5142614" cy="1631216"/>
          </a:xfrm>
          <a:prstGeom prst="rect">
            <a:avLst/>
          </a:prstGeom>
          <a:noFill/>
        </p:spPr>
        <p:txBody>
          <a:bodyPr wrap="square">
            <a:spAutoFit/>
          </a:bodyPr>
          <a:lstStyle/>
          <a:p>
            <a:pPr marL="285750" indent="-285750" algn="l">
              <a:buFont typeface="Arial" panose="020B0604020202020204" pitchFamily="34" charset="0"/>
              <a:buChar char="•"/>
            </a:pPr>
            <a:r>
              <a:rPr lang="en-US" sz="2000" b="1" dirty="0">
                <a:solidFill>
                  <a:srgbClr val="0F0F0F"/>
                </a:solidFill>
                <a:latin typeface="YouTube Sans"/>
              </a:rPr>
              <a:t>Connect-</a:t>
            </a:r>
            <a:r>
              <a:rPr lang="en-US" sz="2000" b="1" dirty="0" err="1">
                <a:solidFill>
                  <a:srgbClr val="0F0F0F"/>
                </a:solidFill>
                <a:latin typeface="YouTube Sans"/>
              </a:rPr>
              <a:t>AzAccount</a:t>
            </a:r>
            <a:r>
              <a:rPr lang="en-US" sz="2000" dirty="0">
                <a:solidFill>
                  <a:srgbClr val="0F0F0F"/>
                </a:solidFill>
                <a:latin typeface="YouTube Sans"/>
              </a:rPr>
              <a:t> : log in to azure</a:t>
            </a:r>
          </a:p>
          <a:p>
            <a:pPr marL="285750" indent="-285750" algn="l">
              <a:buFont typeface="Arial" panose="020B0604020202020204" pitchFamily="34" charset="0"/>
              <a:buChar char="•"/>
            </a:pPr>
            <a:r>
              <a:rPr lang="en-US" sz="2000" b="1" i="0" dirty="0">
                <a:solidFill>
                  <a:srgbClr val="0F0F0F"/>
                </a:solidFill>
                <a:effectLst/>
                <a:latin typeface="YouTube Sans"/>
              </a:rPr>
              <a:t>Get-</a:t>
            </a:r>
            <a:r>
              <a:rPr lang="en-US" sz="2000" b="1" i="0" dirty="0" err="1">
                <a:solidFill>
                  <a:srgbClr val="0F0F0F"/>
                </a:solidFill>
                <a:effectLst/>
                <a:latin typeface="YouTube Sans"/>
              </a:rPr>
              <a:t>AzResourceGroup</a:t>
            </a:r>
            <a:r>
              <a:rPr lang="en-US" sz="2000" i="0" dirty="0">
                <a:solidFill>
                  <a:srgbClr val="0F0F0F"/>
                </a:solidFill>
                <a:effectLst/>
                <a:latin typeface="YouTube Sans"/>
              </a:rPr>
              <a:t> : list resource groups</a:t>
            </a:r>
          </a:p>
          <a:p>
            <a:pPr marL="285750" indent="-285750" algn="l">
              <a:buFont typeface="Arial" panose="020B0604020202020204" pitchFamily="34" charset="0"/>
              <a:buChar char="•"/>
            </a:pPr>
            <a:r>
              <a:rPr lang="en-US" sz="2000" b="1" dirty="0">
                <a:solidFill>
                  <a:srgbClr val="0F0F0F"/>
                </a:solidFill>
                <a:latin typeface="YouTube Sans"/>
              </a:rPr>
              <a:t>New-</a:t>
            </a:r>
            <a:r>
              <a:rPr lang="en-US" sz="2000" b="1" dirty="0" err="1">
                <a:solidFill>
                  <a:srgbClr val="0F0F0F"/>
                </a:solidFill>
                <a:latin typeface="YouTube Sans"/>
              </a:rPr>
              <a:t>AzResourceGroup</a:t>
            </a:r>
            <a:r>
              <a:rPr lang="en-US" sz="2000" dirty="0">
                <a:solidFill>
                  <a:srgbClr val="0F0F0F"/>
                </a:solidFill>
                <a:latin typeface="YouTube Sans"/>
              </a:rPr>
              <a:t> : create new resource group</a:t>
            </a:r>
          </a:p>
          <a:p>
            <a:pPr marL="285750" indent="-285750" algn="l">
              <a:buFont typeface="Arial" panose="020B0604020202020204" pitchFamily="34" charset="0"/>
              <a:buChar char="•"/>
            </a:pPr>
            <a:r>
              <a:rPr lang="en-US" sz="2000" b="1" i="0" dirty="0">
                <a:solidFill>
                  <a:srgbClr val="0F0F0F"/>
                </a:solidFill>
                <a:effectLst/>
                <a:latin typeface="YouTube Sans"/>
              </a:rPr>
              <a:t>New-</a:t>
            </a:r>
            <a:r>
              <a:rPr lang="en-US" sz="2000" b="1" i="0" dirty="0" err="1">
                <a:solidFill>
                  <a:srgbClr val="0F0F0F"/>
                </a:solidFill>
                <a:effectLst/>
                <a:latin typeface="YouTube Sans"/>
              </a:rPr>
              <a:t>AzVm</a:t>
            </a:r>
            <a:r>
              <a:rPr lang="en-US" sz="2000" i="0" dirty="0">
                <a:solidFill>
                  <a:srgbClr val="0F0F0F"/>
                </a:solidFill>
                <a:effectLst/>
                <a:latin typeface="YouTube Sans"/>
              </a:rPr>
              <a:t> : create virtual machine</a:t>
            </a:r>
          </a:p>
        </p:txBody>
      </p:sp>
      <p:sp>
        <p:nvSpPr>
          <p:cNvPr id="42" name="TextBox 41">
            <a:extLst>
              <a:ext uri="{FF2B5EF4-FFF2-40B4-BE49-F238E27FC236}">
                <a16:creationId xmlns:a16="http://schemas.microsoft.com/office/drawing/2014/main" id="{48CAB5E0-4B82-3390-962E-7F55121FCF1A}"/>
              </a:ext>
            </a:extLst>
          </p:cNvPr>
          <p:cNvSpPr txBox="1"/>
          <p:nvPr/>
        </p:nvSpPr>
        <p:spPr>
          <a:xfrm>
            <a:off x="352230" y="4709657"/>
            <a:ext cx="6097772" cy="1323439"/>
          </a:xfrm>
          <a:prstGeom prst="rect">
            <a:avLst/>
          </a:prstGeom>
          <a:noFill/>
        </p:spPr>
        <p:txBody>
          <a:bodyPr wrap="square">
            <a:spAutoFit/>
          </a:bodyPr>
          <a:lstStyle/>
          <a:p>
            <a:pPr marL="285750" indent="-285750" algn="l">
              <a:buFont typeface="Arial" panose="020B0604020202020204" pitchFamily="34" charset="0"/>
              <a:buChar char="•"/>
            </a:pPr>
            <a:r>
              <a:rPr lang="en-US" sz="2000" b="1" i="0" dirty="0">
                <a:solidFill>
                  <a:srgbClr val="0F0F0F"/>
                </a:solidFill>
                <a:effectLst/>
                <a:latin typeface="YouTube Sans"/>
              </a:rPr>
              <a:t>az lo</a:t>
            </a:r>
            <a:r>
              <a:rPr lang="en-US" sz="2000" b="1" dirty="0">
                <a:solidFill>
                  <a:srgbClr val="0F0F0F"/>
                </a:solidFill>
                <a:latin typeface="YouTube Sans"/>
              </a:rPr>
              <a:t>gin </a:t>
            </a:r>
            <a:r>
              <a:rPr lang="en-US" sz="2000" dirty="0">
                <a:solidFill>
                  <a:srgbClr val="0F0F0F"/>
                </a:solidFill>
                <a:latin typeface="YouTube Sans"/>
              </a:rPr>
              <a:t>: log into azure</a:t>
            </a:r>
          </a:p>
          <a:p>
            <a:pPr marL="285750" indent="-285750" algn="l">
              <a:buFont typeface="Arial" panose="020B0604020202020204" pitchFamily="34" charset="0"/>
              <a:buChar char="•"/>
            </a:pPr>
            <a:r>
              <a:rPr lang="en-US" sz="2000" b="1" dirty="0">
                <a:solidFill>
                  <a:srgbClr val="0F0F0F"/>
                </a:solidFill>
                <a:latin typeface="YouTube Sans"/>
              </a:rPr>
              <a:t>a</a:t>
            </a:r>
            <a:r>
              <a:rPr lang="en-US" sz="2000" b="1" i="0" dirty="0">
                <a:solidFill>
                  <a:srgbClr val="0F0F0F"/>
                </a:solidFill>
                <a:effectLst/>
                <a:latin typeface="YouTube Sans"/>
              </a:rPr>
              <a:t>z group list </a:t>
            </a:r>
            <a:r>
              <a:rPr lang="en-US" sz="2000" i="0" dirty="0">
                <a:solidFill>
                  <a:srgbClr val="0F0F0F"/>
                </a:solidFill>
                <a:effectLst/>
                <a:latin typeface="YouTube Sans"/>
              </a:rPr>
              <a:t>: list resource groups</a:t>
            </a:r>
          </a:p>
          <a:p>
            <a:pPr marL="285750" indent="-285750" algn="l">
              <a:buFont typeface="Arial" panose="020B0604020202020204" pitchFamily="34" charset="0"/>
              <a:buChar char="•"/>
            </a:pPr>
            <a:r>
              <a:rPr lang="en-US" sz="2000" b="1" dirty="0">
                <a:solidFill>
                  <a:srgbClr val="0F0F0F"/>
                </a:solidFill>
                <a:latin typeface="YouTube Sans"/>
              </a:rPr>
              <a:t>az group create :</a:t>
            </a:r>
            <a:r>
              <a:rPr lang="en-US" sz="2000" dirty="0">
                <a:solidFill>
                  <a:srgbClr val="0F0F0F"/>
                </a:solidFill>
                <a:latin typeface="YouTube Sans"/>
              </a:rPr>
              <a:t> create new resource group</a:t>
            </a:r>
          </a:p>
          <a:p>
            <a:pPr marL="285750" indent="-285750" algn="l">
              <a:buFont typeface="Arial" panose="020B0604020202020204" pitchFamily="34" charset="0"/>
              <a:buChar char="•"/>
            </a:pPr>
            <a:r>
              <a:rPr lang="en-US" sz="2000" b="1" dirty="0">
                <a:solidFill>
                  <a:srgbClr val="0F0F0F"/>
                </a:solidFill>
                <a:latin typeface="YouTube Sans"/>
              </a:rPr>
              <a:t>az vm create </a:t>
            </a:r>
            <a:r>
              <a:rPr lang="en-US" sz="2000" dirty="0">
                <a:solidFill>
                  <a:srgbClr val="0F0F0F"/>
                </a:solidFill>
                <a:latin typeface="YouTube Sans"/>
              </a:rPr>
              <a:t>: create virtual machine</a:t>
            </a:r>
            <a:endParaRPr lang="en-US" sz="2000" i="0" dirty="0">
              <a:solidFill>
                <a:srgbClr val="0F0F0F"/>
              </a:solidFill>
              <a:effectLst/>
              <a:latin typeface="YouTube Sans"/>
            </a:endParaRPr>
          </a:p>
        </p:txBody>
      </p:sp>
      <p:sp>
        <p:nvSpPr>
          <p:cNvPr id="44" name="TextBox 43">
            <a:extLst>
              <a:ext uri="{FF2B5EF4-FFF2-40B4-BE49-F238E27FC236}">
                <a16:creationId xmlns:a16="http://schemas.microsoft.com/office/drawing/2014/main" id="{C2D199BB-88DC-5FD6-4D69-E320EA1AD09E}"/>
              </a:ext>
            </a:extLst>
          </p:cNvPr>
          <p:cNvSpPr txBox="1"/>
          <p:nvPr/>
        </p:nvSpPr>
        <p:spPr>
          <a:xfrm>
            <a:off x="7049385" y="4855544"/>
            <a:ext cx="4944141" cy="1323439"/>
          </a:xfrm>
          <a:prstGeom prst="rect">
            <a:avLst/>
          </a:prstGeom>
          <a:noFill/>
        </p:spPr>
        <p:txBody>
          <a:bodyPr wrap="square">
            <a:spAutoFit/>
          </a:bodyPr>
          <a:lstStyle/>
          <a:p>
            <a:pPr marL="285750" indent="-285750" algn="l">
              <a:buFont typeface="Arial" panose="020B0604020202020204" pitchFamily="34" charset="0"/>
              <a:buChar char="•"/>
            </a:pPr>
            <a:r>
              <a:rPr lang="en-US" sz="2000" dirty="0">
                <a:solidFill>
                  <a:srgbClr val="0F0F0F"/>
                </a:solidFill>
                <a:latin typeface="YouTube Sans"/>
              </a:rPr>
              <a:t>Cloud based scripting environment</a:t>
            </a:r>
          </a:p>
          <a:p>
            <a:pPr marL="285750" indent="-285750" algn="l">
              <a:buFont typeface="Arial" panose="020B0604020202020204" pitchFamily="34" charset="0"/>
              <a:buChar char="•"/>
            </a:pPr>
            <a:r>
              <a:rPr lang="en-US" sz="2000" i="0" dirty="0">
                <a:solidFill>
                  <a:srgbClr val="0F0F0F"/>
                </a:solidFill>
                <a:effectLst/>
                <a:latin typeface="YouTube Sans"/>
              </a:rPr>
              <a:t>Completely free</a:t>
            </a:r>
          </a:p>
          <a:p>
            <a:pPr marL="285750" indent="-285750" algn="l">
              <a:buFont typeface="Arial" panose="020B0604020202020204" pitchFamily="34" charset="0"/>
              <a:buChar char="•"/>
            </a:pPr>
            <a:r>
              <a:rPr lang="en-US" sz="2000" dirty="0">
                <a:solidFill>
                  <a:srgbClr val="0F0F0F"/>
                </a:solidFill>
                <a:latin typeface="YouTube Sans"/>
              </a:rPr>
              <a:t>Supports both Azure PowerShell and Azure CLI</a:t>
            </a:r>
            <a:endParaRPr lang="en-US" sz="2000" i="0" dirty="0">
              <a:solidFill>
                <a:srgbClr val="0F0F0F"/>
              </a:solidFill>
              <a:effectLst/>
              <a:latin typeface="YouTube Sans"/>
            </a:endParaRPr>
          </a:p>
        </p:txBody>
      </p:sp>
    </p:spTree>
    <p:extLst>
      <p:ext uri="{BB962C8B-B14F-4D97-AF65-F5344CB8AC3E}">
        <p14:creationId xmlns:p14="http://schemas.microsoft.com/office/powerpoint/2010/main" val="1096488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7A8F6F-EC13-434E-A696-5C9742BCB567}"/>
              </a:ext>
            </a:extLst>
          </p:cNvPr>
          <p:cNvSpPr>
            <a:spLocks noGrp="1"/>
          </p:cNvSpPr>
          <p:nvPr>
            <p:ph type="title"/>
          </p:nvPr>
        </p:nvSpPr>
        <p:spPr>
          <a:xfrm>
            <a:off x="418643" y="344570"/>
            <a:ext cx="9207678" cy="680196"/>
          </a:xfrm>
        </p:spPr>
        <p:txBody>
          <a:bodyPr>
            <a:normAutofit fontScale="90000"/>
          </a:bodyPr>
          <a:lstStyle/>
          <a:p>
            <a:r>
              <a:rPr lang="en-US" b="1" dirty="0"/>
              <a:t>Azure Resource Manager (ARM) templates</a:t>
            </a:r>
          </a:p>
        </p:txBody>
      </p:sp>
      <p:sp>
        <p:nvSpPr>
          <p:cNvPr id="3" name="Content Placeholder 2">
            <a:extLst>
              <a:ext uri="{FF2B5EF4-FFF2-40B4-BE49-F238E27FC236}">
                <a16:creationId xmlns:a16="http://schemas.microsoft.com/office/drawing/2014/main" id="{FC6A2CA4-6F40-77ED-3AF6-B8FAA51717A0}"/>
              </a:ext>
            </a:extLst>
          </p:cNvPr>
          <p:cNvSpPr txBox="1">
            <a:spLocks/>
          </p:cNvSpPr>
          <p:nvPr/>
        </p:nvSpPr>
        <p:spPr>
          <a:xfrm>
            <a:off x="439105" y="1484266"/>
            <a:ext cx="11340811" cy="4278094"/>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171717"/>
                </a:solidFill>
                <a:latin typeface="Segoe UI Semibold" panose="020B0702040204020203" pitchFamily="34" charset="0"/>
                <a:cs typeface="Segoe UI Semibold" panose="020B0702040204020203" pitchFamily="34" charset="0"/>
              </a:rPr>
              <a:t>Azure Resource Manager (ARM) </a:t>
            </a:r>
            <a:r>
              <a:rPr lang="en-US" dirty="0">
                <a:solidFill>
                  <a:srgbClr val="171717"/>
                </a:solidFill>
                <a:latin typeface="Segoe UI" panose="020B0502040204020203" pitchFamily="34" charset="0"/>
              </a:rPr>
              <a:t>templates are JavaScript Object Notation (JSON) files that can be used to create and deploy Azure infrastructure without having to write programing commands.</a:t>
            </a:r>
          </a:p>
          <a:p>
            <a:pPr marL="342900" indent="-342900">
              <a:buFont typeface="Arial" panose="020B0604020202020204" pitchFamily="34" charset="0"/>
              <a:buChar char="•"/>
            </a:pPr>
            <a:r>
              <a:rPr lang="en-US" dirty="0">
                <a:solidFill>
                  <a:srgbClr val="171717"/>
                </a:solidFill>
                <a:latin typeface="Segoe UI" panose="020B0502040204020203" pitchFamily="34" charset="0"/>
              </a:rPr>
              <a:t>Declarative syntax</a:t>
            </a:r>
          </a:p>
          <a:p>
            <a:pPr marL="342900" indent="-342900">
              <a:buFont typeface="Arial" panose="020B0604020202020204" pitchFamily="34" charset="0"/>
              <a:buChar char="•"/>
            </a:pPr>
            <a:r>
              <a:rPr lang="en-US" dirty="0">
                <a:solidFill>
                  <a:srgbClr val="171717"/>
                </a:solidFill>
                <a:latin typeface="Segoe UI" panose="020B0502040204020203" pitchFamily="34" charset="0"/>
              </a:rPr>
              <a:t>Repeatable results</a:t>
            </a:r>
          </a:p>
          <a:p>
            <a:pPr marL="342900" indent="-342900">
              <a:buFont typeface="Arial" panose="020B0604020202020204" pitchFamily="34" charset="0"/>
              <a:buChar char="•"/>
            </a:pPr>
            <a:r>
              <a:rPr lang="en-US" dirty="0">
                <a:solidFill>
                  <a:srgbClr val="171717"/>
                </a:solidFill>
                <a:latin typeface="Segoe UI" panose="020B0502040204020203" pitchFamily="34" charset="0"/>
              </a:rPr>
              <a:t>Orchestration</a:t>
            </a:r>
          </a:p>
          <a:p>
            <a:pPr marL="342900" indent="-342900">
              <a:buFont typeface="Arial" panose="020B0604020202020204" pitchFamily="34" charset="0"/>
              <a:buChar char="•"/>
            </a:pPr>
            <a:r>
              <a:rPr lang="en-US" dirty="0">
                <a:solidFill>
                  <a:srgbClr val="171717"/>
                </a:solidFill>
                <a:latin typeface="Segoe UI" panose="020B0502040204020203" pitchFamily="34" charset="0"/>
              </a:rPr>
              <a:t>Modular files</a:t>
            </a:r>
          </a:p>
          <a:p>
            <a:pPr marL="342900" indent="-342900">
              <a:buFont typeface="Arial" panose="020B0604020202020204" pitchFamily="34" charset="0"/>
              <a:buChar char="•"/>
            </a:pPr>
            <a:r>
              <a:rPr lang="en-US" dirty="0">
                <a:solidFill>
                  <a:srgbClr val="171717"/>
                </a:solidFill>
                <a:latin typeface="Segoe UI" panose="020B0502040204020203" pitchFamily="34" charset="0"/>
              </a:rPr>
              <a:t>Built-in validation</a:t>
            </a:r>
          </a:p>
          <a:p>
            <a:pPr marL="342900" indent="-342900">
              <a:buFont typeface="Arial" panose="020B0604020202020204" pitchFamily="34" charset="0"/>
              <a:buChar char="•"/>
            </a:pPr>
            <a:r>
              <a:rPr lang="en-US" dirty="0">
                <a:solidFill>
                  <a:srgbClr val="171717"/>
                </a:solidFill>
                <a:latin typeface="Segoe UI" panose="020B0502040204020203" pitchFamily="34" charset="0"/>
              </a:rPr>
              <a:t>Exportable code</a:t>
            </a:r>
            <a:endParaRPr lang="en-US" dirty="0"/>
          </a:p>
        </p:txBody>
      </p:sp>
      <p:pic>
        <p:nvPicPr>
          <p:cNvPr id="4" name="Picture 2" descr="Template deployment comparison">
            <a:extLst>
              <a:ext uri="{FF2B5EF4-FFF2-40B4-BE49-F238E27FC236}">
                <a16:creationId xmlns:a16="http://schemas.microsoft.com/office/drawing/2014/main" id="{5A0DF5DC-AD79-C995-2D86-943842D646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5839" y="2946914"/>
            <a:ext cx="7007830" cy="3237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856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691" y="1434851"/>
            <a:ext cx="4819728" cy="1200329"/>
          </a:xfrm>
        </p:spPr>
        <p:txBody>
          <a:bodyPr/>
          <a:lstStyle/>
          <a:p>
            <a:r>
              <a:rPr lang="en-US" sz="4000" b="1" dirty="0"/>
              <a:t>3.D. Monitoring Tools in Azure</a:t>
            </a:r>
          </a:p>
        </p:txBody>
      </p:sp>
      <p:sp>
        <p:nvSpPr>
          <p:cNvPr id="3" name="Text Placeholder 2"/>
          <p:cNvSpPr>
            <a:spLocks noGrp="1"/>
          </p:cNvSpPr>
          <p:nvPr>
            <p:ph type="body" sz="quarter" idx="12"/>
          </p:nvPr>
        </p:nvSpPr>
        <p:spPr>
          <a:xfrm>
            <a:off x="530562" y="3002159"/>
            <a:ext cx="4925694" cy="1384995"/>
          </a:xfrm>
        </p:spPr>
        <p:txBody>
          <a:bodyPr/>
          <a:lstStyle/>
          <a:p>
            <a:pPr marL="342900" indent="-342900">
              <a:buFont typeface="Arial" panose="020B0604020202020204" pitchFamily="34" charset="0"/>
              <a:buChar char="•"/>
            </a:pPr>
            <a:r>
              <a:rPr lang="en-US" dirty="0"/>
              <a:t>Azure Advisor</a:t>
            </a:r>
          </a:p>
          <a:p>
            <a:pPr marL="342900" indent="-342900">
              <a:buFont typeface="Arial" panose="020B0604020202020204" pitchFamily="34" charset="0"/>
              <a:buChar char="•"/>
            </a:pPr>
            <a:r>
              <a:rPr lang="en-US" dirty="0"/>
              <a:t>Azure Service Health</a:t>
            </a:r>
          </a:p>
          <a:p>
            <a:pPr marL="342900" indent="-342900">
              <a:buFont typeface="Arial" panose="020B0604020202020204" pitchFamily="34" charset="0"/>
              <a:buChar char="•"/>
            </a:pPr>
            <a:r>
              <a:rPr lang="en-US" dirty="0"/>
              <a:t>Azure Monitor including Log Analytics, Azure Monitor Alerts, and Application Insights</a:t>
            </a:r>
          </a:p>
        </p:txBody>
      </p:sp>
    </p:spTree>
    <p:extLst>
      <p:ext uri="{BB962C8B-B14F-4D97-AF65-F5344CB8AC3E}">
        <p14:creationId xmlns:p14="http://schemas.microsoft.com/office/powerpoint/2010/main" val="333454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30A3FE5B-031F-39DD-10FC-971C77452CAD}"/>
              </a:ext>
            </a:extLst>
          </p:cNvPr>
          <p:cNvSpPr>
            <a:spLocks noGrp="1"/>
          </p:cNvSpPr>
          <p:nvPr>
            <p:ph type="title"/>
          </p:nvPr>
        </p:nvSpPr>
        <p:spPr>
          <a:xfrm>
            <a:off x="378450" y="278372"/>
            <a:ext cx="3168619" cy="680196"/>
          </a:xfrm>
        </p:spPr>
        <p:txBody>
          <a:bodyPr>
            <a:normAutofit fontScale="90000"/>
          </a:bodyPr>
          <a:lstStyle/>
          <a:p>
            <a:r>
              <a:rPr lang="en-US" b="1" noProof="0" dirty="0"/>
              <a:t>Azure Advisor</a:t>
            </a:r>
          </a:p>
        </p:txBody>
      </p:sp>
      <p:sp>
        <p:nvSpPr>
          <p:cNvPr id="3" name="Text Placeholder 2">
            <a:extLst>
              <a:ext uri="{FF2B5EF4-FFF2-40B4-BE49-F238E27FC236}">
                <a16:creationId xmlns:a16="http://schemas.microsoft.com/office/drawing/2014/main" id="{F3C6C5E5-2A64-DB16-D704-80B602F4AD9C}"/>
              </a:ext>
            </a:extLst>
          </p:cNvPr>
          <p:cNvSpPr txBox="1">
            <a:spLocks/>
          </p:cNvSpPr>
          <p:nvPr/>
        </p:nvSpPr>
        <p:spPr>
          <a:xfrm>
            <a:off x="462447" y="1236939"/>
            <a:ext cx="11528787" cy="1422377"/>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88">
              <a:lnSpc>
                <a:spcPct val="115000"/>
              </a:lnSpc>
              <a:spcBef>
                <a:spcPts val="567"/>
              </a:spcBef>
              <a:buClr>
                <a:srgbClr val="1A1A1A"/>
              </a:buClr>
            </a:pPr>
            <a:r>
              <a:rPr lang="en-US" b="1" dirty="0"/>
              <a:t>Azure Advisor </a:t>
            </a:r>
            <a:r>
              <a:rPr lang="en-US" dirty="0"/>
              <a:t>analyzes deployed Azure resources and makes recommendations based on best practices to optimize Azure deployments. </a:t>
            </a:r>
            <a:endParaRPr lang="en-US" dirty="0">
              <a:solidFill>
                <a:srgbClr val="171717"/>
              </a:solidFill>
              <a:latin typeface="Segoe UI" panose="020B0502040204020203" pitchFamily="34" charset="0"/>
            </a:endParaRPr>
          </a:p>
        </p:txBody>
      </p:sp>
      <p:sp>
        <p:nvSpPr>
          <p:cNvPr id="4" name="Text Placeholder 2">
            <a:extLst>
              <a:ext uri="{FF2B5EF4-FFF2-40B4-BE49-F238E27FC236}">
                <a16:creationId xmlns:a16="http://schemas.microsoft.com/office/drawing/2014/main" id="{D043D21D-F10D-72E2-4A46-FE55A8B45C56}"/>
              </a:ext>
            </a:extLst>
          </p:cNvPr>
          <p:cNvSpPr txBox="1">
            <a:spLocks/>
          </p:cNvSpPr>
          <p:nvPr/>
        </p:nvSpPr>
        <p:spPr>
          <a:xfrm>
            <a:off x="1085418" y="2658568"/>
            <a:ext cx="4428041" cy="2544286"/>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dirty="0">
                <a:solidFill>
                  <a:srgbClr val="171717"/>
                </a:solidFill>
                <a:latin typeface="Segoe UI" panose="020B0502040204020203" pitchFamily="34" charset="0"/>
              </a:rPr>
              <a:t>Reliability</a:t>
            </a:r>
          </a:p>
          <a:p>
            <a:pPr marL="342900" indent="-342900">
              <a:buFont typeface="Arial" panose="020B0604020202020204" pitchFamily="34" charset="0"/>
              <a:buChar char="•"/>
            </a:pPr>
            <a:r>
              <a:rPr lang="en-US" dirty="0">
                <a:solidFill>
                  <a:srgbClr val="171717"/>
                </a:solidFill>
                <a:latin typeface="Segoe UI" panose="020B0502040204020203" pitchFamily="34" charset="0"/>
              </a:rPr>
              <a:t>Security</a:t>
            </a:r>
          </a:p>
          <a:p>
            <a:pPr marL="342900" indent="-342900">
              <a:buFont typeface="Arial" panose="020B0604020202020204" pitchFamily="34" charset="0"/>
              <a:buChar char="•"/>
            </a:pPr>
            <a:r>
              <a:rPr lang="en-US" dirty="0">
                <a:solidFill>
                  <a:srgbClr val="171717"/>
                </a:solidFill>
                <a:latin typeface="Segoe UI" panose="020B0502040204020203" pitchFamily="34" charset="0"/>
              </a:rPr>
              <a:t>Performance</a:t>
            </a:r>
          </a:p>
          <a:p>
            <a:pPr marL="342900" indent="-342900">
              <a:buFont typeface="Arial" panose="020B0604020202020204" pitchFamily="34" charset="0"/>
              <a:buChar char="•"/>
            </a:pPr>
            <a:r>
              <a:rPr lang="en-US" dirty="0">
                <a:solidFill>
                  <a:srgbClr val="171717"/>
                </a:solidFill>
                <a:latin typeface="Segoe UI" panose="020B0502040204020203" pitchFamily="34" charset="0"/>
              </a:rPr>
              <a:t>Cost</a:t>
            </a:r>
          </a:p>
          <a:p>
            <a:pPr marL="342900" indent="-342900">
              <a:buFont typeface="Arial" panose="020B0604020202020204" pitchFamily="34" charset="0"/>
              <a:buChar char="•"/>
            </a:pPr>
            <a:r>
              <a:rPr lang="en-US" dirty="0">
                <a:solidFill>
                  <a:srgbClr val="171717"/>
                </a:solidFill>
                <a:latin typeface="Segoe UI" panose="020B0502040204020203" pitchFamily="34" charset="0"/>
              </a:rPr>
              <a:t>Operational Excellence</a:t>
            </a:r>
            <a:endParaRPr lang="en-US" dirty="0"/>
          </a:p>
        </p:txBody>
      </p:sp>
      <p:pic>
        <p:nvPicPr>
          <p:cNvPr id="5" name="Graphic 4">
            <a:extLst>
              <a:ext uri="{FF2B5EF4-FFF2-40B4-BE49-F238E27FC236}">
                <a16:creationId xmlns:a16="http://schemas.microsoft.com/office/drawing/2014/main" id="{C84EF3B3-2274-2412-6E1D-80D59FF44E0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07175" y="212010"/>
            <a:ext cx="1422378" cy="1422378"/>
          </a:xfrm>
          <a:prstGeom prst="rect">
            <a:avLst/>
          </a:prstGeom>
        </p:spPr>
      </p:pic>
      <p:pic>
        <p:nvPicPr>
          <p:cNvPr id="6" name="Picture 5" descr="Screenshot of Azure Advisor showing available recommendations to increase Availability, Security, and Operational Excellence.  Along with cost reduction options.">
            <a:extLst>
              <a:ext uri="{FF2B5EF4-FFF2-40B4-BE49-F238E27FC236}">
                <a16:creationId xmlns:a16="http://schemas.microsoft.com/office/drawing/2014/main" id="{DE0A6C34-CD03-1553-D1DB-2A5F2DF1C370}"/>
              </a:ext>
            </a:extLst>
          </p:cNvPr>
          <p:cNvPicPr>
            <a:picLocks noChangeAspect="1"/>
          </p:cNvPicPr>
          <p:nvPr/>
        </p:nvPicPr>
        <p:blipFill>
          <a:blip r:embed="rId5"/>
          <a:stretch>
            <a:fillRect/>
          </a:stretch>
        </p:blipFill>
        <p:spPr>
          <a:xfrm>
            <a:off x="5376722" y="2659316"/>
            <a:ext cx="5095875" cy="2867025"/>
          </a:xfrm>
          <a:prstGeom prst="rect">
            <a:avLst/>
          </a:prstGeom>
        </p:spPr>
      </p:pic>
      <p:sp>
        <p:nvSpPr>
          <p:cNvPr id="7" name="Footer Placeholder 1">
            <a:extLst>
              <a:ext uri="{FF2B5EF4-FFF2-40B4-BE49-F238E27FC236}">
                <a16:creationId xmlns:a16="http://schemas.microsoft.com/office/drawing/2014/main" id="{BB8B928F-B33C-EAB0-3DC2-A765AC8A9CE2}"/>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a:t>© Copyright Microsoft Corporation. All rights reserved.</a:t>
            </a:r>
          </a:p>
        </p:txBody>
      </p:sp>
    </p:spTree>
    <p:extLst>
      <p:ext uri="{BB962C8B-B14F-4D97-AF65-F5344CB8AC3E}">
        <p14:creationId xmlns:p14="http://schemas.microsoft.com/office/powerpoint/2010/main" val="20877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6">
            <a:extLst>
              <a:ext uri="{FF2B5EF4-FFF2-40B4-BE49-F238E27FC236}">
                <a16:creationId xmlns:a16="http://schemas.microsoft.com/office/drawing/2014/main" id="{C44E9EDD-BFF9-9308-A212-E321F4E8F64E}"/>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4600" b="1" kern="1200" noProof="0" dirty="0">
                <a:solidFill>
                  <a:schemeClr val="tx1"/>
                </a:solidFill>
                <a:latin typeface="+mj-lt"/>
                <a:ea typeface="+mj-ea"/>
                <a:cs typeface="+mj-cs"/>
              </a:rPr>
              <a:t>Azure Service Health</a:t>
            </a:r>
          </a:p>
        </p:txBody>
      </p:sp>
      <p:sp>
        <p:nvSpPr>
          <p:cNvPr id="20"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1">
            <a:extLst>
              <a:ext uri="{FF2B5EF4-FFF2-40B4-BE49-F238E27FC236}">
                <a16:creationId xmlns:a16="http://schemas.microsoft.com/office/drawing/2014/main" id="{235ED206-F3B3-251F-3309-5A05D8B84203}"/>
              </a:ext>
            </a:extLst>
          </p:cNvPr>
          <p:cNvSpPr txBox="1">
            <a:spLocks/>
          </p:cNvSpPr>
          <p:nvPr/>
        </p:nvSpPr>
        <p:spPr>
          <a:xfrm>
            <a:off x="630936" y="2807208"/>
            <a:ext cx="3429000" cy="3410712"/>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28600">
              <a:buFont typeface="Arial" panose="020B0604020202020204" pitchFamily="34" charset="0"/>
              <a:buChar char="•"/>
            </a:pPr>
            <a:r>
              <a:rPr lang="en-US" sz="2000" b="0" i="0" dirty="0">
                <a:effectLst/>
              </a:rPr>
              <a:t>Service Health keeps you informed about the health of your environment</a:t>
            </a:r>
          </a:p>
          <a:p>
            <a:pPr marL="457200" indent="-228600">
              <a:buFont typeface="Arial" panose="020B0604020202020204" pitchFamily="34" charset="0"/>
              <a:buChar char="•"/>
            </a:pPr>
            <a:r>
              <a:rPr lang="en-US" sz="2000" b="0" i="0" dirty="0">
                <a:effectLst/>
              </a:rPr>
              <a:t>It provides a personalized view of the status of your Azure services and regions</a:t>
            </a:r>
          </a:p>
          <a:p>
            <a:pPr marL="457200" indent="-228600">
              <a:buFont typeface="Arial" panose="020B0604020202020204" pitchFamily="34" charset="0"/>
              <a:buChar char="•"/>
            </a:pPr>
            <a:r>
              <a:rPr lang="en-US" sz="2000" b="0" i="0" dirty="0">
                <a:effectLst/>
              </a:rPr>
              <a:t>includes information about planned maintenance and current incidents</a:t>
            </a:r>
            <a:endParaRPr lang="en-US" sz="2000" dirty="0"/>
          </a:p>
        </p:txBody>
      </p:sp>
      <p:pic>
        <p:nvPicPr>
          <p:cNvPr id="7" name="Picture 6">
            <a:extLst>
              <a:ext uri="{FF2B5EF4-FFF2-40B4-BE49-F238E27FC236}">
                <a16:creationId xmlns:a16="http://schemas.microsoft.com/office/drawing/2014/main" id="{AD01C298-3581-277E-3507-2FF1EEE8363B}"/>
              </a:ext>
            </a:extLst>
          </p:cNvPr>
          <p:cNvPicPr>
            <a:picLocks noChangeAspect="1"/>
          </p:cNvPicPr>
          <p:nvPr/>
        </p:nvPicPr>
        <p:blipFill>
          <a:blip r:embed="rId3"/>
          <a:stretch>
            <a:fillRect/>
          </a:stretch>
        </p:blipFill>
        <p:spPr>
          <a:xfrm>
            <a:off x="4541651" y="1039111"/>
            <a:ext cx="7650349" cy="4609016"/>
          </a:xfrm>
          <a:prstGeom prst="rect">
            <a:avLst/>
          </a:prstGeom>
        </p:spPr>
      </p:pic>
    </p:spTree>
    <p:extLst>
      <p:ext uri="{BB962C8B-B14F-4D97-AF65-F5344CB8AC3E}">
        <p14:creationId xmlns:p14="http://schemas.microsoft.com/office/powerpoint/2010/main" val="27985620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6">
            <a:extLst>
              <a:ext uri="{FF2B5EF4-FFF2-40B4-BE49-F238E27FC236}">
                <a16:creationId xmlns:a16="http://schemas.microsoft.com/office/drawing/2014/main" id="{C44E9EDD-BFF9-9308-A212-E321F4E8F64E}"/>
              </a:ext>
            </a:extLst>
          </p:cNvPr>
          <p:cNvSpPr>
            <a:spLocks noGrp="1"/>
          </p:cNvSpPr>
          <p:nvPr>
            <p:ph type="title"/>
          </p:nvPr>
        </p:nvSpPr>
        <p:spPr>
          <a:xfrm>
            <a:off x="418643" y="330278"/>
            <a:ext cx="3259054" cy="680196"/>
          </a:xfrm>
        </p:spPr>
        <p:txBody>
          <a:bodyPr>
            <a:normAutofit fontScale="90000"/>
          </a:bodyPr>
          <a:lstStyle/>
          <a:p>
            <a:r>
              <a:rPr lang="en-US" b="1" noProof="0" dirty="0"/>
              <a:t>Azure Monitor</a:t>
            </a:r>
          </a:p>
        </p:txBody>
      </p:sp>
      <p:sp>
        <p:nvSpPr>
          <p:cNvPr id="3" name="Content Placeholder 1">
            <a:extLst>
              <a:ext uri="{FF2B5EF4-FFF2-40B4-BE49-F238E27FC236}">
                <a16:creationId xmlns:a16="http://schemas.microsoft.com/office/drawing/2014/main" id="{235ED206-F3B3-251F-3309-5A05D8B84203}"/>
              </a:ext>
            </a:extLst>
          </p:cNvPr>
          <p:cNvSpPr txBox="1">
            <a:spLocks/>
          </p:cNvSpPr>
          <p:nvPr/>
        </p:nvSpPr>
        <p:spPr>
          <a:xfrm>
            <a:off x="418643" y="1291692"/>
            <a:ext cx="11340811" cy="1292662"/>
          </a:xfrm>
          <a:prstGeom prst="rect">
            <a:avLst/>
          </a:prstGeom>
        </p:spPr>
        <p:txBody>
          <a:bodyPr vert="horz" wrap="square" lIns="0" tIns="91440" rIns="146304" bIns="91440" rtlCol="0" anchor="t">
            <a:sp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solidFill>
                <a:latin typeface="+mn-lt"/>
                <a:ea typeface="+mn-ea"/>
                <a:cs typeface="+mn-cs"/>
              </a:defRPr>
            </a:lvl1pPr>
            <a:lvl2pPr marL="2286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685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b="1"/>
              <a:t>Azure Monitor </a:t>
            </a:r>
            <a:r>
              <a:rPr lang="en-US">
                <a:solidFill>
                  <a:srgbClr val="171717"/>
                </a:solidFill>
                <a:latin typeface="Segoe UI"/>
                <a:cs typeface="Segoe UI"/>
              </a:rPr>
              <a:t>maximizes the availability and performance of applications and services by collecting, analyzing, and acting on telemetry from cloud and on-premises environments. </a:t>
            </a:r>
          </a:p>
        </p:txBody>
      </p:sp>
      <p:sp>
        <p:nvSpPr>
          <p:cNvPr id="4" name="Text Placeholder 2">
            <a:extLst>
              <a:ext uri="{FF2B5EF4-FFF2-40B4-BE49-F238E27FC236}">
                <a16:creationId xmlns:a16="http://schemas.microsoft.com/office/drawing/2014/main" id="{657F8848-F1E3-81F1-67D7-540DD316D006}"/>
              </a:ext>
            </a:extLst>
          </p:cNvPr>
          <p:cNvSpPr txBox="1">
            <a:spLocks/>
          </p:cNvSpPr>
          <p:nvPr/>
        </p:nvSpPr>
        <p:spPr>
          <a:xfrm>
            <a:off x="1074785" y="2582983"/>
            <a:ext cx="4428041" cy="2544286"/>
          </a:xfrm>
          <a:prstGeom prst="rect">
            <a:avLst/>
          </a:prstGeom>
        </p:spPr>
        <p:txBody>
          <a:bodyPr vert="horz" wrap="square" lIns="0" tIns="91440" rIns="146304" bIns="91440" rtlCol="0">
            <a:spAutoFit/>
          </a:bodyPr>
          <a:lstStyle>
            <a:lvl1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49" baseline="0">
                <a:solidFill>
                  <a:srgbClr val="000000"/>
                </a:solidFill>
                <a:latin typeface="+mn-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4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2400" b="0"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900" indent="-342900">
              <a:buFont typeface="Arial" panose="020B0604020202020204" pitchFamily="34" charset="0"/>
              <a:buChar char="•"/>
            </a:pPr>
            <a:r>
              <a:rPr lang="en-US">
                <a:solidFill>
                  <a:srgbClr val="171717"/>
                </a:solidFill>
                <a:latin typeface="Segoe UI" panose="020B0502040204020203" pitchFamily="34" charset="0"/>
              </a:rPr>
              <a:t>Application Insights</a:t>
            </a:r>
          </a:p>
          <a:p>
            <a:pPr marL="342900" indent="-342900">
              <a:buFont typeface="Arial" panose="020B0604020202020204" pitchFamily="34" charset="0"/>
              <a:buChar char="•"/>
            </a:pPr>
            <a:r>
              <a:rPr lang="en-US">
                <a:solidFill>
                  <a:srgbClr val="171717"/>
                </a:solidFill>
                <a:latin typeface="Segoe UI" panose="020B0502040204020203" pitchFamily="34" charset="0"/>
              </a:rPr>
              <a:t>Log Analytics</a:t>
            </a:r>
          </a:p>
          <a:p>
            <a:pPr marL="342900" indent="-342900">
              <a:buFont typeface="Arial" panose="020B0604020202020204" pitchFamily="34" charset="0"/>
              <a:buChar char="•"/>
            </a:pPr>
            <a:r>
              <a:rPr lang="en-US">
                <a:solidFill>
                  <a:srgbClr val="171717"/>
                </a:solidFill>
                <a:latin typeface="Segoe UI" panose="020B0502040204020203" pitchFamily="34" charset="0"/>
              </a:rPr>
              <a:t>Smart Alerts</a:t>
            </a:r>
          </a:p>
          <a:p>
            <a:pPr marL="342900" indent="-342900">
              <a:buFont typeface="Arial" panose="020B0604020202020204" pitchFamily="34" charset="0"/>
              <a:buChar char="•"/>
            </a:pPr>
            <a:r>
              <a:rPr lang="en-US">
                <a:solidFill>
                  <a:srgbClr val="171717"/>
                </a:solidFill>
                <a:latin typeface="Segoe UI" panose="020B0502040204020203" pitchFamily="34" charset="0"/>
              </a:rPr>
              <a:t>Automation Actions</a:t>
            </a:r>
          </a:p>
          <a:p>
            <a:pPr marL="342900" indent="-342900">
              <a:buFont typeface="Arial" panose="020B0604020202020204" pitchFamily="34" charset="0"/>
              <a:buChar char="•"/>
            </a:pPr>
            <a:r>
              <a:rPr lang="en-US">
                <a:solidFill>
                  <a:srgbClr val="171717"/>
                </a:solidFill>
                <a:latin typeface="Segoe UI" panose="020B0502040204020203" pitchFamily="34" charset="0"/>
              </a:rPr>
              <a:t>Customized Dashboards</a:t>
            </a:r>
            <a:endParaRPr lang="en-US"/>
          </a:p>
        </p:txBody>
      </p:sp>
      <p:pic>
        <p:nvPicPr>
          <p:cNvPr id="5" name="Graphic 4">
            <a:extLst>
              <a:ext uri="{FF2B5EF4-FFF2-40B4-BE49-F238E27FC236}">
                <a16:creationId xmlns:a16="http://schemas.microsoft.com/office/drawing/2014/main" id="{F5C6FB2A-A343-BDBF-E781-C3AC7DEEBD6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06837" y="2865572"/>
            <a:ext cx="2816149" cy="2816149"/>
          </a:xfrm>
          <a:prstGeom prst="rect">
            <a:avLst/>
          </a:prstGeom>
        </p:spPr>
      </p:pic>
    </p:spTree>
    <p:extLst>
      <p:ext uri="{BB962C8B-B14F-4D97-AF65-F5344CB8AC3E}">
        <p14:creationId xmlns:p14="http://schemas.microsoft.com/office/powerpoint/2010/main" val="279087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EF087-1513-895D-5F99-D003B3E136E7}"/>
              </a:ext>
            </a:extLst>
          </p:cNvPr>
          <p:cNvSpPr txBox="1">
            <a:spLocks/>
          </p:cNvSpPr>
          <p:nvPr/>
        </p:nvSpPr>
        <p:spPr>
          <a:xfrm>
            <a:off x="418186" y="249301"/>
            <a:ext cx="4113621" cy="68019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a:t>Useful Resources</a:t>
            </a:r>
            <a:endParaRPr lang="en-US" b="1" dirty="0"/>
          </a:p>
        </p:txBody>
      </p:sp>
      <p:sp>
        <p:nvSpPr>
          <p:cNvPr id="3" name="Content Placeholder 2">
            <a:extLst>
              <a:ext uri="{FF2B5EF4-FFF2-40B4-BE49-F238E27FC236}">
                <a16:creationId xmlns:a16="http://schemas.microsoft.com/office/drawing/2014/main" id="{E2F90A3B-0DA1-82BE-FA76-EF47181D4683}"/>
              </a:ext>
            </a:extLst>
          </p:cNvPr>
          <p:cNvSpPr txBox="1">
            <a:spLocks/>
          </p:cNvSpPr>
          <p:nvPr/>
        </p:nvSpPr>
        <p:spPr>
          <a:xfrm>
            <a:off x="599514" y="1408995"/>
            <a:ext cx="9418693" cy="4040009"/>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hlinkClick r:id="rId2"/>
              </a:rPr>
              <a:t>Microsoft Learn | Microsoft Docs</a:t>
            </a:r>
            <a:endParaRPr lang="en-US" sz="2000"/>
          </a:p>
          <a:p>
            <a:endParaRPr lang="en-US" sz="2000"/>
          </a:p>
          <a:p>
            <a:r>
              <a:rPr lang="en-US" sz="2000">
                <a:hlinkClick r:id="rId3"/>
              </a:rPr>
              <a:t>Learn TV | Microsoft Docs</a:t>
            </a:r>
            <a:endParaRPr lang="en-US" sz="2000"/>
          </a:p>
          <a:p>
            <a:endParaRPr lang="en-US" sz="2000"/>
          </a:p>
          <a:p>
            <a:r>
              <a:rPr lang="en-US" sz="2000">
                <a:hlinkClick r:id="rId4"/>
              </a:rPr>
              <a:t>Azure | Tags | Channel 9 (msdn.com)</a:t>
            </a:r>
            <a:endParaRPr lang="en-US" sz="2000"/>
          </a:p>
          <a:p>
            <a:endParaRPr lang="en-US" sz="2000"/>
          </a:p>
          <a:p>
            <a:r>
              <a:rPr lang="en-US" sz="2000">
                <a:hlinkClick r:id="rId5"/>
              </a:rPr>
              <a:t>Microsoft Azure – YouTube</a:t>
            </a:r>
            <a:endParaRPr lang="en-US" sz="2000"/>
          </a:p>
          <a:p>
            <a:endParaRPr lang="en-US" sz="2000"/>
          </a:p>
          <a:p>
            <a:r>
              <a:rPr lang="en-US" sz="2000">
                <a:hlinkClick r:id="rId6"/>
              </a:rPr>
              <a:t>Welcome | Azure Tips and Tricks (microsoft.github.io)</a:t>
            </a:r>
            <a:endParaRPr lang="en-US" sz="2000"/>
          </a:p>
          <a:p>
            <a:endParaRPr lang="en-US" sz="2000"/>
          </a:p>
          <a:p>
            <a:r>
              <a:rPr lang="en-US" sz="2000">
                <a:hlinkClick r:id="rId7"/>
              </a:rPr>
              <a:t>Azure Blog and Updates | Microsoft Azure</a:t>
            </a:r>
            <a:endParaRPr lang="en-US" sz="2000"/>
          </a:p>
          <a:p>
            <a:endParaRPr lang="en-US" sz="2000"/>
          </a:p>
          <a:p>
            <a:r>
              <a:rPr lang="en-US" sz="2000">
                <a:hlinkClick r:id="rId8"/>
              </a:rPr>
              <a:t>Microsoft Certifications | Microsoft Docs</a:t>
            </a:r>
            <a:endParaRPr lang="en-US" sz="2000"/>
          </a:p>
          <a:p>
            <a:endParaRPr lang="en-US"/>
          </a:p>
          <a:p>
            <a:endParaRPr lang="en-US" dirty="0"/>
          </a:p>
        </p:txBody>
      </p:sp>
    </p:spTree>
    <p:extLst>
      <p:ext uri="{BB962C8B-B14F-4D97-AF65-F5344CB8AC3E}">
        <p14:creationId xmlns:p14="http://schemas.microsoft.com/office/powerpoint/2010/main" val="210717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2831806"/>
            <a:ext cx="4167887" cy="701731"/>
          </a:xfrm>
        </p:spPr>
        <p:txBody>
          <a:bodyPr/>
          <a:lstStyle/>
          <a:p>
            <a:r>
              <a:rPr lang="en-US" dirty="0"/>
              <a:t>THANK YOU </a:t>
            </a:r>
          </a:p>
        </p:txBody>
      </p:sp>
    </p:spTree>
    <p:extLst>
      <p:ext uri="{BB962C8B-B14F-4D97-AF65-F5344CB8AC3E}">
        <p14:creationId xmlns:p14="http://schemas.microsoft.com/office/powerpoint/2010/main" val="4245682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D76E8B65-2A1A-BFF1-47D0-5FAB745BA144}"/>
              </a:ext>
            </a:extLst>
          </p:cNvPr>
          <p:cNvSpPr>
            <a:spLocks noGrp="1"/>
          </p:cNvSpPr>
          <p:nvPr>
            <p:ph type="title"/>
          </p:nvPr>
        </p:nvSpPr>
        <p:spPr>
          <a:xfrm>
            <a:off x="267918" y="179237"/>
            <a:ext cx="5238579" cy="680196"/>
          </a:xfrm>
        </p:spPr>
        <p:txBody>
          <a:bodyPr>
            <a:normAutofit fontScale="90000"/>
          </a:bodyPr>
          <a:lstStyle/>
          <a:p>
            <a:r>
              <a:rPr lang="en-US" b="1" dirty="0"/>
              <a:t>On-Premise Data Center</a:t>
            </a:r>
          </a:p>
        </p:txBody>
      </p:sp>
      <p:pic>
        <p:nvPicPr>
          <p:cNvPr id="9" name="Picture 2" descr="https://www.myvirtualjourney.com/wp-content/uploads/2017/11/traditional-data-center.jpg">
            <a:extLst>
              <a:ext uri="{FF2B5EF4-FFF2-40B4-BE49-F238E27FC236}">
                <a16:creationId xmlns:a16="http://schemas.microsoft.com/office/drawing/2014/main" id="{BEF89208-19C7-5085-1053-1C81444B6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786" y="1495425"/>
            <a:ext cx="5949458" cy="3867149"/>
          </a:xfrm>
          <a:prstGeom prst="rect">
            <a:avLst/>
          </a:prstGeom>
          <a:noFill/>
          <a:extLst>
            <a:ext uri="{909E8E84-426E-40DD-AFC4-6F175D3DCCD1}">
              <a14:hiddenFill xmlns:a14="http://schemas.microsoft.com/office/drawing/2010/main">
                <a:solidFill>
                  <a:srgbClr val="FFFFFF"/>
                </a:solidFill>
              </a14:hiddenFill>
            </a:ext>
          </a:extLst>
        </p:spPr>
      </p:pic>
      <p:sp>
        <p:nvSpPr>
          <p:cNvPr id="10" name="Text Placeholder 2">
            <a:extLst>
              <a:ext uri="{FF2B5EF4-FFF2-40B4-BE49-F238E27FC236}">
                <a16:creationId xmlns:a16="http://schemas.microsoft.com/office/drawing/2014/main" id="{C9863831-FF96-EDA0-4AE3-D75C2924104C}"/>
              </a:ext>
            </a:extLst>
          </p:cNvPr>
          <p:cNvSpPr txBox="1">
            <a:spLocks/>
          </p:cNvSpPr>
          <p:nvPr/>
        </p:nvSpPr>
        <p:spPr>
          <a:xfrm>
            <a:off x="6552335" y="1478101"/>
            <a:ext cx="5486400" cy="685800"/>
          </a:xfrm>
          <a:prstGeom prst="rect">
            <a:avLst/>
          </a:prstGeom>
          <a:solidFill>
            <a:srgbClr val="243A5E"/>
          </a:solidFill>
        </p:spPr>
        <p:txBody>
          <a:bodyPr vert="horz" wrap="square" lIns="91440" tIns="91440" rIns="91440"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b="1" dirty="0">
                <a:gradFill>
                  <a:gsLst>
                    <a:gs pos="0">
                      <a:srgbClr val="FFFFFF"/>
                    </a:gs>
                    <a:gs pos="100000">
                      <a:srgbClr val="FFFFFF"/>
                    </a:gs>
                  </a:gsLst>
                  <a:lin ang="5400000" scaled="0"/>
                </a:gradFill>
                <a:cs typeface="Segoe UI" pitchFamily="34" charset="0"/>
              </a:rPr>
              <a:t>Higher Capital Expenditure</a:t>
            </a:r>
          </a:p>
        </p:txBody>
      </p:sp>
      <p:sp>
        <p:nvSpPr>
          <p:cNvPr id="11" name="Text Placeholder 1">
            <a:extLst>
              <a:ext uri="{FF2B5EF4-FFF2-40B4-BE49-F238E27FC236}">
                <a16:creationId xmlns:a16="http://schemas.microsoft.com/office/drawing/2014/main" id="{453C48EF-023A-58E6-9B31-20BF83B3016B}"/>
              </a:ext>
            </a:extLst>
          </p:cNvPr>
          <p:cNvSpPr txBox="1">
            <a:spLocks/>
          </p:cNvSpPr>
          <p:nvPr/>
        </p:nvSpPr>
        <p:spPr>
          <a:xfrm>
            <a:off x="6552335" y="2309404"/>
            <a:ext cx="5486400" cy="685800"/>
          </a:xfrm>
          <a:prstGeom prst="rect">
            <a:avLst/>
          </a:prstGeom>
          <a:solidFill>
            <a:srgbClr val="243A5E"/>
          </a:solidFill>
        </p:spPr>
        <p:txBody>
          <a:bodyPr vert="horz" wrap="square" lIns="91440" tIns="91440" rIns="91440"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b="1" dirty="0">
                <a:gradFill>
                  <a:gsLst>
                    <a:gs pos="0">
                      <a:srgbClr val="FFFFFF"/>
                    </a:gs>
                    <a:gs pos="100000">
                      <a:srgbClr val="FFFFFF"/>
                    </a:gs>
                  </a:gsLst>
                  <a:lin ang="5400000" scaled="0"/>
                </a:gradFill>
                <a:cs typeface="Segoe UI"/>
              </a:rPr>
              <a:t>Limited Scalability</a:t>
            </a:r>
          </a:p>
        </p:txBody>
      </p:sp>
      <p:sp>
        <p:nvSpPr>
          <p:cNvPr id="12" name="Text Placeholder 15">
            <a:extLst>
              <a:ext uri="{FF2B5EF4-FFF2-40B4-BE49-F238E27FC236}">
                <a16:creationId xmlns:a16="http://schemas.microsoft.com/office/drawing/2014/main" id="{C6D4E30A-4311-F384-BBF1-063892688294}"/>
              </a:ext>
            </a:extLst>
          </p:cNvPr>
          <p:cNvSpPr txBox="1">
            <a:spLocks/>
          </p:cNvSpPr>
          <p:nvPr/>
        </p:nvSpPr>
        <p:spPr>
          <a:xfrm>
            <a:off x="6552335" y="3137103"/>
            <a:ext cx="5486400" cy="685800"/>
          </a:xfrm>
          <a:prstGeom prst="rect">
            <a:avLst/>
          </a:prstGeom>
          <a:solidFill>
            <a:srgbClr val="243A5E"/>
          </a:solidFill>
        </p:spPr>
        <p:txBody>
          <a:bodyPr vert="horz" wrap="square" lIns="91440" tIns="91440" rIns="91440"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b="1" dirty="0">
                <a:gradFill>
                  <a:gsLst>
                    <a:gs pos="0">
                      <a:srgbClr val="FFFFFF"/>
                    </a:gs>
                    <a:gs pos="100000">
                      <a:srgbClr val="FFFFFF"/>
                    </a:gs>
                  </a:gsLst>
                  <a:lin ang="5400000" scaled="0"/>
                </a:gradFill>
                <a:cs typeface="Segoe UI"/>
              </a:rPr>
              <a:t>Unreliability</a:t>
            </a:r>
            <a:endParaRPr lang="en-US" sz="2400" b="1" dirty="0">
              <a:gradFill>
                <a:gsLst>
                  <a:gs pos="0">
                    <a:srgbClr val="FFFFFF"/>
                  </a:gs>
                  <a:gs pos="100000">
                    <a:srgbClr val="FFFFFF"/>
                  </a:gs>
                </a:gsLst>
                <a:lin ang="5400000" scaled="0"/>
              </a:gradFill>
              <a:ea typeface="Segoe UI" pitchFamily="34" charset="0"/>
              <a:cs typeface="Segoe UI" pitchFamily="34" charset="0"/>
            </a:endParaRPr>
          </a:p>
        </p:txBody>
      </p:sp>
      <p:sp>
        <p:nvSpPr>
          <p:cNvPr id="13" name="Text Placeholder 18">
            <a:extLst>
              <a:ext uri="{FF2B5EF4-FFF2-40B4-BE49-F238E27FC236}">
                <a16:creationId xmlns:a16="http://schemas.microsoft.com/office/drawing/2014/main" id="{9AA81452-D148-5626-21E7-1380DD5D1DA5}"/>
              </a:ext>
            </a:extLst>
          </p:cNvPr>
          <p:cNvSpPr txBox="1">
            <a:spLocks/>
          </p:cNvSpPr>
          <p:nvPr/>
        </p:nvSpPr>
        <p:spPr>
          <a:xfrm>
            <a:off x="6552335" y="3898276"/>
            <a:ext cx="5486400" cy="685800"/>
          </a:xfrm>
          <a:prstGeom prst="rect">
            <a:avLst/>
          </a:prstGeom>
          <a:solidFill>
            <a:srgbClr val="243A5E"/>
          </a:solidFill>
        </p:spPr>
        <p:txBody>
          <a:bodyPr vert="horz" wrap="square" lIns="91440" tIns="91440" rIns="91440" bIns="91440" rtlCol="0" anchor="ctr">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392"/>
              </a:spcBef>
              <a:spcAft>
                <a:spcPts val="588"/>
              </a:spcAft>
              <a:buClrTx/>
              <a:buSzPct val="90000"/>
              <a:buFontTx/>
              <a:buNone/>
              <a:tabLst/>
              <a:defRPr sz="2000" kern="1200" spc="0" baseline="0">
                <a:solidFill>
                  <a:schemeClr val="tx1"/>
                </a:solidFill>
                <a:latin typeface="+mn-lt"/>
                <a:ea typeface="+mn-ea"/>
                <a:cs typeface="+mn-cs"/>
              </a:defRPr>
            </a:lvl2pPr>
            <a:lvl3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j-lt"/>
                <a:ea typeface="+mn-ea"/>
                <a:cs typeface="+mn-cs"/>
              </a:defRPr>
            </a:lvl3pPr>
            <a:lvl4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600" kern="1200" spc="0" baseline="0">
                <a:solidFill>
                  <a:schemeClr val="tx1"/>
                </a:solidFill>
                <a:latin typeface="+mn-lt"/>
                <a:ea typeface="+mn-ea"/>
                <a:cs typeface="+mn-cs"/>
              </a:defRPr>
            </a:lvl4pPr>
            <a:lvl5pPr marL="0" marR="0" indent="0" algn="l" defTabSz="914367" rtl="0" eaLnBrk="1" fontAlgn="auto" latinLnBrk="0" hangingPunct="1">
              <a:lnSpc>
                <a:spcPct val="100000"/>
              </a:lnSpc>
              <a:spcBef>
                <a:spcPts val="392"/>
              </a:spcBef>
              <a:spcAft>
                <a:spcPts val="588"/>
              </a:spcAft>
              <a:buClrTx/>
              <a:buSzPct val="90000"/>
              <a:buFont typeface="Wingdings" panose="05000000000000000000" pitchFamily="2" charset="2"/>
              <a:buNone/>
              <a:tabLst/>
              <a:defRPr sz="1200" b="1" kern="1200" spc="0" baseline="0">
                <a:solidFill>
                  <a:schemeClr val="tx1"/>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392"/>
              </a:spcBef>
              <a:spcAft>
                <a:spcPts val="588"/>
              </a:spcAft>
              <a:buFont typeface="Arial" pitchFamily="34" charset="0"/>
              <a:buNone/>
              <a:defRPr sz="1200"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lgn="ctr"/>
            <a:r>
              <a:rPr lang="en-US" sz="2400" b="1" dirty="0">
                <a:gradFill>
                  <a:gsLst>
                    <a:gs pos="0">
                      <a:srgbClr val="FFFFFF"/>
                    </a:gs>
                    <a:gs pos="100000">
                      <a:srgbClr val="FFFFFF"/>
                    </a:gs>
                  </a:gsLst>
                  <a:lin ang="5400000" scaled="0"/>
                </a:gradFill>
                <a:cs typeface="Segoe UI" pitchFamily="34" charset="0"/>
              </a:rPr>
              <a:t>Higher Maintenance</a:t>
            </a:r>
          </a:p>
        </p:txBody>
      </p:sp>
      <p:sp>
        <p:nvSpPr>
          <p:cNvPr id="14" name="Rectangle 13">
            <a:extLst>
              <a:ext uri="{FF2B5EF4-FFF2-40B4-BE49-F238E27FC236}">
                <a16:creationId xmlns:a16="http://schemas.microsoft.com/office/drawing/2014/main" id="{3806CAF2-1B3D-8B4F-B3AE-456148E4331E}"/>
              </a:ext>
            </a:extLst>
          </p:cNvPr>
          <p:cNvSpPr/>
          <p:nvPr/>
        </p:nvSpPr>
        <p:spPr bwMode="auto">
          <a:xfrm>
            <a:off x="6552335" y="4706918"/>
            <a:ext cx="5486400" cy="685800"/>
          </a:xfrm>
          <a:prstGeom prst="rect">
            <a:avLst/>
          </a:prstGeom>
          <a:solidFill>
            <a:srgbClr val="243A5E"/>
          </a:solidFill>
        </p:spPr>
        <p:txBody>
          <a:bodyPr vert="horz" wrap="square" lIns="91440" tIns="91440" rIns="91440" bIns="91440" rtlCol="0" anchor="ctr">
            <a:noAutofit/>
          </a:bodyPr>
          <a:lstStyle/>
          <a:p>
            <a:pPr algn="ctr">
              <a:buSzPct val="90000"/>
            </a:pPr>
            <a:r>
              <a:rPr lang="en-US" sz="2400" b="1" dirty="0">
                <a:gradFill>
                  <a:gsLst>
                    <a:gs pos="0">
                      <a:srgbClr val="FFFFFF"/>
                    </a:gs>
                    <a:gs pos="100000">
                      <a:srgbClr val="FFFFFF"/>
                    </a:gs>
                  </a:gsLst>
                  <a:lin ang="5400000" scaled="0"/>
                </a:gradFill>
                <a:latin typeface="+mj-lt"/>
                <a:cs typeface="Segoe UI" pitchFamily="34" charset="0"/>
              </a:rPr>
              <a:t>Higher Operational Expenses</a:t>
            </a:r>
          </a:p>
        </p:txBody>
      </p:sp>
    </p:spTree>
    <p:extLst>
      <p:ext uri="{BB962C8B-B14F-4D97-AF65-F5344CB8AC3E}">
        <p14:creationId xmlns:p14="http://schemas.microsoft.com/office/powerpoint/2010/main" val="35735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31413</TotalTime>
  <Words>7137</Words>
  <Application>Microsoft Office PowerPoint</Application>
  <PresentationFormat>Widescreen</PresentationFormat>
  <Paragraphs>933</Paragraphs>
  <Slides>88</Slides>
  <Notes>45</Notes>
  <HiddenSlides>1</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109" baseType="lpstr">
      <vt:lpstr>Arial</vt:lpstr>
      <vt:lpstr>Arial</vt:lpstr>
      <vt:lpstr>Calibri</vt:lpstr>
      <vt:lpstr>Calibri Light</vt:lpstr>
      <vt:lpstr>CIDFont+F2</vt:lpstr>
      <vt:lpstr>CIDFont+F3</vt:lpstr>
      <vt:lpstr>CIDFont+F4</vt:lpstr>
      <vt:lpstr>CIDFont+F5</vt:lpstr>
      <vt:lpstr>Consolas</vt:lpstr>
      <vt:lpstr>Google Sans</vt:lpstr>
      <vt:lpstr>Open Sans</vt:lpstr>
      <vt:lpstr>Segoe UI</vt:lpstr>
      <vt:lpstr>Segoe UI Light</vt:lpstr>
      <vt:lpstr>Segoe UI Semibold</vt:lpstr>
      <vt:lpstr>Segoe UI Semibold (Headings)</vt:lpstr>
      <vt:lpstr>Segoe UI Semilight</vt:lpstr>
      <vt:lpstr>Tahoma</vt:lpstr>
      <vt:lpstr>Wingdings</vt:lpstr>
      <vt:lpstr>YouTube Sans</vt:lpstr>
      <vt:lpstr>Office Theme</vt:lpstr>
      <vt:lpstr>Acrobat Document</vt:lpstr>
      <vt:lpstr>Microsoft Azure Fundamentals</vt:lpstr>
      <vt:lpstr>About Presenters</vt:lpstr>
      <vt:lpstr>Why Azure Fundamentals AZ-900</vt:lpstr>
      <vt:lpstr>Learning Path for Azure Fundamentals</vt:lpstr>
      <vt:lpstr>PowerPoint Presentation</vt:lpstr>
      <vt:lpstr> </vt:lpstr>
      <vt:lpstr>1. Cloud Concepts</vt:lpstr>
      <vt:lpstr>1.A. Cloud Computing</vt:lpstr>
      <vt:lpstr>On-Premise Data Center</vt:lpstr>
      <vt:lpstr>Cloud Computing</vt:lpstr>
      <vt:lpstr>Cloud Models - Public Cloud</vt:lpstr>
      <vt:lpstr>Cloud Models - Private Cloud</vt:lpstr>
      <vt:lpstr>Virtualization Platform</vt:lpstr>
      <vt:lpstr>Cloud Models - Hybrid Cloud</vt:lpstr>
      <vt:lpstr>Comparison of Cloud Models</vt:lpstr>
      <vt:lpstr>Compare CapEx vs. OpEx</vt:lpstr>
      <vt:lpstr>Consumption-based model</vt:lpstr>
      <vt:lpstr>1.B. Benefits of Cloud</vt:lpstr>
      <vt:lpstr>1.C. Cloud Services Types</vt:lpstr>
      <vt:lpstr>Infrastructure as a Service (IaaS)</vt:lpstr>
      <vt:lpstr>Platform as a Service (PaaS)</vt:lpstr>
      <vt:lpstr>Software as a Service (SaaS)</vt:lpstr>
      <vt:lpstr>Compare Cloud Services Types</vt:lpstr>
      <vt:lpstr>Shared Responsibility Model</vt:lpstr>
      <vt:lpstr>PowerPoint Presentation</vt:lpstr>
      <vt:lpstr>PowerPoint Presentation</vt:lpstr>
      <vt:lpstr>Geographies</vt:lpstr>
      <vt:lpstr>Regions</vt:lpstr>
      <vt:lpstr>PowerPoint Presentation</vt:lpstr>
      <vt:lpstr>Region Pairs</vt:lpstr>
      <vt:lpstr>Datacenter</vt:lpstr>
      <vt:lpstr>Availability Options</vt:lpstr>
      <vt:lpstr>Azure Resources</vt:lpstr>
      <vt:lpstr>Resource groups</vt:lpstr>
      <vt:lpstr>Azure Subscriptions</vt:lpstr>
      <vt:lpstr>Azure Management Groups</vt:lpstr>
      <vt:lpstr>Azure Services</vt:lpstr>
      <vt:lpstr>PowerPoint Presentation</vt:lpstr>
      <vt:lpstr>Azure Compute Services</vt:lpstr>
      <vt:lpstr>Azure Compute Services</vt:lpstr>
      <vt:lpstr>PowerPoint Presentation</vt:lpstr>
      <vt:lpstr>Azure Network Services</vt:lpstr>
      <vt:lpstr>Azure Network Services</vt:lpstr>
      <vt:lpstr>Azure Load Balancer</vt:lpstr>
      <vt:lpstr>Azure VPN Gateway</vt:lpstr>
      <vt:lpstr>Azure Express Route</vt:lpstr>
      <vt:lpstr>Azure Content Delivery Network (CDN)</vt:lpstr>
      <vt:lpstr>2.C. Azure Storage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2.D. Azure Identity, Access, and Security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Defender for Cloud</vt:lpstr>
      <vt:lpstr>3. Azure Management and Governance</vt:lpstr>
      <vt:lpstr>3.A. Cost Management</vt:lpstr>
      <vt:lpstr>Factors affecting Costs</vt:lpstr>
      <vt:lpstr>Pricing Calculator</vt:lpstr>
      <vt:lpstr>Total Cost of Ownership (TCO) Calculator</vt:lpstr>
      <vt:lpstr>Azure Cost Management</vt:lpstr>
      <vt:lpstr>Tags</vt:lpstr>
      <vt:lpstr>Minimizing Costs</vt:lpstr>
      <vt:lpstr>3.B. Tools for Governance and Compliance</vt:lpstr>
      <vt:lpstr>Azure Blueprints</vt:lpstr>
      <vt:lpstr>Azure Policy</vt:lpstr>
      <vt:lpstr>Resource locks</vt:lpstr>
      <vt:lpstr>3.C. Tools for Managing and Deploying Azure Resources</vt:lpstr>
      <vt:lpstr>Management Tools in Azure</vt:lpstr>
      <vt:lpstr>Azure Resource Manager (ARM) templates</vt:lpstr>
      <vt:lpstr>3.D. Monitoring Tools in Azure</vt:lpstr>
      <vt:lpstr>Azure Advisor</vt:lpstr>
      <vt:lpstr>Azure Service Health</vt:lpstr>
      <vt:lpstr>Azure Monitor</vt:lpstr>
      <vt:lpstr>PowerPoint Presentation</vt:lpstr>
      <vt:lpstr>THANK YOU </vt:lpstr>
    </vt:vector>
  </TitlesOfParts>
  <Company>SopraSteria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Fundamentals</dc:title>
  <dc:creator>MATHUR Srishti;Srishti Mathur</dc:creator>
  <cp:lastModifiedBy>ABDUL KHADAR Shaik</cp:lastModifiedBy>
  <cp:revision>163</cp:revision>
  <dcterms:created xsi:type="dcterms:W3CDTF">2021-10-06T05:23:45Z</dcterms:created>
  <dcterms:modified xsi:type="dcterms:W3CDTF">2023-07-12T09:54:48Z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314f5b1-ef04-46e0-8957-be9652623f41_Enabled">
    <vt:lpwstr>true</vt:lpwstr>
  </property>
  <property fmtid="{D5CDD505-2E9C-101B-9397-08002B2CF9AE}" pid="3" name="MSIP_Label_f314f5b1-ef04-46e0-8957-be9652623f41_SetDate">
    <vt:lpwstr>2022-02-15T12:52:53Z</vt:lpwstr>
  </property>
  <property fmtid="{D5CDD505-2E9C-101B-9397-08002B2CF9AE}" pid="4" name="MSIP_Label_f314f5b1-ef04-46e0-8957-be9652623f41_Method">
    <vt:lpwstr>Standard</vt:lpwstr>
  </property>
  <property fmtid="{D5CDD505-2E9C-101B-9397-08002B2CF9AE}" pid="5" name="MSIP_Label_f314f5b1-ef04-46e0-8957-be9652623f41_Name">
    <vt:lpwstr>C2 - UK</vt:lpwstr>
  </property>
  <property fmtid="{D5CDD505-2E9C-101B-9397-08002B2CF9AE}" pid="6" name="MSIP_Label_f314f5b1-ef04-46e0-8957-be9652623f41_SiteId">
    <vt:lpwstr>8b87af7d-8647-4dc7-8df4-5f69a2011bb5</vt:lpwstr>
  </property>
  <property fmtid="{D5CDD505-2E9C-101B-9397-08002B2CF9AE}" pid="7" name="MSIP_Label_f314f5b1-ef04-46e0-8957-be9652623f41_ActionId">
    <vt:lpwstr>6ae4256a-b443-45d6-8210-5843c2ebbaf7</vt:lpwstr>
  </property>
  <property fmtid="{D5CDD505-2E9C-101B-9397-08002B2CF9AE}" pid="8" name="MSIP_Label_f314f5b1-ef04-46e0-8957-be9652623f41_ContentBits">
    <vt:lpwstr>3</vt:lpwstr>
  </property>
</Properties>
</file>